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72"/>
  </p:notesMasterIdLst>
  <p:handoutMasterIdLst>
    <p:handoutMasterId r:id="rId73"/>
  </p:handoutMasterIdLst>
  <p:sldIdLst>
    <p:sldId id="370" r:id="rId2"/>
    <p:sldId id="275" r:id="rId3"/>
    <p:sldId id="276" r:id="rId4"/>
    <p:sldId id="398" r:id="rId5"/>
    <p:sldId id="277" r:id="rId6"/>
    <p:sldId id="365" r:id="rId7"/>
    <p:sldId id="362" r:id="rId8"/>
    <p:sldId id="278" r:id="rId9"/>
    <p:sldId id="280" r:id="rId10"/>
    <p:sldId id="283" r:id="rId11"/>
    <p:sldId id="372" r:id="rId12"/>
    <p:sldId id="321" r:id="rId13"/>
    <p:sldId id="373" r:id="rId14"/>
    <p:sldId id="363" r:id="rId15"/>
    <p:sldId id="322" r:id="rId16"/>
    <p:sldId id="323" r:id="rId17"/>
    <p:sldId id="375" r:id="rId18"/>
    <p:sldId id="285" r:id="rId19"/>
    <p:sldId id="374" r:id="rId20"/>
    <p:sldId id="376" r:id="rId21"/>
    <p:sldId id="377" r:id="rId22"/>
    <p:sldId id="378" r:id="rId23"/>
    <p:sldId id="290" r:id="rId24"/>
    <p:sldId id="292" r:id="rId25"/>
    <p:sldId id="331" r:id="rId26"/>
    <p:sldId id="379" r:id="rId27"/>
    <p:sldId id="332" r:id="rId28"/>
    <p:sldId id="293" r:id="rId29"/>
    <p:sldId id="327" r:id="rId30"/>
    <p:sldId id="328" r:id="rId31"/>
    <p:sldId id="329" r:id="rId32"/>
    <p:sldId id="330" r:id="rId33"/>
    <p:sldId id="380" r:id="rId34"/>
    <p:sldId id="381" r:id="rId35"/>
    <p:sldId id="382" r:id="rId36"/>
    <p:sldId id="294" r:id="rId37"/>
    <p:sldId id="383" r:id="rId38"/>
    <p:sldId id="336" r:id="rId39"/>
    <p:sldId id="384" r:id="rId40"/>
    <p:sldId id="385" r:id="rId41"/>
    <p:sldId id="339" r:id="rId42"/>
    <p:sldId id="340" r:id="rId43"/>
    <p:sldId id="343" r:id="rId44"/>
    <p:sldId id="341" r:id="rId45"/>
    <p:sldId id="344" r:id="rId46"/>
    <p:sldId id="345" r:id="rId47"/>
    <p:sldId id="346" r:id="rId48"/>
    <p:sldId id="389" r:id="rId49"/>
    <p:sldId id="347" r:id="rId50"/>
    <p:sldId id="393" r:id="rId51"/>
    <p:sldId id="348" r:id="rId52"/>
    <p:sldId id="349" r:id="rId53"/>
    <p:sldId id="350" r:id="rId54"/>
    <p:sldId id="351" r:id="rId55"/>
    <p:sldId id="352" r:id="rId56"/>
    <p:sldId id="390" r:id="rId57"/>
    <p:sldId id="391" r:id="rId58"/>
    <p:sldId id="394" r:id="rId59"/>
    <p:sldId id="395" r:id="rId60"/>
    <p:sldId id="396" r:id="rId61"/>
    <p:sldId id="397" r:id="rId62"/>
    <p:sldId id="392" r:id="rId63"/>
    <p:sldId id="359" r:id="rId64"/>
    <p:sldId id="361" r:id="rId65"/>
    <p:sldId id="364" r:id="rId66"/>
    <p:sldId id="366" r:id="rId67"/>
    <p:sldId id="369" r:id="rId68"/>
    <p:sldId id="272" r:id="rId69"/>
    <p:sldId id="386" r:id="rId70"/>
    <p:sldId id="387" r:id="rId71"/>
  </p:sldIdLst>
  <p:sldSz cx="9144000" cy="6858000" type="screen4x3"/>
  <p:notesSz cx="6858000" cy="9144000"/>
  <p:defaultTextStyle>
    <a:lvl1pPr marL="0" algn="l" rtl="0" latinLnBrk="0">
      <a:defRPr lang="es-ES" sz="1800" kern="1200">
        <a:solidFill>
          <a:schemeClr val="tx1"/>
        </a:solidFill>
        <a:latin typeface="+mn-lt"/>
        <a:ea typeface="+mn-ea"/>
        <a:cs typeface="+mn-cs"/>
      </a:defRPr>
    </a:lvl1pPr>
    <a:lvl2pPr marL="457200" algn="l" rtl="0" latinLnBrk="0">
      <a:defRPr lang="es-ES" sz="1800" kern="1200">
        <a:solidFill>
          <a:schemeClr val="tx1"/>
        </a:solidFill>
        <a:latin typeface="+mn-lt"/>
        <a:ea typeface="+mn-ea"/>
        <a:cs typeface="+mn-cs"/>
      </a:defRPr>
    </a:lvl2pPr>
    <a:lvl3pPr marL="914400" algn="l" rtl="0" latinLnBrk="0">
      <a:defRPr lang="es-ES" sz="1800" kern="1200">
        <a:solidFill>
          <a:schemeClr val="tx1"/>
        </a:solidFill>
        <a:latin typeface="+mn-lt"/>
        <a:ea typeface="+mn-ea"/>
        <a:cs typeface="+mn-cs"/>
      </a:defRPr>
    </a:lvl3pPr>
    <a:lvl4pPr marL="1371600" algn="l" rtl="0" latinLnBrk="0">
      <a:defRPr lang="es-ES" sz="1800" kern="1200">
        <a:solidFill>
          <a:schemeClr val="tx1"/>
        </a:solidFill>
        <a:latin typeface="+mn-lt"/>
        <a:ea typeface="+mn-ea"/>
        <a:cs typeface="+mn-cs"/>
      </a:defRPr>
    </a:lvl4pPr>
    <a:lvl5pPr marL="1828800" algn="l" rtl="0" latinLnBrk="0">
      <a:defRPr lang="es-ES" sz="1800" kern="1200">
        <a:solidFill>
          <a:schemeClr val="tx1"/>
        </a:solidFill>
        <a:latin typeface="+mn-lt"/>
        <a:ea typeface="+mn-ea"/>
        <a:cs typeface="+mn-cs"/>
      </a:defRPr>
    </a:lvl5pPr>
    <a:lvl6pPr marL="2286000" algn="l" rtl="0" latinLnBrk="0">
      <a:defRPr lang="es-ES" sz="1800" kern="1200">
        <a:solidFill>
          <a:schemeClr val="tx1"/>
        </a:solidFill>
        <a:latin typeface="+mn-lt"/>
        <a:ea typeface="+mn-ea"/>
        <a:cs typeface="+mn-cs"/>
      </a:defRPr>
    </a:lvl6pPr>
    <a:lvl7pPr marL="2743200" algn="l" rtl="0" latinLnBrk="0">
      <a:defRPr lang="es-ES" sz="1800" kern="1200">
        <a:solidFill>
          <a:schemeClr val="tx1"/>
        </a:solidFill>
        <a:latin typeface="+mn-lt"/>
        <a:ea typeface="+mn-ea"/>
        <a:cs typeface="+mn-cs"/>
      </a:defRPr>
    </a:lvl7pPr>
    <a:lvl8pPr marL="3200400" algn="l" rtl="0" latinLnBrk="0">
      <a:defRPr lang="es-ES" sz="1800" kern="1200">
        <a:solidFill>
          <a:schemeClr val="tx1"/>
        </a:solidFill>
        <a:latin typeface="+mn-lt"/>
        <a:ea typeface="+mn-ea"/>
        <a:cs typeface="+mn-cs"/>
      </a:defRPr>
    </a:lvl8pPr>
    <a:lvl9pPr marL="3657600" algn="l" rtl="0" latinLnBrk="0">
      <a:defRPr lang="es-ES"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FD2"/>
    <a:srgbClr val="F4F0B8"/>
    <a:srgbClr val="F7A95B"/>
    <a:srgbClr val="E0EAF8"/>
    <a:srgbClr val="F3ECBF"/>
    <a:srgbClr val="C300C7"/>
    <a:srgbClr val="D7EBCF"/>
    <a:srgbClr val="DAFFD4"/>
    <a:srgbClr val="FFE5E6"/>
    <a:srgbClr val="F2EDC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1" autoAdjust="0"/>
    <p:restoredTop sz="94660"/>
  </p:normalViewPr>
  <p:slideViewPr>
    <p:cSldViewPr>
      <p:cViewPr varScale="1">
        <p:scale>
          <a:sx n="79" d="100"/>
          <a:sy n="79" d="100"/>
        </p:scale>
        <p:origin x="-93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es-ES" sz="1200"/>
            </a:lvl1pPr>
            <a:extLst/>
          </a:lstStyle>
          <a:p>
            <a:fld id="{6E7D018D-748F-47BF-843A-40349A141CAC}" type="datetimeFigureOut">
              <a:rPr lang="es-ES" smtClean="0"/>
              <a:pPr/>
              <a:t>30/05/2014</a:t>
            </a:fld>
            <a:endParaRPr lang="es-E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es-ES" sz="1200"/>
            </a:lvl1pPr>
            <a:extLst/>
          </a:lstStyle>
          <a:p>
            <a:endParaRPr lang="es-E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es-ES" sz="1200"/>
            </a:lvl1pPr>
            <a:extLst/>
          </a:lstStyle>
          <a:p>
            <a:fld id="{04AC5213-BACC-41AB-9B61-B40CF6C5296E}" type="slidenum">
              <a:rPr lang="es-ES" smtClean="0"/>
              <a:pPr/>
              <a:t>‹Nº›</a:t>
            </a:fld>
            <a:endParaRPr lang="es-ES" dirty="0"/>
          </a:p>
        </p:txBody>
      </p:sp>
    </p:spTree>
    <p:extLst>
      <p:ext uri="{BB962C8B-B14F-4D97-AF65-F5344CB8AC3E}">
        <p14:creationId xmlns="" xmlns:p14="http://schemas.microsoft.com/office/powerpoint/2010/main" val="2910305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es-ES" sz="1200"/>
            </a:lvl1pPr>
            <a:extLst/>
          </a:lstStyle>
          <a:p>
            <a:fld id="{23E9B8FB-2ABD-42C9-A6DA-A6789EAF441D}" type="datetimeFigureOut">
              <a:rPr lang="es-ES"/>
              <a:pPr/>
              <a:t>30/05/2014</a:t>
            </a:fld>
            <a:endParaRPr lang="es-E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s-E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extLst/>
          </a:lstStyle>
          <a:p>
            <a:endParaRPr lang="es-E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extLst/>
          </a:lstStyle>
          <a:p>
            <a:fld id="{BE2A7042-DEED-4AA1-9E89-4A16B2572577}" type="slidenum">
              <a:rPr/>
              <a:pPr/>
              <a:t>‹Nº›</a:t>
            </a:fld>
            <a:endParaRPr lang="es-ES"/>
          </a:p>
        </p:txBody>
      </p:sp>
    </p:spTree>
    <p:extLst>
      <p:ext uri="{BB962C8B-B14F-4D97-AF65-F5344CB8AC3E}">
        <p14:creationId xmlns="" xmlns:p14="http://schemas.microsoft.com/office/powerpoint/2010/main" val="3322259123"/>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latinLnBrk="0">
      <a:defRPr lang="es-ES" sz="1200" kern="1200">
        <a:solidFill>
          <a:schemeClr val="tx1"/>
        </a:solidFill>
        <a:latin typeface="+mn-lt"/>
        <a:ea typeface="+mn-ea"/>
        <a:cs typeface="+mn-cs"/>
      </a:defRPr>
    </a:lvl2pPr>
    <a:lvl3pPr marL="914400" algn="l" rtl="0" latinLnBrk="0">
      <a:defRPr lang="es-ES" sz="1200" kern="1200">
        <a:solidFill>
          <a:schemeClr val="tx1"/>
        </a:solidFill>
        <a:latin typeface="+mn-lt"/>
        <a:ea typeface="+mn-ea"/>
        <a:cs typeface="+mn-cs"/>
      </a:defRPr>
    </a:lvl3pPr>
    <a:lvl4pPr marL="1371600" algn="l" rtl="0" latinLnBrk="0">
      <a:defRPr lang="es-ES" sz="1200" kern="1200">
        <a:solidFill>
          <a:schemeClr val="tx1"/>
        </a:solidFill>
        <a:latin typeface="+mn-lt"/>
        <a:ea typeface="+mn-ea"/>
        <a:cs typeface="+mn-cs"/>
      </a:defRPr>
    </a:lvl4pPr>
    <a:lvl5pPr marL="1828800" algn="l" rtl="0" latinLnBrk="0">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BE2A7042-DEED-4AA1-9E89-4A16B2572577}"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6C45924B-C3DE-4747-97BD-D5CAAF45D742}" type="slidenum">
              <a:rPr lang="en-US">
                <a:latin typeface="Times New Roman" pitchFamily="18" charset="0"/>
              </a:rPr>
              <a:pPr/>
              <a:t>68</a:t>
            </a:fld>
            <a:endParaRPr lang="en-US">
              <a:latin typeface="Times New Roman" pitchFamily="18" charset="0"/>
            </a:endParaRPr>
          </a:p>
        </p:txBody>
      </p:sp>
      <p:sp>
        <p:nvSpPr>
          <p:cNvPr id="12290" name="Rectangle 2"/>
          <p:cNvSpPr>
            <a:spLocks noGrp="1" noRot="1" noChangeAspect="1" noChangeArrowheads="1" noTextEdit="1"/>
          </p:cNvSpPr>
          <p:nvPr>
            <p:ph type="sldImg"/>
          </p:nvPr>
        </p:nvSpPr>
        <p:spPr>
          <a:xfrm>
            <a:off x="1144588" y="687388"/>
            <a:ext cx="4568825" cy="3427412"/>
          </a:xfrm>
          <a:ln/>
        </p:spPr>
      </p:sp>
      <p:sp>
        <p:nvSpPr>
          <p:cNvPr id="12291"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s-ES_tradn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ED822E62-49D0-4454-98FD-CE65A136E49A}" type="slidenum">
              <a:rPr lang="en-US">
                <a:latin typeface="Times New Roman" pitchFamily="18" charset="0"/>
              </a:rPr>
              <a:pPr/>
              <a:t>69</a:t>
            </a:fld>
            <a:endParaRPr lang="en-US">
              <a:latin typeface="Times New Roman" pitchFamily="18" charset="0"/>
            </a:endParaRPr>
          </a:p>
        </p:txBody>
      </p:sp>
      <p:sp>
        <p:nvSpPr>
          <p:cNvPr id="12290" name="Rectangle 2"/>
          <p:cNvSpPr>
            <a:spLocks noGrp="1" noRot="1" noChangeAspect="1" noChangeArrowheads="1" noTextEdit="1"/>
          </p:cNvSpPr>
          <p:nvPr>
            <p:ph type="sldImg"/>
          </p:nvPr>
        </p:nvSpPr>
        <p:spPr>
          <a:xfrm>
            <a:off x="1144588" y="687388"/>
            <a:ext cx="4568825" cy="3427412"/>
          </a:xfrm>
          <a:ln/>
        </p:spPr>
      </p:sp>
      <p:sp>
        <p:nvSpPr>
          <p:cNvPr id="12291"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s-ES_tradn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ED822E62-49D0-4454-98FD-CE65A136E49A}" type="slidenum">
              <a:rPr lang="en-US">
                <a:latin typeface="Times New Roman" pitchFamily="18" charset="0"/>
              </a:rPr>
              <a:pPr/>
              <a:t>70</a:t>
            </a:fld>
            <a:endParaRPr lang="en-US">
              <a:latin typeface="Times New Roman" pitchFamily="18" charset="0"/>
            </a:endParaRPr>
          </a:p>
        </p:txBody>
      </p:sp>
      <p:sp>
        <p:nvSpPr>
          <p:cNvPr id="12290" name="Rectangle 2"/>
          <p:cNvSpPr>
            <a:spLocks noGrp="1" noRot="1" noChangeAspect="1" noChangeArrowheads="1" noTextEdit="1"/>
          </p:cNvSpPr>
          <p:nvPr>
            <p:ph type="sldImg"/>
          </p:nvPr>
        </p:nvSpPr>
        <p:spPr>
          <a:xfrm>
            <a:off x="1144588" y="687388"/>
            <a:ext cx="4568825" cy="3427412"/>
          </a:xfrm>
          <a:ln/>
        </p:spPr>
      </p:sp>
      <p:sp>
        <p:nvSpPr>
          <p:cNvPr id="12291"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s-ES_tradn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ortada del álbum">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es-ES"/>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eaLnBrk="1" latinLnBrk="0" hangingPunct="1">
              <a:buFontTx/>
              <a:buNone/>
              <a:defRPr kumimoji="0" lang="es-ES" sz="4800" baseline="0">
                <a:solidFill>
                  <a:schemeClr val="bg1"/>
                </a:solidFill>
              </a:defRPr>
            </a:lvl1pPr>
            <a:extLst/>
          </a:lstStyle>
          <a:p>
            <a:pPr lvl="0"/>
            <a:r>
              <a:rPr kumimoji="0" lang="es-ES"/>
              <a:t>Haga clic para agregar el título del álbum de fotografías</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1" name="Rectangle 10"/>
          <p:cNvSpPr>
            <a:spLocks noGrp="1"/>
          </p:cNvSpPr>
          <p:nvPr>
            <p:ph type="dt" sz="half" idx="12"/>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13" name="Rectangle 12"/>
          <p:cNvSpPr>
            <a:spLocks noGrp="1"/>
          </p:cNvSpPr>
          <p:nvPr>
            <p:ph type="sldNum" sz="quarter" idx="13"/>
          </p:nvPr>
        </p:nvSpPr>
        <p:spPr/>
        <p:txBody>
          <a:bodyPr/>
          <a:lstStyle>
            <a:extLst/>
          </a:lstStyle>
          <a:p>
            <a:fld id="{8A4431D5-1B33-458B-8AFD-CECCB0FA18CB}" type="slidenum">
              <a:rPr kumimoji="0" lang="es-ES">
                <a:solidFill>
                  <a:schemeClr val="bg1"/>
                </a:solidFill>
              </a:rPr>
              <a:pPr/>
              <a:t>‹Nº›</a:t>
            </a:fld>
            <a:endParaRPr kumimoji="0" lang="es-ES"/>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kumimoji="0" lang="es-ES"/>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eaLnBrk="1" latinLnBrk="0" hangingPunct="1">
              <a:buNone/>
              <a:defRPr kumimoji="0" lang="es-ES" sz="2000">
                <a:solidFill>
                  <a:srgbClr val="FFFFFF"/>
                </a:solidFill>
              </a:defRPr>
            </a:lvl1pPr>
          </a:lstStyle>
          <a:p>
            <a:pPr lvl="0"/>
            <a:r>
              <a:rPr kumimoji="0" lang="es-ES"/>
              <a:t>Haga clic para agregar la fecha u otros detalles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en horizontal con títul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eaLnBrk="1" latinLnBrk="0" hangingPunct="1">
              <a:buFontTx/>
              <a:buNone/>
              <a:defRPr kumimoji="0" lang="es-ES" sz="2000" i="0"/>
            </a:lvl1pPr>
            <a:extLst/>
          </a:lstStyle>
          <a:p>
            <a:pPr lvl="0"/>
            <a:r>
              <a:rPr kumimoji="0" lang="es-ES"/>
              <a:t>Haga clic para agregar el título</a:t>
            </a:r>
          </a:p>
        </p:txBody>
      </p:sp>
      <p:sp>
        <p:nvSpPr>
          <p:cNvPr id="6" name="Rectangle 5"/>
          <p:cNvSpPr>
            <a:spLocks noGrp="1"/>
          </p:cNvSpPr>
          <p:nvPr>
            <p:ph type="dt" sz="half" idx="15"/>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7" name="Rectangle 6"/>
          <p:cNvSpPr>
            <a:spLocks noGrp="1"/>
          </p:cNvSpPr>
          <p:nvPr>
            <p:ph type="sldNum" sz="quarter" idx="16"/>
          </p:nvPr>
        </p:nvSpPr>
        <p:spPr/>
        <p:txBody>
          <a:bodyPr/>
          <a:lstStyle>
            <a:extLst/>
          </a:lstStyle>
          <a:p>
            <a:fld id="{8A4431D5-1B33-458B-8AFD-CECCB0FA18CB}" type="slidenum">
              <a:rPr kumimoji="0" lang="es-ES">
                <a:solidFill>
                  <a:srgbClr val="FFFFFF"/>
                </a:solidFill>
              </a:rPr>
              <a:pPr/>
              <a:t>‹Nº›</a:t>
            </a:fld>
            <a:endParaRPr kumimoji="0" lang="es-ES"/>
          </a:p>
        </p:txBody>
      </p:sp>
      <p:sp>
        <p:nvSpPr>
          <p:cNvPr id="8" name="Rectangle 7"/>
          <p:cNvSpPr>
            <a:spLocks noGrp="1"/>
          </p:cNvSpPr>
          <p:nvPr>
            <p:ph type="ftr" sz="quarter" idx="17"/>
          </p:nvPr>
        </p:nvSpPr>
        <p:spPr/>
        <p:txBody>
          <a:bodyPr/>
          <a:lstStyle>
            <a:extLst/>
          </a:lstStyle>
          <a:p>
            <a:endParaRPr kumimoji="0"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mixto">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5" name="Rectangle 4"/>
          <p:cNvSpPr>
            <a:spLocks noGrp="1"/>
          </p:cNvSpPr>
          <p:nvPr>
            <p:ph type="dt" sz="half" idx="14"/>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7" name="Rectangle 6"/>
          <p:cNvSpPr>
            <a:spLocks noGrp="1"/>
          </p:cNvSpPr>
          <p:nvPr>
            <p:ph type="sldNum" sz="quarter" idx="15"/>
          </p:nvPr>
        </p:nvSpPr>
        <p:spPr/>
        <p:txBody>
          <a:bodyPr/>
          <a:lstStyle>
            <a:extLst/>
          </a:lstStyle>
          <a:p>
            <a:fld id="{8A4431D5-1B33-458B-8AFD-CECCB0FA18CB}" type="slidenum">
              <a:rPr kumimoji="0" lang="es-ES">
                <a:solidFill>
                  <a:srgbClr val="FFFFFF"/>
                </a:solidFill>
              </a:rPr>
              <a:pPr/>
              <a:t>‹Nº›</a:t>
            </a:fld>
            <a:endParaRPr kumimoji="0" lang="es-ES"/>
          </a:p>
        </p:txBody>
      </p:sp>
      <p:sp>
        <p:nvSpPr>
          <p:cNvPr id="8" name="Rectangle 7"/>
          <p:cNvSpPr>
            <a:spLocks noGrp="1"/>
          </p:cNvSpPr>
          <p:nvPr>
            <p:ph type="ftr" sz="quarter" idx="16"/>
          </p:nvPr>
        </p:nvSpPr>
        <p:spPr/>
        <p:txBody>
          <a:bodyPr/>
          <a:lstStyle>
            <a:extLst/>
          </a:lstStyle>
          <a:p>
            <a:endParaRPr kumimoji="0" lang="es-E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en vertical con título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eaLnBrk="1" latinLnBrk="0" hangingPunct="1">
              <a:buFontTx/>
              <a:buNone/>
              <a:defRPr kumimoji="0" lang="es-ES" sz="1600" baseline="0"/>
            </a:lvl1pPr>
            <a:extLst/>
          </a:lstStyle>
          <a:p>
            <a:pPr lvl="0"/>
            <a:r>
              <a:rPr kumimoji="0" lang="es-ES"/>
              <a:t>Haga clic para agregar el título</a:t>
            </a:r>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eaLnBrk="1" latinLnBrk="0" hangingPunct="1">
              <a:buFontTx/>
              <a:buNone/>
              <a:defRPr kumimoji="0" lang="es-ES" sz="1600" baseline="0"/>
            </a:lvl1pPr>
            <a:extLst/>
          </a:lstStyle>
          <a:p>
            <a:pPr lvl="0"/>
            <a:r>
              <a:rPr kumimoji="0" lang="es-ES"/>
              <a:t>Haga clic para agregar el título</a:t>
            </a:r>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0" name="Rectangle 9"/>
          <p:cNvSpPr>
            <a:spLocks noGrp="1"/>
          </p:cNvSpPr>
          <p:nvPr>
            <p:ph type="dt" sz="half" idx="31"/>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11" name="Rectangle 10"/>
          <p:cNvSpPr>
            <a:spLocks noGrp="1"/>
          </p:cNvSpPr>
          <p:nvPr>
            <p:ph type="sldNum" sz="quarter" idx="32"/>
          </p:nvPr>
        </p:nvSpPr>
        <p:spPr/>
        <p:txBody>
          <a:bodyPr/>
          <a:lstStyle>
            <a:extLst/>
          </a:lstStyle>
          <a:p>
            <a:fld id="{8A4431D5-1B33-458B-8AFD-CECCB0FA18CB}" type="slidenum">
              <a:rPr kumimoji="0" lang="es-ES">
                <a:solidFill>
                  <a:srgbClr val="FFFFFF"/>
                </a:solidFill>
              </a:rPr>
              <a:pPr/>
              <a:t>‹Nº›</a:t>
            </a:fld>
            <a:endParaRPr kumimoji="0" lang="es-ES"/>
          </a:p>
        </p:txBody>
      </p:sp>
      <p:sp>
        <p:nvSpPr>
          <p:cNvPr id="12" name="Rectangle 11"/>
          <p:cNvSpPr>
            <a:spLocks noGrp="1"/>
          </p:cNvSpPr>
          <p:nvPr>
            <p:ph type="ftr" sz="quarter" idx="33"/>
          </p:nvPr>
        </p:nvSpPr>
        <p:spPr/>
        <p:txBody>
          <a:bodyPr/>
          <a:lstStyle>
            <a:extLst/>
          </a:lstStyle>
          <a:p>
            <a:endParaRPr kumimoji="0" lang="es-E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en horizontal con título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0" name="Rectangle 9"/>
          <p:cNvSpPr>
            <a:spLocks noGrp="1"/>
          </p:cNvSpPr>
          <p:nvPr>
            <p:ph type="dt" sz="half" idx="25"/>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11" name="Rectangle 10"/>
          <p:cNvSpPr>
            <a:spLocks noGrp="1"/>
          </p:cNvSpPr>
          <p:nvPr>
            <p:ph type="sldNum" sz="quarter" idx="26"/>
          </p:nvPr>
        </p:nvSpPr>
        <p:spPr/>
        <p:txBody>
          <a:bodyPr/>
          <a:lstStyle>
            <a:extLst/>
          </a:lstStyle>
          <a:p>
            <a:fld id="{8A4431D5-1B33-458B-8AFD-CECCB0FA18CB}" type="slidenum">
              <a:rPr kumimoji="0" lang="es-ES">
                <a:solidFill>
                  <a:srgbClr val="FFFFFF"/>
                </a:solidFill>
              </a:rPr>
              <a:pPr/>
              <a:t>‹Nº›</a:t>
            </a:fld>
            <a:endParaRPr kumimoji="0" lang="es-ES"/>
          </a:p>
        </p:txBody>
      </p:sp>
      <p:sp>
        <p:nvSpPr>
          <p:cNvPr id="12" name="Rectangle 11"/>
          <p:cNvSpPr>
            <a:spLocks noGrp="1"/>
          </p:cNvSpPr>
          <p:nvPr>
            <p:ph type="ftr" sz="quarter" idx="27"/>
          </p:nvPr>
        </p:nvSpPr>
        <p:spPr/>
        <p:txBody>
          <a:bodyPr/>
          <a:lstStyle>
            <a:extLst/>
          </a:lstStyle>
          <a:p>
            <a:endParaRPr kumimoji="0" lang="es-E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en vertical con título grande">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eaLnBrk="1" latinLnBrk="0" hangingPunct="1">
              <a:buFontTx/>
              <a:buNone/>
              <a:defRPr kumimoji="0" lang="es-ES" sz="2800" baseline="0"/>
            </a:lvl1pPr>
            <a:extLst/>
          </a:lstStyle>
          <a:p>
            <a:pPr lvl="0"/>
            <a:r>
              <a:rPr kumimoji="0" lang="es-ES"/>
              <a:t>Haga clic para agregar el título</a:t>
            </a:r>
          </a:p>
        </p:txBody>
      </p:sp>
      <p:sp>
        <p:nvSpPr>
          <p:cNvPr id="7" name="Rectangle 6"/>
          <p:cNvSpPr>
            <a:spLocks noGrp="1"/>
          </p:cNvSpPr>
          <p:nvPr>
            <p:ph type="dt" sz="half" idx="33"/>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8" name="Rectangle 7"/>
          <p:cNvSpPr>
            <a:spLocks noGrp="1"/>
          </p:cNvSpPr>
          <p:nvPr>
            <p:ph type="sldNum" sz="quarter" idx="34"/>
          </p:nvPr>
        </p:nvSpPr>
        <p:spPr/>
        <p:txBody>
          <a:bodyPr/>
          <a:lstStyle>
            <a:extLst/>
          </a:lstStyle>
          <a:p>
            <a:fld id="{8A4431D5-1B33-458B-8AFD-CECCB0FA18CB}" type="slidenum">
              <a:rPr kumimoji="0" lang="es-ES">
                <a:solidFill>
                  <a:srgbClr val="FFFFFF"/>
                </a:solidFill>
              </a:rPr>
              <a:pPr/>
              <a:t>‹Nº›</a:t>
            </a:fld>
            <a:endParaRPr kumimoji="0" lang="es-ES"/>
          </a:p>
        </p:txBody>
      </p:sp>
      <p:sp>
        <p:nvSpPr>
          <p:cNvPr id="9" name="Rectangle 8"/>
          <p:cNvSpPr>
            <a:spLocks noGrp="1"/>
          </p:cNvSpPr>
          <p:nvPr>
            <p:ph type="ftr" sz="quarter" idx="35"/>
          </p:nvPr>
        </p:nvSpPr>
        <p:spPr/>
        <p:txBody>
          <a:bodyPr/>
          <a:lstStyle>
            <a:extLst/>
          </a:lstStyle>
          <a:p>
            <a:endParaRPr kumimoji="0" lang="es-E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1 en vertical y 3 en horizontal">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6" name="Rectangle 5"/>
          <p:cNvSpPr>
            <a:spLocks noGrp="1"/>
          </p:cNvSpPr>
          <p:nvPr>
            <p:ph type="dt" sz="half" idx="24"/>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7" name="Rectangle 6"/>
          <p:cNvSpPr>
            <a:spLocks noGrp="1"/>
          </p:cNvSpPr>
          <p:nvPr>
            <p:ph type="sldNum" sz="quarter" idx="25"/>
          </p:nvPr>
        </p:nvSpPr>
        <p:spPr/>
        <p:txBody>
          <a:bodyPr/>
          <a:lstStyle>
            <a:extLst/>
          </a:lstStyle>
          <a:p>
            <a:fld id="{8A4431D5-1B33-458B-8AFD-CECCB0FA18CB}" type="slidenum">
              <a:rPr kumimoji="0" lang="es-ES">
                <a:solidFill>
                  <a:srgbClr val="FFFFFF"/>
                </a:solidFill>
              </a:rPr>
              <a:pPr/>
              <a:t>‹Nº›</a:t>
            </a:fld>
            <a:endParaRPr kumimoji="0" lang="es-ES"/>
          </a:p>
        </p:txBody>
      </p:sp>
      <p:sp>
        <p:nvSpPr>
          <p:cNvPr id="8" name="Rectangle 7"/>
          <p:cNvSpPr>
            <a:spLocks noGrp="1"/>
          </p:cNvSpPr>
          <p:nvPr>
            <p:ph type="ftr" sz="quarter" idx="26"/>
          </p:nvPr>
        </p:nvSpPr>
        <p:spPr/>
        <p:txBody>
          <a:bodyPr/>
          <a:lstStyle>
            <a:extLst/>
          </a:lstStyle>
          <a:p>
            <a:endParaRPr kumimoji="0" lang="es-E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3 en horizontal y 2 en vertical">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7" name="Rectangle 6"/>
          <p:cNvSpPr>
            <a:spLocks noGrp="1"/>
          </p:cNvSpPr>
          <p:nvPr>
            <p:ph type="dt" sz="half" idx="29"/>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8" name="Rectangle 7"/>
          <p:cNvSpPr>
            <a:spLocks noGrp="1"/>
          </p:cNvSpPr>
          <p:nvPr>
            <p:ph type="sldNum" sz="quarter" idx="30"/>
          </p:nvPr>
        </p:nvSpPr>
        <p:spPr/>
        <p:txBody>
          <a:bodyPr/>
          <a:lstStyle>
            <a:extLst/>
          </a:lstStyle>
          <a:p>
            <a:fld id="{8A4431D5-1B33-458B-8AFD-CECCB0FA18CB}" type="slidenum">
              <a:rPr kumimoji="0" lang="es-ES">
                <a:solidFill>
                  <a:srgbClr val="FFFFFF"/>
                </a:solidFill>
              </a:rPr>
              <a:pPr/>
              <a:t>‹Nº›</a:t>
            </a:fld>
            <a:endParaRPr kumimoji="0" lang="es-ES"/>
          </a:p>
        </p:txBody>
      </p:sp>
      <p:sp>
        <p:nvSpPr>
          <p:cNvPr id="9" name="Rectangle 8"/>
          <p:cNvSpPr>
            <a:spLocks noGrp="1"/>
          </p:cNvSpPr>
          <p:nvPr>
            <p:ph type="ftr" sz="quarter" idx="31"/>
          </p:nvPr>
        </p:nvSpPr>
        <p:spPr/>
        <p:txBody>
          <a:bodyPr/>
          <a:lstStyle>
            <a:extLst/>
          </a:lstStyle>
          <a:p>
            <a:endParaRPr kumimoji="0" lang="es-E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 2 en horizontal y 3 en vertical">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8" name="Rectangle 7"/>
          <p:cNvSpPr>
            <a:spLocks noGrp="1"/>
          </p:cNvSpPr>
          <p:nvPr>
            <p:ph type="dt" sz="half" idx="31"/>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10" name="Rectangle 9"/>
          <p:cNvSpPr>
            <a:spLocks noGrp="1"/>
          </p:cNvSpPr>
          <p:nvPr>
            <p:ph type="sldNum" sz="quarter" idx="32"/>
          </p:nvPr>
        </p:nvSpPr>
        <p:spPr/>
        <p:txBody>
          <a:bodyPr/>
          <a:lstStyle>
            <a:extLst/>
          </a:lstStyle>
          <a:p>
            <a:fld id="{8A4431D5-1B33-458B-8AFD-CECCB0FA18CB}" type="slidenum">
              <a:rPr kumimoji="0" lang="es-ES">
                <a:solidFill>
                  <a:srgbClr val="FFFFFF"/>
                </a:solidFill>
              </a:rPr>
              <a:pPr/>
              <a:t>‹Nº›</a:t>
            </a:fld>
            <a:endParaRPr kumimoji="0" lang="es-ES"/>
          </a:p>
        </p:txBody>
      </p:sp>
      <p:sp>
        <p:nvSpPr>
          <p:cNvPr id="11" name="Rectangle 10"/>
          <p:cNvSpPr>
            <a:spLocks noGrp="1"/>
          </p:cNvSpPr>
          <p:nvPr>
            <p:ph type="ftr" sz="quarter" idx="33"/>
          </p:nvPr>
        </p:nvSpPr>
        <p:spPr/>
        <p:txBody>
          <a:bodyPr/>
          <a:lstStyle>
            <a:extLst/>
          </a:lstStyle>
          <a:p>
            <a:endParaRPr kumimoji="0" lang="es-E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adrado con título">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es-ES" sz="2000" i="0">
                <a:solidFill>
                  <a:schemeClr val="tx2"/>
                </a:solidFill>
                <a:latin typeface="+mn-lt"/>
                <a:ea typeface="+mn-ea"/>
                <a:cs typeface="+mn-cs"/>
              </a:defRPr>
            </a:lvl1pPr>
            <a:extLst/>
          </a:lstStyle>
          <a:p>
            <a:pPr marL="0" marR="0" indent="1588" algn="ctr" eaLnBrk="1" latinLnBrk="0" hangingPunct="1"/>
            <a:r>
              <a:rPr kumimoji="0" lang="es-ES_tradnl" smtClean="0"/>
              <a:t>Arrastre la imagen al marcador de posición o haga clic en el icono para agregar</a:t>
            </a:r>
            <a:endParaRPr kumimoji="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8" name="Rectangle 7"/>
          <p:cNvSpPr>
            <a:spLocks noGrp="1"/>
          </p:cNvSpPr>
          <p:nvPr>
            <p:ph type="dt" sz="half" idx="16"/>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9" name="Rectangle 8"/>
          <p:cNvSpPr>
            <a:spLocks noGrp="1"/>
          </p:cNvSpPr>
          <p:nvPr>
            <p:ph type="sldNum" sz="quarter" idx="17"/>
          </p:nvPr>
        </p:nvSpPr>
        <p:spPr/>
        <p:txBody>
          <a:bodyPr/>
          <a:lstStyle>
            <a:extLst/>
          </a:lstStyle>
          <a:p>
            <a:fld id="{8A4431D5-1B33-458B-8AFD-CECCB0FA18CB}" type="slidenum">
              <a:rPr kumimoji="0" lang="es-ES">
                <a:solidFill>
                  <a:srgbClr val="FFFFFF"/>
                </a:solidFill>
              </a:rPr>
              <a:pPr/>
              <a:t>‹Nº›</a:t>
            </a:fld>
            <a:endParaRPr kumimoji="0" lang="es-ES"/>
          </a:p>
        </p:txBody>
      </p:sp>
      <p:sp>
        <p:nvSpPr>
          <p:cNvPr id="10" name="Rectangle 9"/>
          <p:cNvSpPr>
            <a:spLocks noGrp="1"/>
          </p:cNvSpPr>
          <p:nvPr>
            <p:ph type="ftr" sz="quarter" idx="18"/>
          </p:nvPr>
        </p:nvSpPr>
        <p:spPr/>
        <p:txBody>
          <a:bodyPr/>
          <a:lstStyle>
            <a:extLst/>
          </a:lstStyle>
          <a:p>
            <a:endParaRPr kumimoji="0" lang="es-E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uadrado con título">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es-ES" sz="2400" i="0">
                <a:solidFill>
                  <a:schemeClr val="tx2"/>
                </a:solidFill>
                <a:latin typeface="+mn-lt"/>
                <a:ea typeface="+mn-ea"/>
                <a:cs typeface="+mn-cs"/>
              </a:defRPr>
            </a:lvl1pPr>
            <a:extLst/>
          </a:lstStyle>
          <a:p>
            <a:pPr marL="0" marR="0" indent="1588" algn="ctr" eaLnBrk="1" latinLnBrk="0" hangingPunct="1"/>
            <a:r>
              <a:rPr kumimoji="0" lang="es-ES_tradnl" smtClean="0"/>
              <a:t>Arrastre la imagen al marcador de posición o haga clic en el icono para agregar</a:t>
            </a:r>
            <a:endParaRPr kumimoji="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es-ES" sz="2000" i="0">
                <a:solidFill>
                  <a:schemeClr val="tx2"/>
                </a:solidFill>
                <a:latin typeface="+mn-lt"/>
                <a:ea typeface="+mn-ea"/>
                <a:cs typeface="+mn-cs"/>
              </a:defRPr>
            </a:lvl1pPr>
            <a:extLst/>
          </a:lstStyle>
          <a:p>
            <a:pPr marL="0" marR="0" indent="1588" algn="ctr" eaLnBrk="1" latinLnBrk="0" hangingPunct="1"/>
            <a:r>
              <a:rPr kumimoji="0" lang="es-ES_tradnl" smtClean="0"/>
              <a:t>Arrastre la imagen al marcador de posición o haga clic en el icono para agregar</a:t>
            </a:r>
            <a:endParaRPr kumimoji="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10" name="Rectangle 9"/>
          <p:cNvSpPr>
            <a:spLocks noGrp="1"/>
          </p:cNvSpPr>
          <p:nvPr>
            <p:ph type="dt" sz="half" idx="17"/>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11" name="Rectangle 10"/>
          <p:cNvSpPr>
            <a:spLocks noGrp="1"/>
          </p:cNvSpPr>
          <p:nvPr>
            <p:ph type="sldNum" sz="quarter" idx="18"/>
          </p:nvPr>
        </p:nvSpPr>
        <p:spPr/>
        <p:txBody>
          <a:bodyPr/>
          <a:lstStyle>
            <a:extLst/>
          </a:lstStyle>
          <a:p>
            <a:fld id="{8A4431D5-1B33-458B-8AFD-CECCB0FA18CB}" type="slidenum">
              <a:rPr kumimoji="0" lang="es-ES">
                <a:solidFill>
                  <a:srgbClr val="FFFFFF"/>
                </a:solidFill>
              </a:rPr>
              <a:pPr/>
              <a:t>‹Nº›</a:t>
            </a:fld>
            <a:endParaRPr kumimoji="0" lang="es-ES"/>
          </a:p>
        </p:txBody>
      </p:sp>
      <p:sp>
        <p:nvSpPr>
          <p:cNvPr id="12" name="Rectangle 11"/>
          <p:cNvSpPr>
            <a:spLocks noGrp="1"/>
          </p:cNvSpPr>
          <p:nvPr>
            <p:ph type="ftr" sz="quarter" idx="19"/>
          </p:nvPr>
        </p:nvSpPr>
        <p:spPr/>
        <p:txBody>
          <a:bodyPr/>
          <a:lstStyle>
            <a:extLst/>
          </a:lstStyle>
          <a:p>
            <a:endParaRPr kumimoji="0"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orizontal con título">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eaLnBrk="1" latinLnBrk="0" hangingPunct="1">
              <a:buFontTx/>
              <a:buNone/>
              <a:defRPr kumimoji="0" lang="es-ES" sz="2400" i="0" baseline="0"/>
            </a:lvl1pPr>
            <a:extLst/>
          </a:lstStyle>
          <a:p>
            <a:pPr lvl="0"/>
            <a:r>
              <a:rPr kumimoji="0" lang="es-ES"/>
              <a:t>Haga clic para agregar el título</a:t>
            </a:r>
          </a:p>
        </p:txBody>
      </p:sp>
      <p:sp>
        <p:nvSpPr>
          <p:cNvPr id="7" name="Rectangle 6"/>
          <p:cNvSpPr>
            <a:spLocks noGrp="1"/>
          </p:cNvSpPr>
          <p:nvPr>
            <p:ph type="dt" sz="half" idx="12"/>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8" name="Rectangle 7"/>
          <p:cNvSpPr>
            <a:spLocks noGrp="1"/>
          </p:cNvSpPr>
          <p:nvPr>
            <p:ph type="sldNum" sz="quarter" idx="13"/>
          </p:nvPr>
        </p:nvSpPr>
        <p:spPr/>
        <p:txBody>
          <a:bodyPr/>
          <a:lstStyle>
            <a:extLst/>
          </a:lstStyle>
          <a:p>
            <a:fld id="{8A4431D5-1B33-458B-8AFD-CECCB0FA18CB}" type="slidenum">
              <a:rPr kumimoji="0" lang="es-ES">
                <a:solidFill>
                  <a:srgbClr val="FFFFFF"/>
                </a:solidFill>
              </a:rPr>
              <a:pPr/>
              <a:t>‹Nº›</a:t>
            </a:fld>
            <a:endParaRPr kumimoji="0" lang="es-ES"/>
          </a:p>
        </p:txBody>
      </p:sp>
      <p:sp>
        <p:nvSpPr>
          <p:cNvPr id="9" name="Rectangle 8"/>
          <p:cNvSpPr>
            <a:spLocks noGrp="1"/>
          </p:cNvSpPr>
          <p:nvPr>
            <p:ph type="ftr" sz="quarter" idx="14"/>
          </p:nvPr>
        </p:nvSpPr>
        <p:spPr/>
        <p:txBody>
          <a:bodyPr/>
          <a:lstStyle>
            <a:extLst/>
          </a:lstStyle>
          <a:p>
            <a:endParaRPr kumimoji="0" lang="es-E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ámica con título">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es-ES" sz="2000" i="0">
                <a:solidFill>
                  <a:schemeClr val="tx2"/>
                </a:solidFill>
                <a:latin typeface="+mn-lt"/>
                <a:ea typeface="+mn-ea"/>
                <a:cs typeface="+mn-cs"/>
              </a:defRPr>
            </a:lvl1pPr>
            <a:extLst/>
          </a:lstStyle>
          <a:p>
            <a:pPr marL="0" marR="0" indent="0" algn="ctr" eaLnBrk="1" latinLnBrk="0" hangingPunct="1"/>
            <a:r>
              <a:rPr kumimoji="0" lang="es-ES_tradnl" smtClean="0"/>
              <a:t>Arrastre la imagen al marcador de posición o haga clic en el icono para agregar</a:t>
            </a:r>
            <a:endParaRPr kumimoji="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eaLnBrk="1" latinLnBrk="0" hangingPunct="1">
              <a:buFontTx/>
              <a:buNone/>
              <a:defRPr kumimoji="0" lang="es-ES" sz="2000" i="0"/>
            </a:lvl1pPr>
            <a:extLst/>
          </a:lstStyle>
          <a:p>
            <a:pPr lvl="0"/>
            <a:r>
              <a:rPr kumimoji="0" lang="es-ES"/>
              <a:t>Haga clic para agregar el título</a:t>
            </a:r>
          </a:p>
        </p:txBody>
      </p:sp>
      <p:sp>
        <p:nvSpPr>
          <p:cNvPr id="8" name="Rectangle 7"/>
          <p:cNvSpPr>
            <a:spLocks noGrp="1"/>
          </p:cNvSpPr>
          <p:nvPr>
            <p:ph type="dt" sz="half" idx="32"/>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9" name="Rectangle 8"/>
          <p:cNvSpPr>
            <a:spLocks noGrp="1"/>
          </p:cNvSpPr>
          <p:nvPr>
            <p:ph type="sldNum" sz="quarter" idx="33"/>
          </p:nvPr>
        </p:nvSpPr>
        <p:spPr/>
        <p:txBody>
          <a:bodyPr/>
          <a:lstStyle>
            <a:extLst/>
          </a:lstStyle>
          <a:p>
            <a:fld id="{8A4431D5-1B33-458B-8AFD-CECCB0FA18CB}" type="slidenum">
              <a:rPr kumimoji="0" lang="es-ES">
                <a:solidFill>
                  <a:srgbClr val="FFFFFF"/>
                </a:solidFill>
              </a:rPr>
              <a:pPr/>
              <a:t>‹Nº›</a:t>
            </a:fld>
            <a:endParaRPr kumimoji="0" lang="es-ES"/>
          </a:p>
        </p:txBody>
      </p:sp>
      <p:sp>
        <p:nvSpPr>
          <p:cNvPr id="10" name="Rectangle 9"/>
          <p:cNvSpPr>
            <a:spLocks noGrp="1"/>
          </p:cNvSpPr>
          <p:nvPr>
            <p:ph type="ftr" sz="quarter" idx="34"/>
          </p:nvPr>
        </p:nvSpPr>
        <p:spPr/>
        <p:txBody>
          <a:bodyPr/>
          <a:lstStyle>
            <a:extLst/>
          </a:lstStyle>
          <a:p>
            <a:endParaRPr kumimoji="0" lang="es-E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kumimoji="0" lang="es-ES_tradnl" smtClean="0"/>
              <a:t>Clic para editar título</a:t>
            </a:r>
            <a:endParaRPr kumimoji="0"/>
          </a:p>
        </p:txBody>
      </p:sp>
      <p:sp>
        <p:nvSpPr>
          <p:cNvPr id="3" name="Content Placeholder 2"/>
          <p:cNvSpPr>
            <a:spLocks noGrp="1"/>
          </p:cNvSpPr>
          <p:nvPr>
            <p:ph idx="1"/>
          </p:nvPr>
        </p:nvSpPr>
        <p:spPr/>
        <p:txBody>
          <a:bodyPr/>
          <a:lstStyle>
            <a:extLst/>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a:p>
        </p:txBody>
      </p:sp>
      <p:sp>
        <p:nvSpPr>
          <p:cNvPr id="4" name="Date Placeholder 3"/>
          <p:cNvSpPr>
            <a:spLocks noGrp="1"/>
          </p:cNvSpPr>
          <p:nvPr>
            <p:ph type="dt" sz="half" idx="10"/>
          </p:nvPr>
        </p:nvSpPr>
        <p:spPr/>
        <p:txBody>
          <a:bodyPr/>
          <a:lstStyle>
            <a:extLst/>
          </a:lstStyle>
          <a:p>
            <a:fld id="{9668B50E-0B48-4566-8609-C51CF752A7DF}" type="datetimeFigureOut">
              <a:rPr kumimoji="0" lang="es-ES"/>
              <a:pPr/>
              <a:t>30/05/2014</a:t>
            </a:fld>
            <a:endParaRPr kumimoji="0" lang="es-ES"/>
          </a:p>
        </p:txBody>
      </p:sp>
      <p:sp>
        <p:nvSpPr>
          <p:cNvPr id="5" name="Footer Placeholder 4"/>
          <p:cNvSpPr>
            <a:spLocks noGrp="1"/>
          </p:cNvSpPr>
          <p:nvPr>
            <p:ph type="ftr" sz="quarter" idx="11"/>
          </p:nvPr>
        </p:nvSpPr>
        <p:spPr/>
        <p:txBody>
          <a:bodyPr/>
          <a:lstStyle>
            <a:extLst/>
          </a:lstStyle>
          <a:p>
            <a:endParaRPr kumimoji="0" lang="es-ES"/>
          </a:p>
        </p:txBody>
      </p:sp>
      <p:sp>
        <p:nvSpPr>
          <p:cNvPr id="6" name="Slide Number Placeholder 5"/>
          <p:cNvSpPr>
            <a:spLocks noGrp="1"/>
          </p:cNvSpPr>
          <p:nvPr>
            <p:ph type="sldNum" sz="quarter" idx="12"/>
          </p:nvPr>
        </p:nvSpPr>
        <p:spPr/>
        <p:txBody>
          <a:bodyPr/>
          <a:lstStyle>
            <a:extLst/>
          </a:lstStyle>
          <a:p>
            <a:fld id="{8A4431D5-1B33-458B-8AFD-CECCB0FA18CB}" type="slidenum">
              <a:rPr kumimoji="0"/>
              <a:pPr/>
              <a:t>‹Nº›</a:t>
            </a:fld>
            <a:endParaRPr kumimoji="0"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kumimoji="0" lang="es-ES"/>
              <a:pPr/>
              <a:t>30/05/2014</a:t>
            </a:fld>
            <a:endParaRPr kumimoji="0" lang="es-ES"/>
          </a:p>
        </p:txBody>
      </p:sp>
      <p:sp>
        <p:nvSpPr>
          <p:cNvPr id="3" name="Footer Placeholder 2"/>
          <p:cNvSpPr>
            <a:spLocks noGrp="1"/>
          </p:cNvSpPr>
          <p:nvPr>
            <p:ph type="ftr" sz="quarter" idx="11"/>
          </p:nvPr>
        </p:nvSpPr>
        <p:spPr/>
        <p:txBody>
          <a:bodyPr/>
          <a:lstStyle>
            <a:extLst/>
          </a:lstStyle>
          <a:p>
            <a:endParaRPr kumimoji="0" lang="es-ES"/>
          </a:p>
        </p:txBody>
      </p:sp>
      <p:sp>
        <p:nvSpPr>
          <p:cNvPr id="4" name="Slide Number Placeholder 3"/>
          <p:cNvSpPr>
            <a:spLocks noGrp="1"/>
          </p:cNvSpPr>
          <p:nvPr>
            <p:ph type="sldNum" sz="quarter" idx="12"/>
          </p:nvPr>
        </p:nvSpPr>
        <p:spPr/>
        <p:txBody>
          <a:bodyPr/>
          <a:lstStyle>
            <a:extLst/>
          </a:lstStyle>
          <a:p>
            <a:fld id="{8A4431D5-1B33-458B-8AFD-CECCB0FA18CB}" type="slidenum">
              <a:rPr kumimoji="0"/>
              <a:pPr/>
              <a:t>‹Nº›</a:t>
            </a:fld>
            <a:endParaRPr kumimoji="0"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eaLnBrk="1" latinLnBrk="0" hangingPunct="1">
              <a:defRPr kumimoji="0" lang="es-ES" sz="2800"/>
            </a:lvl1pPr>
          </a:lstStyle>
          <a:p>
            <a:pPr eaLnBrk="1" latinLnBrk="0" hangingPunct="1"/>
            <a:r>
              <a:rPr kumimoji="0" lang="es-ES_tradnl" smtClean="0"/>
              <a:t>Clic para editar título</a:t>
            </a:r>
            <a:endParaRPr kumimoji="0"/>
          </a:p>
        </p:txBody>
      </p:sp>
      <p:sp>
        <p:nvSpPr>
          <p:cNvPr id="3" name="Date Placeholder 2"/>
          <p:cNvSpPr>
            <a:spLocks noGrp="1"/>
          </p:cNvSpPr>
          <p:nvPr>
            <p:ph type="dt" sz="half" idx="10"/>
          </p:nvPr>
        </p:nvSpPr>
        <p:spPr/>
        <p:txBody>
          <a:bodyPr/>
          <a:lstStyle/>
          <a:p>
            <a:fld id="{F922158D-428B-4987-8B28-745A2AFA1252}" type="datetimeFigureOut">
              <a:rPr kumimoji="0" lang="es-ES"/>
              <a:pPr/>
              <a:t>30/05/2014</a:t>
            </a:fld>
            <a:endParaRPr kumimoji="0" lang="es-ES"/>
          </a:p>
        </p:txBody>
      </p:sp>
      <p:sp>
        <p:nvSpPr>
          <p:cNvPr id="4" name="Footer Placeholder 3"/>
          <p:cNvSpPr>
            <a:spLocks noGrp="1"/>
          </p:cNvSpPr>
          <p:nvPr>
            <p:ph type="ftr" sz="quarter" idx="11"/>
          </p:nvPr>
        </p:nvSpPr>
        <p:spPr/>
        <p:txBody>
          <a:bodyPr/>
          <a:lstStyle/>
          <a:p>
            <a:endParaRPr kumimoji="0" lang="es-ES"/>
          </a:p>
        </p:txBody>
      </p:sp>
      <p:sp>
        <p:nvSpPr>
          <p:cNvPr id="5" name="Slide Number Placeholder 4"/>
          <p:cNvSpPr>
            <a:spLocks noGrp="1"/>
          </p:cNvSpPr>
          <p:nvPr>
            <p:ph type="sldNum" sz="quarter" idx="12"/>
          </p:nvPr>
        </p:nvSpPr>
        <p:spPr/>
        <p:txBody>
          <a:bodyPr/>
          <a:lstStyle/>
          <a:p>
            <a:fld id="{515FC477-0A05-4F3E-8EE9-E015C9089D56}" type="slidenum">
              <a:rPr kumimoji="0"/>
              <a:pPr/>
              <a:t>‹Nº›</a:t>
            </a:fld>
            <a:endParaRPr kumimoji="0" lang="es-ES"/>
          </a:p>
        </p:txBody>
      </p:sp>
    </p:spTree>
    <p:extLst>
      <p:ext uri="{BB962C8B-B14F-4D97-AF65-F5344CB8AC3E}">
        <p14:creationId xmlns="" xmlns:p14="http://schemas.microsoft.com/office/powerpoint/2010/main" val="621753600"/>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Haga clic para modificar el estilo de título del patrón</a:t>
            </a:r>
            <a:endParaRPr lang="es-ES"/>
          </a:p>
        </p:txBody>
      </p:sp>
      <p:sp>
        <p:nvSpPr>
          <p:cNvPr id="3" name="Text Placeholder 2"/>
          <p:cNvSpPr>
            <a:spLocks noGrp="1"/>
          </p:cNvSpPr>
          <p:nvPr>
            <p:ph type="body"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mtClean="0">
                <a:latin typeface="Arial" pitchFamily="34" charset="0"/>
                <a:ea typeface="ＭＳ Ｐゴシック" charset="-128"/>
              </a:defRPr>
            </a:lvl1pPr>
          </a:lstStyle>
          <a:p>
            <a:fld id="{38134F8A-EE53-4A11-91EC-6C671EE20275}" type="datetime1">
              <a:rPr lang="es-ES"/>
              <a:pPr/>
              <a:t>30/05/2014</a:t>
            </a:fld>
            <a:r>
              <a:rPr lang="en-US"/>
              <a:t>© Pearson Educación, S.A.</a:t>
            </a:r>
            <a:endParaRPr lang="es-ES"/>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mtClean="0">
                <a:latin typeface="Arial" pitchFamily="34" charset="0"/>
                <a:ea typeface="ＭＳ Ｐゴシック" charset="-128"/>
              </a:defRPr>
            </a:lvl1pPr>
          </a:lstStyle>
          <a:p>
            <a:r>
              <a:rPr lang="en-US"/>
              <a:t>Química General: Capítulo 9</a:t>
            </a:r>
            <a:endParaRPr lang="es-ES"/>
          </a:p>
        </p:txBody>
      </p:sp>
    </p:spTree>
    <p:extLst>
      <p:ext uri="{BB962C8B-B14F-4D97-AF65-F5344CB8AC3E}">
        <p14:creationId xmlns="" xmlns:p14="http://schemas.microsoft.com/office/powerpoint/2010/main" val="3275785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4D41D688-C9CE-4724-8E67-C64804D94A2A}" type="slidenum">
              <a:rPr lang="es-ES"/>
              <a:pPr/>
              <a:t>‹Nº›</a:t>
            </a:fld>
            <a:endParaRPr lang="es-ES"/>
          </a:p>
        </p:txBody>
      </p:sp>
    </p:spTree>
    <p:extLst>
      <p:ext uri="{BB962C8B-B14F-4D97-AF65-F5344CB8AC3E}">
        <p14:creationId xmlns="" xmlns:p14="http://schemas.microsoft.com/office/powerpoint/2010/main" val="169105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ertical con título">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7" name="Rectangle 6"/>
          <p:cNvSpPr>
            <a:spLocks noGrp="1"/>
          </p:cNvSpPr>
          <p:nvPr>
            <p:ph type="dt" sz="half" idx="12"/>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8" name="Rectangle 7"/>
          <p:cNvSpPr>
            <a:spLocks noGrp="1"/>
          </p:cNvSpPr>
          <p:nvPr>
            <p:ph type="sldNum" sz="quarter" idx="13"/>
          </p:nvPr>
        </p:nvSpPr>
        <p:spPr/>
        <p:txBody>
          <a:bodyPr/>
          <a:lstStyle>
            <a:extLst/>
          </a:lstStyle>
          <a:p>
            <a:fld id="{8A4431D5-1B33-458B-8AFD-CECCB0FA18CB}" type="slidenum">
              <a:rPr kumimoji="0" lang="es-ES">
                <a:solidFill>
                  <a:srgbClr val="FFFFFF"/>
                </a:solidFill>
              </a:rPr>
              <a:pPr/>
              <a:t>‹Nº›</a:t>
            </a:fld>
            <a:endParaRPr kumimoji="0" lang="es-ES"/>
          </a:p>
        </p:txBody>
      </p:sp>
      <p:sp>
        <p:nvSpPr>
          <p:cNvPr id="9" name="Rectangle 8"/>
          <p:cNvSpPr>
            <a:spLocks noGrp="1"/>
          </p:cNvSpPr>
          <p:nvPr>
            <p:ph type="ftr" sz="quarter" idx="14"/>
          </p:nvPr>
        </p:nvSpPr>
        <p:spPr/>
        <p:txBody>
          <a:bodyPr/>
          <a:lstStyle>
            <a:extLst/>
          </a:lstStyle>
          <a:p>
            <a:endParaRPr kumimoji="0"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ntalla completa horizontal">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kumimoji="0" lang="es-ES" i="0"/>
              <a:t>Haga clic en el icono para agregar una imagen a página completa</a:t>
            </a:r>
            <a:endParaRPr kumimoji="0" lang="es-ES" i="0" baseline="0"/>
          </a:p>
        </p:txBody>
      </p:sp>
      <p:sp>
        <p:nvSpPr>
          <p:cNvPr id="6" name="Rectangle 5"/>
          <p:cNvSpPr>
            <a:spLocks noGrp="1"/>
          </p:cNvSpPr>
          <p:nvPr>
            <p:ph type="dt" sz="half" idx="11"/>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7" name="Rectangle 6"/>
          <p:cNvSpPr>
            <a:spLocks noGrp="1"/>
          </p:cNvSpPr>
          <p:nvPr>
            <p:ph type="sldNum" sz="quarter" idx="12"/>
          </p:nvPr>
        </p:nvSpPr>
        <p:spPr/>
        <p:txBody>
          <a:bodyPr/>
          <a:lstStyle>
            <a:extLst/>
          </a:lstStyle>
          <a:p>
            <a:fld id="{8A4431D5-1B33-458B-8AFD-CECCB0FA18CB}" type="slidenum">
              <a:rPr kumimoji="0" lang="es-ES">
                <a:solidFill>
                  <a:srgbClr val="FFFFFF"/>
                </a:solidFill>
              </a:rPr>
              <a:pPr/>
              <a:t>‹Nº›</a:t>
            </a:fld>
            <a:endParaRPr kumimoji="0" lang="es-ES"/>
          </a:p>
        </p:txBody>
      </p:sp>
      <p:sp>
        <p:nvSpPr>
          <p:cNvPr id="8" name="Rectangle 7"/>
          <p:cNvSpPr>
            <a:spLocks noGrp="1"/>
          </p:cNvSpPr>
          <p:nvPr>
            <p:ph type="ftr" sz="quarter" idx="13"/>
          </p:nvPr>
        </p:nvSpPr>
        <p:spPr/>
        <p:txBody>
          <a:bodyPr/>
          <a:lstStyle>
            <a:extLst/>
          </a:lstStyle>
          <a:p>
            <a:endParaRPr kumimoji="0"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ción del álbum">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s-ES"/>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s-ES"/>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eaLnBrk="1" latinLnBrk="0" hangingPunct="1">
              <a:buFontTx/>
              <a:buNone/>
              <a:defRPr kumimoji="0" lang="es-ES" sz="1200">
                <a:solidFill>
                  <a:srgbClr val="FFFFFF"/>
                </a:solidFill>
              </a:defRPr>
            </a:lvl1pPr>
            <a:extLst/>
          </a:lstStyle>
          <a:p>
            <a:pPr lvl="0"/>
            <a:r>
              <a:rPr kumimoji="0" lang="es-ES"/>
              <a:t>Haga clic para agregar subtítulo</a:t>
            </a:r>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eaLnBrk="1" latinLnBrk="0" hangingPunct="1">
              <a:buFontTx/>
              <a:buNone/>
              <a:defRPr kumimoji="0" lang="es-ES" sz="3200">
                <a:solidFill>
                  <a:srgbClr val="FFFFFF"/>
                </a:solidFill>
              </a:defRPr>
            </a:lvl1pPr>
            <a:extLst/>
          </a:lstStyle>
          <a:p>
            <a:pPr lvl="0"/>
            <a:r>
              <a:rPr kumimoji="0" lang="es-ES"/>
              <a:t>Haga clic para agregar el título de la sección</a:t>
            </a:r>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8" name="Rectangle 17"/>
          <p:cNvSpPr>
            <a:spLocks noGrp="1"/>
          </p:cNvSpPr>
          <p:nvPr>
            <p:ph type="dt" sz="half" idx="20"/>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20" name="Rectangle 19"/>
          <p:cNvSpPr>
            <a:spLocks noGrp="1"/>
          </p:cNvSpPr>
          <p:nvPr>
            <p:ph type="sldNum" sz="quarter" idx="21"/>
          </p:nvPr>
        </p:nvSpPr>
        <p:spPr/>
        <p:txBody>
          <a:bodyPr/>
          <a:lstStyle>
            <a:extLst/>
          </a:lstStyle>
          <a:p>
            <a:fld id="{8A4431D5-1B33-458B-8AFD-CECCB0FA18CB}" type="slidenum">
              <a:rPr kumimoji="0" lang="es-ES">
                <a:solidFill>
                  <a:srgbClr val="FFFFFF"/>
                </a:solidFill>
              </a:rPr>
              <a:pPr/>
              <a:t>‹Nº›</a:t>
            </a:fld>
            <a:endParaRPr kumimoji="0" lang="es-ES"/>
          </a:p>
        </p:txBody>
      </p:sp>
      <p:sp>
        <p:nvSpPr>
          <p:cNvPr id="21" name="Rectangle 20"/>
          <p:cNvSpPr>
            <a:spLocks noGrp="1"/>
          </p:cNvSpPr>
          <p:nvPr>
            <p:ph type="ftr" sz="quarter" idx="22"/>
          </p:nvPr>
        </p:nvSpPr>
        <p:spPr/>
        <p:txBody>
          <a:bodyPr/>
          <a:lstStyle>
            <a:extLst/>
          </a:lstStyle>
          <a:p>
            <a:endParaRPr kumimoji="0"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en vertical con título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eaLnBrk="1" latinLnBrk="0" hangingPunct="1">
              <a:buFontTx/>
              <a:buNone/>
              <a:defRPr kumimoji="0" lang="es-ES" sz="1800" baseline="0"/>
            </a:lvl1pPr>
            <a:extLst/>
          </a:lstStyle>
          <a:p>
            <a:pPr lvl="0"/>
            <a:r>
              <a:rPr kumimoji="0" lang="es-ES"/>
              <a:t>Haga clic para agregar el título</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eaLnBrk="1" latinLnBrk="0" hangingPunct="1">
              <a:buFontTx/>
              <a:buNone/>
              <a:defRPr kumimoji="0" lang="es-ES" sz="1800" baseline="0"/>
            </a:lvl1pPr>
            <a:extLst/>
          </a:lstStyle>
          <a:p>
            <a:pPr lvl="0"/>
            <a:r>
              <a:rPr kumimoji="0" lang="es-ES"/>
              <a:t>Haga clic para agregar el título</a:t>
            </a:r>
          </a:p>
        </p:txBody>
      </p:sp>
      <p:sp>
        <p:nvSpPr>
          <p:cNvPr id="6" name="Rectangle 5"/>
          <p:cNvSpPr>
            <a:spLocks noGrp="1"/>
          </p:cNvSpPr>
          <p:nvPr>
            <p:ph type="dt" sz="half" idx="16"/>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7" name="Rectangle 6"/>
          <p:cNvSpPr>
            <a:spLocks noGrp="1"/>
          </p:cNvSpPr>
          <p:nvPr>
            <p:ph type="sldNum" sz="quarter" idx="17"/>
          </p:nvPr>
        </p:nvSpPr>
        <p:spPr/>
        <p:txBody>
          <a:bodyPr/>
          <a:lstStyle>
            <a:extLst/>
          </a:lstStyle>
          <a:p>
            <a:fld id="{8A4431D5-1B33-458B-8AFD-CECCB0FA18CB}" type="slidenum">
              <a:rPr kumimoji="0" lang="es-ES">
                <a:solidFill>
                  <a:srgbClr val="FFFFFF"/>
                </a:solidFill>
              </a:rPr>
              <a:pPr/>
              <a:t>‹Nº›</a:t>
            </a:fld>
            <a:endParaRPr kumimoji="0" lang="es-ES"/>
          </a:p>
        </p:txBody>
      </p:sp>
      <p:sp>
        <p:nvSpPr>
          <p:cNvPr id="9" name="Rectangle 8"/>
          <p:cNvSpPr>
            <a:spLocks noGrp="1"/>
          </p:cNvSpPr>
          <p:nvPr>
            <p:ph type="ftr" sz="quarter" idx="18"/>
          </p:nvPr>
        </p:nvSpPr>
        <p:spPr/>
        <p:txBody>
          <a:bodyPr/>
          <a:lstStyle>
            <a:extLst/>
          </a:lstStyle>
          <a:p>
            <a:endParaRPr kumimoji="0"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en horizontal con título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eaLnBrk="1" latinLnBrk="0" hangingPunct="1">
              <a:buFontTx/>
              <a:buNone/>
              <a:defRPr kumimoji="0" lang="es-ES" sz="1800" baseline="0"/>
            </a:lvl1pPr>
            <a:extLst/>
          </a:lstStyle>
          <a:p>
            <a:pPr lvl="0"/>
            <a:r>
              <a:rPr kumimoji="0" lang="es-ES"/>
              <a:t>Haga clic para agregar el título</a:t>
            </a:r>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eaLnBrk="1" latinLnBrk="0" hangingPunct="1">
              <a:buFontTx/>
              <a:buNone/>
              <a:defRPr kumimoji="0" lang="es-ES" sz="1800" baseline="0"/>
            </a:lvl1pPr>
            <a:extLst/>
          </a:lstStyle>
          <a:p>
            <a:pPr lvl="0"/>
            <a:r>
              <a:rPr kumimoji="0" lang="es-ES"/>
              <a:t>Haga clic para agregar el título</a:t>
            </a:r>
          </a:p>
        </p:txBody>
      </p:sp>
      <p:sp>
        <p:nvSpPr>
          <p:cNvPr id="6" name="Rectangle 5"/>
          <p:cNvSpPr>
            <a:spLocks noGrp="1"/>
          </p:cNvSpPr>
          <p:nvPr>
            <p:ph type="dt" sz="half" idx="18"/>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7" name="Rectangle 6"/>
          <p:cNvSpPr>
            <a:spLocks noGrp="1"/>
          </p:cNvSpPr>
          <p:nvPr>
            <p:ph type="sldNum" sz="quarter" idx="19"/>
          </p:nvPr>
        </p:nvSpPr>
        <p:spPr/>
        <p:txBody>
          <a:bodyPr/>
          <a:lstStyle>
            <a:extLst/>
          </a:lstStyle>
          <a:p>
            <a:fld id="{8A4431D5-1B33-458B-8AFD-CECCB0FA18CB}" type="slidenum">
              <a:rPr kumimoji="0" lang="es-ES">
                <a:solidFill>
                  <a:srgbClr val="FFFFFF"/>
                </a:solidFill>
              </a:rPr>
              <a:pPr/>
              <a:t>‹Nº›</a:t>
            </a:fld>
            <a:endParaRPr kumimoji="0" lang="es-ES"/>
          </a:p>
        </p:txBody>
      </p:sp>
      <p:sp>
        <p:nvSpPr>
          <p:cNvPr id="9" name="Rectangle 8"/>
          <p:cNvSpPr>
            <a:spLocks noGrp="1"/>
          </p:cNvSpPr>
          <p:nvPr>
            <p:ph type="ftr" sz="quarter" idx="20"/>
          </p:nvPr>
        </p:nvSpPr>
        <p:spPr/>
        <p:txBody>
          <a:bodyPr/>
          <a:lstStyle>
            <a:extLst/>
          </a:lstStyle>
          <a:p>
            <a:endParaRPr kumimoji="0"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mixto con título">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5" name="Rectangle 4"/>
          <p:cNvSpPr>
            <a:spLocks noGrp="1"/>
          </p:cNvSpPr>
          <p:nvPr>
            <p:ph type="dt" sz="half" idx="14"/>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6" name="Rectangle 5"/>
          <p:cNvSpPr>
            <a:spLocks noGrp="1"/>
          </p:cNvSpPr>
          <p:nvPr>
            <p:ph type="sldNum" sz="quarter" idx="15"/>
          </p:nvPr>
        </p:nvSpPr>
        <p:spPr/>
        <p:txBody>
          <a:bodyPr/>
          <a:lstStyle>
            <a:extLst/>
          </a:lstStyle>
          <a:p>
            <a:fld id="{8A4431D5-1B33-458B-8AFD-CECCB0FA18CB}" type="slidenum">
              <a:rPr kumimoji="0" lang="es-ES">
                <a:solidFill>
                  <a:srgbClr val="FFFFFF"/>
                </a:solidFill>
              </a:rPr>
              <a:pPr/>
              <a:t>‹Nº›</a:t>
            </a:fld>
            <a:endParaRPr kumimoji="0" lang="es-ES"/>
          </a:p>
        </p:txBody>
      </p:sp>
      <p:sp>
        <p:nvSpPr>
          <p:cNvPr id="7" name="Rectangle 6"/>
          <p:cNvSpPr>
            <a:spLocks noGrp="1"/>
          </p:cNvSpPr>
          <p:nvPr>
            <p:ph type="ftr" sz="quarter" idx="16"/>
          </p:nvPr>
        </p:nvSpPr>
        <p:spPr/>
        <p:txBody>
          <a:bodyPr/>
          <a:lstStyle>
            <a:extLst/>
          </a:lstStyle>
          <a:p>
            <a:endParaRPr kumimoji="0" lang="es-E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en vertical con título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eaLnBrk="1" latinLnBrk="0" hangingPunct="1">
              <a:buFontTx/>
              <a:buNone/>
              <a:defRPr kumimoji="0" lang="es-ES" sz="2000" baseline="0"/>
            </a:lvl1pPr>
            <a:extLst/>
          </a:lstStyle>
          <a:p>
            <a:pPr lvl="0"/>
            <a:r>
              <a:rPr kumimoji="0" lang="es-ES"/>
              <a:t>Haga clic para agregar el título</a:t>
            </a:r>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eaLnBrk="1" latinLnBrk="0" hangingPunct="1">
              <a:buFontTx/>
              <a:buNone/>
              <a:defRPr kumimoji="0" lang="es-ES" sz="2000" baseline="0"/>
            </a:lvl1pPr>
            <a:extLst/>
          </a:lstStyle>
          <a:p>
            <a:pPr lvl="0"/>
            <a:r>
              <a:rPr kumimoji="0" lang="es-ES"/>
              <a:t>Haga clic para agregar el título</a:t>
            </a:r>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eaLnBrk="1" latinLnBrk="0" hangingPunct="1">
              <a:buFontTx/>
              <a:buNone/>
              <a:defRPr kumimoji="0" lang="es-ES" sz="2000" baseline="0"/>
            </a:lvl1pPr>
            <a:extLst/>
          </a:lstStyle>
          <a:p>
            <a:pPr lvl="0"/>
            <a:r>
              <a:rPr kumimoji="0" lang="es-ES"/>
              <a:t>Haga clic para agregar el título</a:t>
            </a:r>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Rectangle 8"/>
          <p:cNvSpPr>
            <a:spLocks noGrp="1"/>
          </p:cNvSpPr>
          <p:nvPr>
            <p:ph type="dt" sz="half" idx="16"/>
          </p:nvPr>
        </p:nvSpPr>
        <p:spPr/>
        <p:txBody>
          <a:bodyPr/>
          <a:lstStyle>
            <a:extLst/>
          </a:lstStyle>
          <a:p>
            <a:pPr algn="r"/>
            <a:fld id="{9668B50E-0B48-4566-8609-C51CF752A7DF}" type="datetimeFigureOut">
              <a:rPr kumimoji="0" lang="es-ES">
                <a:solidFill>
                  <a:schemeClr val="bg1"/>
                </a:solidFill>
              </a:rPr>
              <a:pPr algn="r"/>
              <a:t>30/05/2014</a:t>
            </a:fld>
            <a:endParaRPr kumimoji="0" lang="es-ES"/>
          </a:p>
        </p:txBody>
      </p:sp>
      <p:sp>
        <p:nvSpPr>
          <p:cNvPr id="11" name="Rectangle 10"/>
          <p:cNvSpPr>
            <a:spLocks noGrp="1"/>
          </p:cNvSpPr>
          <p:nvPr>
            <p:ph type="sldNum" sz="quarter" idx="17"/>
          </p:nvPr>
        </p:nvSpPr>
        <p:spPr/>
        <p:txBody>
          <a:bodyPr/>
          <a:lstStyle>
            <a:extLst/>
          </a:lstStyle>
          <a:p>
            <a:fld id="{8A4431D5-1B33-458B-8AFD-CECCB0FA18CB}" type="slidenum">
              <a:rPr kumimoji="0" lang="es-ES">
                <a:solidFill>
                  <a:srgbClr val="FFFFFF"/>
                </a:solidFill>
              </a:rPr>
              <a:pPr/>
              <a:t>‹Nº›</a:t>
            </a:fld>
            <a:endParaRPr kumimoji="0" lang="es-ES"/>
          </a:p>
        </p:txBody>
      </p:sp>
      <p:sp>
        <p:nvSpPr>
          <p:cNvPr id="12" name="Rectangle 11"/>
          <p:cNvSpPr>
            <a:spLocks noGrp="1"/>
          </p:cNvSpPr>
          <p:nvPr>
            <p:ph type="ftr" sz="quarter" idx="18"/>
          </p:nvPr>
        </p:nvSpPr>
        <p:spPr/>
        <p:txBody>
          <a:bodyPr/>
          <a:lstStyle>
            <a:extLst/>
          </a:lstStyle>
          <a:p>
            <a:endParaRPr kumimoji="0"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s-ES"/>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s-ES"/>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pPr eaLnBrk="1" latinLnBrk="0" hangingPunct="1"/>
            <a:r>
              <a:rPr kumimoji="0" lang="es-ES_tradnl" smtClean="0"/>
              <a:t>Clic para editar título</a:t>
            </a:r>
            <a:endParaRPr kumimoji="0" lang="en-US" smtClean="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lang="en-US"/>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eaLnBrk="1" latinLnBrk="0" hangingPunct="1">
              <a:defRPr kumimoji="0" lang="es-ES" sz="1200">
                <a:solidFill>
                  <a:schemeClr val="bg1"/>
                </a:solidFill>
              </a:defRPr>
            </a:lvl1pPr>
            <a:extLst/>
          </a:lstStyle>
          <a:p>
            <a:pPr algn="r"/>
            <a:fld id="{9668B50E-0B48-4566-8609-C51CF752A7DF}" type="datetimeFigureOut">
              <a:rPr kumimoji="0" lang="es-ES">
                <a:solidFill>
                  <a:schemeClr val="bg1"/>
                </a:solidFill>
              </a:rPr>
              <a:pPr algn="r"/>
              <a:t>30/05/2014</a:t>
            </a:fld>
            <a:endParaRPr kumimoji="0" lang="es-ES">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eaLnBrk="1" latinLnBrk="0" hangingPunct="1">
              <a:defRPr kumimoji="0" lang="es-ES" sz="1200">
                <a:solidFill>
                  <a:schemeClr val="bg1"/>
                </a:solidFill>
              </a:defRPr>
            </a:lvl1pPr>
            <a:extLst/>
          </a:lstStyle>
          <a:p>
            <a:pPr algn="l"/>
            <a:endParaRPr kumimoji="0" lang="es-ES">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eaLnBrk="1" latinLnBrk="0" hangingPunct="1">
              <a:defRPr kumimoji="0" lang="es-ES" sz="1200">
                <a:solidFill>
                  <a:schemeClr val="bg1"/>
                </a:solidFill>
              </a:defRPr>
            </a:lvl1pPr>
            <a:extLst/>
          </a:lstStyle>
          <a:p>
            <a:fld id="{8A4431D5-1B33-458B-8AFD-CECCB0FA18CB}" type="slidenum">
              <a:rPr kumimoji="0" lang="es-ES">
                <a:solidFill>
                  <a:schemeClr val="bg1"/>
                </a:solidFill>
              </a:rPr>
              <a:pPr/>
              <a:t>‹Nº›</a:t>
            </a:fld>
            <a:endParaRPr kumimoji="0" lang="es-ES">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p:fade/>
  </p:transition>
  <p:timing>
    <p:tnLst>
      <p:par>
        <p:cTn id="1" dur="indefinite" restart="never" nodeType="tmRoot"/>
      </p:par>
    </p:tnLst>
  </p:timing>
  <p:txStyles>
    <p:titleStyle>
      <a:lvl1pPr algn="ctr" rtl="0" eaLnBrk="1" latinLnBrk="0" hangingPunct="1">
        <a:spcBef>
          <a:spcPct val="0"/>
        </a:spcBef>
        <a:buNone/>
        <a:defRPr kumimoji="0" lang="es-ES"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kumimoji="0" lang="es-ES"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kumimoji="0" lang="es-ES"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kumimoji="0" lang="es-ES"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kumimoji="0" lang="es-ES"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kumimoji="0" lang="es-ES"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lang="es-ES"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es-ES"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es-ES"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es-ES" sz="2000" kern="120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www.boe.es/boe/dias/1997/07/05/pdfs/A20871-20880.pdf" TargetMode="External"/><Relationship Id="rId2" Type="http://schemas.openxmlformats.org/officeDocument/2006/relationships/hyperlink" Target="http://www.boe.es/boe/dias/2011/07/29/pdfs/BOE-A-2011-13046.pdf" TargetMode="Externa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hyperlink" Target="http://www.boe.es/boe/dias/1988/07/30/pdfs/A23534-23561.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hyperlink" Target="http://www.boe.es/boe/dias/1988/07/30/pdfs/A23534-23561.pdf" TargetMode="External"/><Relationship Id="rId2" Type="http://schemas.openxmlformats.org/officeDocument/2006/relationships/hyperlink" Target="http://www.boe.es/boe/dias/2011/07/29/pdfs/BOE-A-2011-13046.pdf" TargetMode="Externa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2.xml"/><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hyperlink" Target="http://www.boe.es/boe/dias/2011/07/29/pdfs/BOE-A-2011-13046.pdf" TargetMode="Externa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hyperlink" Target="http://www.boe.es/boe/dias/2011/07/29/pdfs/BOE-A-2011-13046.pdf" TargetMode="External"/><Relationship Id="rId2" Type="http://schemas.openxmlformats.org/officeDocument/2006/relationships/image" Target="../media/image2.png"/><Relationship Id="rId1" Type="http://schemas.openxmlformats.org/officeDocument/2006/relationships/slideLayout" Target="../slideLayouts/slideLayout25.xml"/><Relationship Id="rId5" Type="http://schemas.openxmlformats.org/officeDocument/2006/relationships/hyperlink" Target="http://www.boe.es/boe/dias/1997/07/05/pdfs/A20871-20880.pdf" TargetMode="External"/><Relationship Id="rId4" Type="http://schemas.openxmlformats.org/officeDocument/2006/relationships/hyperlink" Target="http://www.boe.es/boe/dias/1988/07/30/pdfs/A23534-23561.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oe.es/boe/dias/1988/07/30/pdfs/A23534-23561.pdf" TargetMode="Externa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hyperlink" Target="http://www.boe.es/boe/dias/1997/07/05/pdfs/A20871-20880.pdf" TargetMode="External"/><Relationship Id="rId2" Type="http://schemas.openxmlformats.org/officeDocument/2006/relationships/hyperlink" Target="http://www.boe.es/boe/dias/1988/07/30/pdfs/A23534-23561.pdf" TargetMode="Externa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oe.es/boe/dias/1988/07/30/pdfs/A23534-23561.pdf" TargetMode="Externa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oe.es/boe/dias/1988/07/30/pdfs/A23534-23561.pdf" TargetMode="Externa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oe.es/boe/dias/1988/07/30/pdfs/A23534-23561.pdf" TargetMode="Externa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oe.es/boe/dias/1988/07/30/pdfs/A23534-23561.pdf" TargetMode="Externa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oe.es/boe/dias/1988/07/30/pdfs/A23534-23561.pdf" TargetMode="Externa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oe.es/boe/dias/1988/07/30/pdfs/A23534-23561.pdf" TargetMode="Externa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uskadi.net/bopv2/datos/2009/03/0901524a.pdf" TargetMode="Externa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jpeg"/><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uskadi.net/bopv2/datos/2009/03/0901524a.pdf" TargetMode="Externa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hyperlink" Target="http://www.lehendakaritza.ejgv.euskadi.net/r48-bopv2/es/bopv2/datos/2009/03/0901524a.shtml" TargetMode="External"/><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hyperlink" Target="http://www.lehendakaritza.ejgv.euskadi.net/r48-bopv2/es/bopv2/datos/2012/09/1203962a.shtm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boe.es/boe/dias/2011/07/29/pdfs/BOE-A-2011-13046.pdf" TargetMode="External"/><Relationship Id="rId7" Type="http://schemas.openxmlformats.org/officeDocument/2006/relationships/hyperlink" Target="http://www.euskadi.net/bopv2/datos/1998/10/9804676a.pdf" TargetMode="External"/><Relationship Id="rId2"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hyperlink" Target="http://www.euskadi.net/bopv2/datos/1998/03/9801344a.pdf" TargetMode="External"/><Relationship Id="rId5" Type="http://schemas.openxmlformats.org/officeDocument/2006/relationships/hyperlink" Target="http://www.boe.es/boe/dias/1997/07/05/pdfs/A20871-20880.pdf" TargetMode="External"/><Relationship Id="rId4" Type="http://schemas.openxmlformats.org/officeDocument/2006/relationships/hyperlink" Target="http://www.boe.es/boe/dias/1988/07/30/pdfs/A23534-23561.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boe.es/boe/dias/2006/02/25/pdfs/A07781-07788.pdf" TargetMode="External"/><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hyperlink" Target="http://www.boe.es/boe/dias/2003/01/03/pdfs/A00185-00191.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boe.es/boe/dias/2011/07/29/pdfs/BOE-A-2011-13046.pdf" TargetMode="Externa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oe.es/boe/dias/2011/07/29/pdfs/BOE-A-2011-13046.pdf" TargetMode="Externa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www.boe.es/boe/dias/2011/07/29/pdfs/BOE-A-2011-13046.pdf" TargetMode="External"/><Relationship Id="rId7" Type="http://schemas.openxmlformats.org/officeDocument/2006/relationships/hyperlink" Target="http://www.euskadi.net/bopv2/datos/2009/03/0901524a.pdf" TargetMode="External"/><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hyperlink" Target="http://www.boe.es/boe/dias/2011/12/23/pdfs/BOE-A-2011-20036.pdf" TargetMode="External"/><Relationship Id="rId5" Type="http://schemas.openxmlformats.org/officeDocument/2006/relationships/hyperlink" Target="http://www.boe.es/boe/dias/1997/07/05/pdfs/A20871-20880.pdf" TargetMode="External"/><Relationship Id="rId4" Type="http://schemas.openxmlformats.org/officeDocument/2006/relationships/hyperlink" Target="http://www.boe.es/boe/dias/1988/07/30/pdfs/A23534-23561.pdf"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hyperlink" Target="http://www.ingurumena.ejgv.euskadi.net/r49-4892/es/contenidos/informacion/resid_peligrosos/es_1003/transporte_rp_c.html" TargetMode="External"/><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hyperlink" Target="http://www.boe.es/boe/dias/1988/07/30/pdfs/A23534-23561.pdf"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hyperlink" Target="http://www.eper-euskadi.net/fs_completo.apl"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hyperlink" Target="http://www.ihobe.net/Repositorios/Ficha_RepositorioTipoDocumento.aspx?IdMenu=325fefee-e81f-404d-86d0-8a6d4e4bdb33"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www.ingurumena.ejgv.euskadi.net/r49-4892/es/contenidos/normativa/legislacion_residuos/es_10565/indice.html" TargetMode="External"/><Relationship Id="rId5" Type="http://schemas.openxmlformats.org/officeDocument/2006/relationships/hyperlink" Target="http://www.ingurumena.ejgv.euskadi.net/r49-579/es/" TargetMode="External"/><Relationship Id="rId4" Type="http://schemas.openxmlformats.org/officeDocument/2006/relationships/hyperlink" Target="http://www.fecyt.es/especiales/residuos/2.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oe.es/boe/dias/2011/07/29/pdfs/BOE-A-2011-13046.pdf" TargetMode="Externa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8" Type="http://schemas.openxmlformats.org/officeDocument/2006/relationships/hyperlink" Target="https://www.youtube.com/watch?v=O1773rIpqZw" TargetMode="External"/><Relationship Id="rId3" Type="http://schemas.openxmlformats.org/officeDocument/2006/relationships/hyperlink" Target="https://www.youtube.com/watch?v=Z-jvMpbs5Ig" TargetMode="External"/><Relationship Id="rId7" Type="http://schemas.openxmlformats.org/officeDocument/2006/relationships/hyperlink" Target="https://www.youtube.com/watch?v=bfShF6xasVo"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s://www.youtube.com/watch?v=0H2iSkeeRvA" TargetMode="External"/><Relationship Id="rId5" Type="http://schemas.openxmlformats.org/officeDocument/2006/relationships/hyperlink" Target="https://www.youtube.com/watch?v=1d1L73vTXro" TargetMode="External"/><Relationship Id="rId10" Type="http://schemas.openxmlformats.org/officeDocument/2006/relationships/image" Target="../media/image2.png"/><Relationship Id="rId4" Type="http://schemas.openxmlformats.org/officeDocument/2006/relationships/hyperlink" Target="http://www.youtube.com/watch?v=2adeyeoKF1w" TargetMode="External"/><Relationship Id="rId9" Type="http://schemas.openxmlformats.org/officeDocument/2006/relationships/hyperlink" Target="http://www.youtube.com/watch?v=2lYIsh_TwPo&amp;feature=player_detailpag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boe.es/boe/dias/1997/07/05/pdfs/A20871-20880.pdf" TargetMode="External"/><Relationship Id="rId2" Type="http://schemas.openxmlformats.org/officeDocument/2006/relationships/hyperlink" Target="http://www.boe.es/boe/dias/1988/07/30/pdfs/A23534-23561.pdf" TargetMode="Externa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posición de imagen" descr="DSC01286.JPG"/>
          <p:cNvPicPr>
            <a:picLocks noGrp="1" noChangeAspect="1"/>
          </p:cNvPicPr>
          <p:nvPr>
            <p:ph type="pic" sz="quarter" idx="11"/>
          </p:nvPr>
        </p:nvPicPr>
        <p:blipFill>
          <a:blip r:embed="rId3" cstate="print"/>
          <a:srcRect t="3038" b="3038"/>
          <a:stretch>
            <a:fillRect/>
          </a:stretch>
        </p:blipFill>
        <p:spPr>
          <a:xfrm>
            <a:off x="304800" y="609600"/>
            <a:ext cx="6705600" cy="4724400"/>
          </a:xfrm>
          <a:prstGeom prst="rect">
            <a:avLst/>
          </a:prstGeom>
          <a:ln w="28575" cmpd="sng">
            <a:solidFill>
              <a:srgbClr val="7F7F7F"/>
            </a:solidFill>
          </a:ln>
        </p:spPr>
      </p:pic>
      <p:sp>
        <p:nvSpPr>
          <p:cNvPr id="5" name="Text Placeholder 4"/>
          <p:cNvSpPr>
            <a:spLocks noGrp="1"/>
          </p:cNvSpPr>
          <p:nvPr>
            <p:ph type="body" sz="quarter" idx="10"/>
          </p:nvPr>
        </p:nvSpPr>
        <p:spPr/>
        <p:txBody>
          <a:bodyPr/>
          <a:lstStyle/>
          <a:p>
            <a:pPr algn="ctr">
              <a:spcBef>
                <a:spcPts val="0"/>
              </a:spcBef>
            </a:pPr>
            <a:r>
              <a:rPr lang="es-ES" sz="2000" b="1" i="1" dirty="0" smtClean="0">
                <a:cs typeface="Times New Roman"/>
              </a:rPr>
              <a:t>Curso OCW 2014</a:t>
            </a:r>
          </a:p>
          <a:p>
            <a:pPr algn="ctr">
              <a:spcBef>
                <a:spcPts val="0"/>
              </a:spcBef>
            </a:pPr>
            <a:r>
              <a:rPr lang="es-ES" sz="2000" b="1" i="1" dirty="0" smtClean="0">
                <a:cs typeface="Times New Roman"/>
              </a:rPr>
              <a:t>Tecnologías </a:t>
            </a:r>
            <a:r>
              <a:rPr lang="es-ES" sz="2000" b="1" i="1" dirty="0">
                <a:cs typeface="Times New Roman"/>
              </a:rPr>
              <a:t>Ambientales: Gestión y Minimización de Residuos Industriales. Estudio de Casos</a:t>
            </a:r>
            <a:endParaRPr lang="es-ES" sz="2000" b="1" dirty="0">
              <a:cs typeface="Times New Roman"/>
            </a:endParaRPr>
          </a:p>
          <a:p>
            <a:pPr algn="ctr">
              <a:spcBef>
                <a:spcPts val="0"/>
              </a:spcBef>
            </a:pPr>
            <a:r>
              <a:rPr lang="es-ES" sz="2000" b="1" i="1" dirty="0">
                <a:cs typeface="Times New Roman"/>
              </a:rPr>
              <a:t>F. Fernández Marzo, C. Peña Rodríguez y M.P.  Ruiz </a:t>
            </a:r>
            <a:r>
              <a:rPr lang="es-ES" sz="2000" b="1" i="1" dirty="0" smtClean="0">
                <a:cs typeface="Times New Roman"/>
              </a:rPr>
              <a:t>Ojeda </a:t>
            </a:r>
            <a:endParaRPr lang="es-ES" sz="2000" b="1" dirty="0"/>
          </a:p>
        </p:txBody>
      </p:sp>
      <p:sp>
        <p:nvSpPr>
          <p:cNvPr id="6" name="Rectangle 8"/>
          <p:cNvSpPr>
            <a:spLocks noChangeArrowheads="1"/>
          </p:cNvSpPr>
          <p:nvPr/>
        </p:nvSpPr>
        <p:spPr bwMode="auto">
          <a:xfrm>
            <a:off x="1447800" y="685800"/>
            <a:ext cx="5181600" cy="1200328"/>
          </a:xfrm>
          <a:prstGeom prst="rect">
            <a:avLst/>
          </a:prstGeom>
          <a:solidFill>
            <a:srgbClr val="4C86DB"/>
          </a:solidFill>
          <a:ln w="28575" cmpd="sng">
            <a:solidFill>
              <a:srgbClr val="7F7F7F"/>
            </a:solidFill>
            <a:miter lim="800000"/>
            <a:headEnd/>
            <a:tailEnd/>
          </a:ln>
        </p:spPr>
        <p:txBody>
          <a:bodyPr wrap="square" anchor="ctr">
            <a:spAutoFit/>
          </a:bodyPr>
          <a:lstStyle/>
          <a:p>
            <a:pPr algn="ctr"/>
            <a:r>
              <a:rPr lang="es-ES" sz="2400" b="1" dirty="0" smtClean="0">
                <a:solidFill>
                  <a:srgbClr val="FFFF00"/>
                </a:solidFill>
                <a:effectLst>
                  <a:outerShdw blurRad="38100" dist="38100" dir="2700000" algn="tl">
                    <a:srgbClr val="000000"/>
                  </a:outerShdw>
                </a:effectLst>
                <a:latin typeface="Comic Sans MS" pitchFamily="66" charset="0"/>
              </a:rPr>
              <a:t>Tema 4. Gestión de Residuos Industriales: producción, transporte y organismos gestores</a:t>
            </a:r>
            <a:endParaRPr lang="en-US" sz="3200" b="1" dirty="0">
              <a:solidFill>
                <a:srgbClr val="FFFF00"/>
              </a:solidFill>
              <a:effectLst>
                <a:outerShdw blurRad="38100" dist="38100" dir="2700000" algn="tl">
                  <a:srgbClr val="000000"/>
                </a:outerShdw>
              </a:effectLst>
              <a:latin typeface="Comic Sans MS" pitchFamily="66" charset="0"/>
            </a:endParaRPr>
          </a:p>
        </p:txBody>
      </p:sp>
      <p:pic>
        <p:nvPicPr>
          <p:cNvPr id="11" name="Imagen 10" descr="Captura de pantalla 2013-02-15 a la(s) 14.12.38.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4800" y="6172200"/>
            <a:ext cx="990600" cy="451120"/>
          </a:xfrm>
          <a:prstGeom prst="rect">
            <a:avLst/>
          </a:prstGeom>
        </p:spPr>
      </p:pic>
      <p:sp>
        <p:nvSpPr>
          <p:cNvPr id="2" name="CuadroTexto 1"/>
          <p:cNvSpPr txBox="1"/>
          <p:nvPr/>
        </p:nvSpPr>
        <p:spPr>
          <a:xfrm>
            <a:off x="4800600" y="5029200"/>
            <a:ext cx="2096372" cy="247504"/>
          </a:xfrm>
          <a:prstGeom prst="rect">
            <a:avLst/>
          </a:prstGeom>
          <a:solidFill>
            <a:schemeClr val="bg1"/>
          </a:solidFill>
        </p:spPr>
        <p:txBody>
          <a:bodyPr wrap="none" rtlCol="0">
            <a:spAutoFit/>
          </a:bodyPr>
          <a:lstStyle/>
          <a:p>
            <a:pPr algn="ctr">
              <a:lnSpc>
                <a:spcPct val="90000"/>
              </a:lnSpc>
            </a:pPr>
            <a:r>
              <a:rPr lang="es-ES" sz="1100" b="1" i="1" dirty="0" smtClean="0"/>
              <a:t>Fotografía propia de los autores</a:t>
            </a:r>
            <a:endParaRPr lang="es-ES" sz="1100" b="1" i="1" dirty="0"/>
          </a:p>
        </p:txBody>
      </p:sp>
      <p:sp>
        <p:nvSpPr>
          <p:cNvPr id="3" name="CuadroTexto 2"/>
          <p:cNvSpPr txBox="1"/>
          <p:nvPr/>
        </p:nvSpPr>
        <p:spPr>
          <a:xfrm>
            <a:off x="7848600" y="152400"/>
            <a:ext cx="533400" cy="5257800"/>
          </a:xfrm>
          <a:prstGeom prst="rect">
            <a:avLst/>
          </a:prstGeom>
          <a:solidFill>
            <a:srgbClr val="F7A95B"/>
          </a:solidFill>
        </p:spPr>
        <p:txBody>
          <a:bodyPr wrap="square" rtlCol="0">
            <a:spAutoFit/>
          </a:bodyPr>
          <a:lstStyle/>
          <a:p>
            <a:endParaRPr lang="es-ES" dirty="0"/>
          </a:p>
        </p:txBody>
      </p:sp>
    </p:spTree>
    <p:extLst>
      <p:ext uri="{BB962C8B-B14F-4D97-AF65-F5344CB8AC3E}">
        <p14:creationId xmlns="" xmlns:p14="http://schemas.microsoft.com/office/powerpoint/2010/main" val="5745164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1066800"/>
            <a:ext cx="7315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CuadroTexto 2"/>
          <p:cNvSpPr txBox="1"/>
          <p:nvPr/>
        </p:nvSpPr>
        <p:spPr>
          <a:xfrm>
            <a:off x="685800" y="1295400"/>
            <a:ext cx="7315200" cy="3785652"/>
          </a:xfrm>
          <a:prstGeom prst="rect">
            <a:avLst/>
          </a:prstGeom>
          <a:solidFill>
            <a:srgbClr val="F4EEB4"/>
          </a:solidFill>
        </p:spPr>
        <p:txBody>
          <a:bodyPr wrap="square">
            <a:spAutoFit/>
          </a:bodyPr>
          <a:lstStyle/>
          <a:p>
            <a:pPr marL="446088" algn="just"/>
            <a:r>
              <a:rPr lang="es-ES" sz="2000" b="1" dirty="0" smtClean="0"/>
              <a:t>En la misma Ley se recogen además  los siguientes puntos: </a:t>
            </a:r>
          </a:p>
          <a:p>
            <a:pPr algn="just"/>
            <a:endParaRPr lang="es-ES" sz="2000" dirty="0" smtClean="0"/>
          </a:p>
          <a:p>
            <a:pPr marL="457200" indent="-457200" algn="just">
              <a:buClr>
                <a:srgbClr val="0000FF"/>
              </a:buClr>
              <a:buSzPct val="107000"/>
              <a:buFont typeface="+mj-lt"/>
              <a:buAutoNum type="arabicPeriod"/>
            </a:pPr>
            <a:r>
              <a:rPr lang="es-ES" sz="2000" b="1" dirty="0" smtClean="0">
                <a:solidFill>
                  <a:srgbClr val="0000FF"/>
                </a:solidFill>
              </a:rPr>
              <a:t>Los órganos de las Comunidades Autónomas competentes </a:t>
            </a:r>
            <a:r>
              <a:rPr lang="es-ES" sz="2000" dirty="0" smtClean="0"/>
              <a:t>para otorgar las autorizaciones podrán exigir a los productores de residuos peligrosos la constitución de un </a:t>
            </a:r>
            <a:r>
              <a:rPr lang="es-ES" sz="2000" b="1" dirty="0" smtClean="0">
                <a:solidFill>
                  <a:srgbClr val="008000"/>
                </a:solidFill>
              </a:rPr>
              <a:t>seguro</a:t>
            </a:r>
            <a:r>
              <a:rPr lang="es-ES" sz="2000" dirty="0" smtClean="0">
                <a:solidFill>
                  <a:srgbClr val="008000"/>
                </a:solidFill>
              </a:rPr>
              <a:t> </a:t>
            </a:r>
            <a:r>
              <a:rPr lang="es-ES" sz="2000" dirty="0" smtClean="0"/>
              <a:t>que cubra las </a:t>
            </a:r>
            <a:r>
              <a:rPr lang="es-ES" sz="2000" b="1" dirty="0" smtClean="0">
                <a:solidFill>
                  <a:srgbClr val="008000"/>
                </a:solidFill>
              </a:rPr>
              <a:t>responsabilidades</a:t>
            </a:r>
            <a:r>
              <a:rPr lang="es-ES" sz="2000" dirty="0" smtClean="0">
                <a:solidFill>
                  <a:srgbClr val="008000"/>
                </a:solidFill>
              </a:rPr>
              <a:t> </a:t>
            </a:r>
            <a:r>
              <a:rPr lang="es-ES" sz="2000" dirty="0" smtClean="0"/>
              <a:t>a que puedan dar lugar sus actividades.</a:t>
            </a:r>
          </a:p>
          <a:p>
            <a:pPr algn="just">
              <a:buClr>
                <a:srgbClr val="0000FF"/>
              </a:buClr>
              <a:buSzPct val="107000"/>
            </a:pPr>
            <a:endParaRPr lang="es-ES" sz="2000" dirty="0" smtClean="0"/>
          </a:p>
          <a:p>
            <a:pPr marL="457200" indent="-457200" algn="just">
              <a:buClr>
                <a:srgbClr val="0000FF"/>
              </a:buClr>
              <a:buSzPct val="107000"/>
              <a:buFont typeface="+mj-lt"/>
              <a:buAutoNum type="arabicPeriod"/>
            </a:pPr>
            <a:r>
              <a:rPr lang="es-ES" sz="2000" b="1" dirty="0" smtClean="0">
                <a:solidFill>
                  <a:srgbClr val="0000FF"/>
                </a:solidFill>
              </a:rPr>
              <a:t>En la normativa de desarrollo de esta Ley </a:t>
            </a:r>
            <a:r>
              <a:rPr lang="es-ES" sz="2000" dirty="0" smtClean="0"/>
              <a:t>y, en su caso, en las normas adicionales de protección que dicten al efecto las </a:t>
            </a:r>
            <a:r>
              <a:rPr lang="es-ES" sz="2000" b="1" dirty="0" smtClean="0"/>
              <a:t>Comunidades Autónomas, se podrán establecer otras obligaciones </a:t>
            </a:r>
            <a:r>
              <a:rPr lang="es-ES" sz="2000" dirty="0" smtClean="0"/>
              <a:t>justificadas en una mejor regulación o control de estos residuos.</a:t>
            </a:r>
          </a:p>
        </p:txBody>
      </p:sp>
      <p:sp>
        <p:nvSpPr>
          <p:cNvPr id="6"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7"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8"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10</a:t>
            </a:fld>
            <a:endParaRPr lang="eu-ES" sz="1600" dirty="0">
              <a:latin typeface="Arial" charset="0"/>
              <a:cs typeface="Arial" charset="0"/>
            </a:endParaRPr>
          </a:p>
        </p:txBody>
      </p:sp>
      <p:sp>
        <p:nvSpPr>
          <p:cNvPr id="10" name="Text Box 3"/>
          <p:cNvSpPr txBox="1">
            <a:spLocks noChangeArrowheads="1"/>
          </p:cNvSpPr>
          <p:nvPr/>
        </p:nvSpPr>
        <p:spPr bwMode="auto">
          <a:xfrm>
            <a:off x="1295400" y="457200"/>
            <a:ext cx="571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extLst>
      <p:ext uri="{BB962C8B-B14F-4D97-AF65-F5344CB8AC3E}">
        <p14:creationId xmlns="" xmlns:p14="http://schemas.microsoft.com/office/powerpoint/2010/main" val="2916522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28600" y="990600"/>
            <a:ext cx="8229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4 CuadroTexto"/>
          <p:cNvSpPr txBox="1"/>
          <p:nvPr/>
        </p:nvSpPr>
        <p:spPr>
          <a:xfrm>
            <a:off x="838200" y="1295400"/>
            <a:ext cx="7010400" cy="461665"/>
          </a:xfrm>
          <a:prstGeom prst="rect">
            <a:avLst/>
          </a:prstGeom>
          <a:solidFill>
            <a:srgbClr val="F6E7A7"/>
          </a:solidFill>
          <a:ln>
            <a:solidFill>
              <a:schemeClr val="bg1">
                <a:lumMod val="50000"/>
              </a:schemeClr>
            </a:solidFill>
          </a:ln>
        </p:spPr>
        <p:txBody>
          <a:bodyPr wrap="square" rtlCol="0">
            <a:spAutoFit/>
          </a:bodyPr>
          <a:lstStyle/>
          <a:p>
            <a:r>
              <a:rPr lang="en-GB" sz="2000" b="1" dirty="0" smtClean="0"/>
              <a:t>Las </a:t>
            </a:r>
            <a:r>
              <a:rPr lang="en-GB" sz="2400" b="1" dirty="0" err="1" smtClean="0">
                <a:solidFill>
                  <a:srgbClr val="0000FF"/>
                </a:solidFill>
              </a:rPr>
              <a:t>obligaciones</a:t>
            </a:r>
            <a:r>
              <a:rPr lang="en-GB" sz="2400" b="1" dirty="0" smtClean="0">
                <a:solidFill>
                  <a:srgbClr val="0000FF"/>
                </a:solidFill>
              </a:rPr>
              <a:t> de los </a:t>
            </a:r>
            <a:r>
              <a:rPr lang="en-GB" sz="2400" b="1" dirty="0" err="1" smtClean="0">
                <a:solidFill>
                  <a:srgbClr val="0000FF"/>
                </a:solidFill>
              </a:rPr>
              <a:t>productores</a:t>
            </a:r>
            <a:r>
              <a:rPr lang="en-GB" sz="2400" b="1" dirty="0" smtClean="0">
                <a:solidFill>
                  <a:srgbClr val="0000FF"/>
                </a:solidFill>
              </a:rPr>
              <a:t> </a:t>
            </a:r>
            <a:r>
              <a:rPr lang="en-GB" sz="2000" b="1" dirty="0" smtClean="0"/>
              <a:t>se </a:t>
            </a:r>
            <a:r>
              <a:rPr lang="en-GB" sz="2000" b="1" dirty="0" err="1" smtClean="0"/>
              <a:t>pueden</a:t>
            </a:r>
            <a:r>
              <a:rPr lang="en-GB" sz="2000" b="1" dirty="0" smtClean="0"/>
              <a:t> </a:t>
            </a:r>
            <a:r>
              <a:rPr lang="en-GB" sz="2000" b="1" dirty="0" err="1" smtClean="0"/>
              <a:t>resumir</a:t>
            </a:r>
            <a:r>
              <a:rPr lang="en-GB" sz="2000" b="1" dirty="0" smtClean="0"/>
              <a:t> en: </a:t>
            </a:r>
            <a:endParaRPr lang="en-GB" sz="2000" b="1" dirty="0"/>
          </a:p>
        </p:txBody>
      </p:sp>
      <p:sp>
        <p:nvSpPr>
          <p:cNvPr id="8" name="7 CuadroTexto"/>
          <p:cNvSpPr txBox="1"/>
          <p:nvPr/>
        </p:nvSpPr>
        <p:spPr>
          <a:xfrm>
            <a:off x="533400" y="2514600"/>
            <a:ext cx="1981200" cy="707886"/>
          </a:xfrm>
          <a:prstGeom prst="rect">
            <a:avLst/>
          </a:prstGeom>
          <a:ln>
            <a:solidFill>
              <a:srgbClr val="3366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b="1" dirty="0" err="1"/>
              <a:t>Identificación</a:t>
            </a:r>
            <a:r>
              <a:rPr lang="en-GB" sz="2000" b="1" dirty="0"/>
              <a:t> y </a:t>
            </a:r>
            <a:r>
              <a:rPr lang="en-GB" sz="2000" b="1" dirty="0" err="1"/>
              <a:t>segregación</a:t>
            </a:r>
            <a:endParaRPr lang="en-GB" sz="2000" b="1" dirty="0"/>
          </a:p>
        </p:txBody>
      </p:sp>
      <p:sp>
        <p:nvSpPr>
          <p:cNvPr id="9" name="8 CuadroTexto"/>
          <p:cNvSpPr txBox="1"/>
          <p:nvPr/>
        </p:nvSpPr>
        <p:spPr>
          <a:xfrm>
            <a:off x="533400" y="4343400"/>
            <a:ext cx="1981200" cy="40011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err="1"/>
              <a:t>Etiquetado</a:t>
            </a:r>
            <a:r>
              <a:rPr lang="en-GB" dirty="0" smtClean="0"/>
              <a:t> </a:t>
            </a:r>
            <a:endParaRPr lang="en-GB" dirty="0"/>
          </a:p>
        </p:txBody>
      </p:sp>
      <p:sp>
        <p:nvSpPr>
          <p:cNvPr id="10" name="9 CuadroTexto"/>
          <p:cNvSpPr txBox="1"/>
          <p:nvPr/>
        </p:nvSpPr>
        <p:spPr>
          <a:xfrm>
            <a:off x="533400" y="3581400"/>
            <a:ext cx="1981200" cy="42575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10000"/>
              </a:lnSpc>
            </a:pPr>
            <a:r>
              <a:rPr lang="en-GB" sz="2000" b="1" dirty="0" err="1"/>
              <a:t>Envasado</a:t>
            </a:r>
            <a:r>
              <a:rPr lang="en-GB" sz="2000" dirty="0" smtClean="0"/>
              <a:t> </a:t>
            </a:r>
            <a:endParaRPr lang="en-GB" dirty="0"/>
          </a:p>
        </p:txBody>
      </p:sp>
      <p:sp>
        <p:nvSpPr>
          <p:cNvPr id="11" name="10 CuadroTexto"/>
          <p:cNvSpPr txBox="1"/>
          <p:nvPr/>
        </p:nvSpPr>
        <p:spPr>
          <a:xfrm>
            <a:off x="533400" y="5029200"/>
            <a:ext cx="19812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err="1"/>
              <a:t>Almacenado</a:t>
            </a:r>
            <a:r>
              <a:rPr lang="en-GB" sz="2000" b="1" dirty="0"/>
              <a:t> </a:t>
            </a:r>
          </a:p>
        </p:txBody>
      </p:sp>
      <p:sp>
        <p:nvSpPr>
          <p:cNvPr id="12" name="11 CuadroTexto"/>
          <p:cNvSpPr txBox="1"/>
          <p:nvPr/>
        </p:nvSpPr>
        <p:spPr>
          <a:xfrm>
            <a:off x="3352800" y="2667000"/>
            <a:ext cx="1371600" cy="400110"/>
          </a:xfrm>
          <a:prstGeom prst="rect">
            <a:avLst/>
          </a:prstGeom>
          <a:ln>
            <a:solidFill>
              <a:srgbClr val="49CC4C"/>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b="1" dirty="0" err="1"/>
              <a:t>Registro</a:t>
            </a:r>
            <a:r>
              <a:rPr lang="en-GB" dirty="0" smtClean="0"/>
              <a:t> </a:t>
            </a:r>
            <a:endParaRPr lang="en-GB" dirty="0"/>
          </a:p>
        </p:txBody>
      </p:sp>
      <p:sp>
        <p:nvSpPr>
          <p:cNvPr id="13" name="12 CuadroTexto"/>
          <p:cNvSpPr txBox="1"/>
          <p:nvPr/>
        </p:nvSpPr>
        <p:spPr>
          <a:xfrm>
            <a:off x="2971800" y="3505200"/>
            <a:ext cx="22098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err="1"/>
              <a:t>Declaración</a:t>
            </a:r>
            <a:r>
              <a:rPr lang="en-GB" sz="2000" b="1" dirty="0"/>
              <a:t> </a:t>
            </a:r>
            <a:r>
              <a:rPr lang="en-GB" sz="2000" b="1" dirty="0" err="1"/>
              <a:t>anual</a:t>
            </a:r>
            <a:r>
              <a:rPr lang="en-GB" sz="2000" b="1" dirty="0"/>
              <a:t> </a:t>
            </a:r>
          </a:p>
        </p:txBody>
      </p:sp>
      <p:sp>
        <p:nvSpPr>
          <p:cNvPr id="14" name="13 CuadroTexto"/>
          <p:cNvSpPr txBox="1"/>
          <p:nvPr/>
        </p:nvSpPr>
        <p:spPr>
          <a:xfrm>
            <a:off x="2895600" y="4343400"/>
            <a:ext cx="23622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err="1"/>
              <a:t>Estudio</a:t>
            </a:r>
            <a:r>
              <a:rPr lang="en-GB" sz="2000" b="1" dirty="0"/>
              <a:t> de </a:t>
            </a:r>
            <a:r>
              <a:rPr lang="en-GB" sz="2000" b="1" dirty="0" err="1"/>
              <a:t>minimización</a:t>
            </a:r>
            <a:r>
              <a:rPr lang="en-GB" sz="2000" b="1" dirty="0"/>
              <a:t> de </a:t>
            </a:r>
            <a:r>
              <a:rPr lang="en-GB" sz="2000" b="1" dirty="0" err="1"/>
              <a:t>residuos</a:t>
            </a:r>
            <a:endParaRPr lang="en-GB" sz="2000" b="1" dirty="0"/>
          </a:p>
        </p:txBody>
      </p:sp>
      <p:sp>
        <p:nvSpPr>
          <p:cNvPr id="15" name="14 CuadroTexto"/>
          <p:cNvSpPr txBox="1"/>
          <p:nvPr/>
        </p:nvSpPr>
        <p:spPr>
          <a:xfrm>
            <a:off x="5638800" y="2514600"/>
            <a:ext cx="25146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b="1" dirty="0" err="1"/>
              <a:t>Entrega</a:t>
            </a:r>
            <a:r>
              <a:rPr lang="en-GB" sz="2000" b="1" dirty="0"/>
              <a:t> a </a:t>
            </a:r>
            <a:r>
              <a:rPr lang="en-GB" sz="2000" b="1" dirty="0" err="1"/>
              <a:t>gestor</a:t>
            </a:r>
            <a:r>
              <a:rPr lang="en-GB" sz="2000" b="1" dirty="0"/>
              <a:t> </a:t>
            </a:r>
            <a:r>
              <a:rPr lang="en-GB" sz="2000" b="1" dirty="0" err="1"/>
              <a:t>autorizado</a:t>
            </a:r>
            <a:r>
              <a:rPr lang="en-GB" sz="2000" b="1" dirty="0"/>
              <a:t> o </a:t>
            </a:r>
            <a:r>
              <a:rPr lang="en-GB" sz="2000" b="1" dirty="0" err="1"/>
              <a:t>autogestión</a:t>
            </a:r>
            <a:endParaRPr lang="en-GB" sz="2000" b="1" dirty="0"/>
          </a:p>
        </p:txBody>
      </p:sp>
      <p:sp>
        <p:nvSpPr>
          <p:cNvPr id="16" name="15 CuadroTexto"/>
          <p:cNvSpPr txBox="1"/>
          <p:nvPr/>
        </p:nvSpPr>
        <p:spPr>
          <a:xfrm>
            <a:off x="5638800" y="4114800"/>
            <a:ext cx="2514600" cy="1323439"/>
          </a:xfrm>
          <a:prstGeom prst="rect">
            <a:avLst/>
          </a:prstGeom>
          <a:ln>
            <a:solidFill>
              <a:srgbClr val="AA06A7"/>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t>En </a:t>
            </a:r>
            <a:r>
              <a:rPr lang="en-GB" sz="2000" b="1" dirty="0" err="1"/>
              <a:t>caso</a:t>
            </a:r>
            <a:r>
              <a:rPr lang="en-GB" sz="2000" b="1" dirty="0"/>
              <a:t> de </a:t>
            </a:r>
            <a:r>
              <a:rPr lang="en-GB" sz="2000" b="1" dirty="0" err="1"/>
              <a:t>surgir</a:t>
            </a:r>
            <a:r>
              <a:rPr lang="en-GB" sz="2000" b="1" dirty="0"/>
              <a:t> </a:t>
            </a:r>
            <a:r>
              <a:rPr lang="en-GB" sz="2000" b="1" dirty="0" err="1"/>
              <a:t>algún</a:t>
            </a:r>
            <a:r>
              <a:rPr lang="en-GB" sz="2000" b="1" dirty="0"/>
              <a:t> </a:t>
            </a:r>
            <a:r>
              <a:rPr lang="en-GB" sz="2000" b="1" dirty="0" err="1"/>
              <a:t>problema</a:t>
            </a:r>
            <a:r>
              <a:rPr lang="en-GB" sz="2000" b="1" dirty="0"/>
              <a:t> </a:t>
            </a:r>
            <a:r>
              <a:rPr lang="en-GB" sz="2000" b="1" dirty="0" err="1"/>
              <a:t>comunicarlo</a:t>
            </a:r>
            <a:r>
              <a:rPr lang="en-GB" sz="2000" b="1" dirty="0"/>
              <a:t> al </a:t>
            </a:r>
            <a:r>
              <a:rPr lang="en-GB" sz="2000" b="1" dirty="0" err="1"/>
              <a:t>órgano</a:t>
            </a:r>
            <a:r>
              <a:rPr lang="en-GB" sz="2000" b="1" dirty="0"/>
              <a:t> </a:t>
            </a:r>
            <a:r>
              <a:rPr lang="en-GB" sz="2000" b="1" dirty="0" err="1"/>
              <a:t>competente</a:t>
            </a:r>
            <a:endParaRPr lang="en-GB" sz="2000" b="1" dirty="0"/>
          </a:p>
        </p:txBody>
      </p:sp>
      <p:sp>
        <p:nvSpPr>
          <p:cNvPr id="17" name="16 Rectángulo redondeado"/>
          <p:cNvSpPr/>
          <p:nvPr/>
        </p:nvSpPr>
        <p:spPr>
          <a:xfrm>
            <a:off x="228600" y="2133600"/>
            <a:ext cx="8153400" cy="3733800"/>
          </a:xfrm>
          <a:prstGeom prst="roundRect">
            <a:avLst/>
          </a:prstGeom>
          <a:noFill/>
          <a:ln w="38100" cmpd="sng">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9"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20"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11</a:t>
            </a:fld>
            <a:endParaRPr lang="eu-ES" sz="1600" dirty="0">
              <a:latin typeface="Arial" charset="0"/>
              <a:cs typeface="Arial" charset="0"/>
            </a:endParaRPr>
          </a:p>
        </p:txBody>
      </p:sp>
      <p:sp>
        <p:nvSpPr>
          <p:cNvPr id="21" name="Text Box 3"/>
          <p:cNvSpPr txBox="1">
            <a:spLocks noChangeArrowheads="1"/>
          </p:cNvSpPr>
          <p:nvPr/>
        </p:nvSpPr>
        <p:spPr bwMode="auto">
          <a:xfrm>
            <a:off x="1295400" y="381000"/>
            <a:ext cx="571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extLst>
      <p:ext uri="{BB962C8B-B14F-4D97-AF65-F5344CB8AC3E}">
        <p14:creationId xmlns="" xmlns:p14="http://schemas.microsoft.com/office/powerpoint/2010/main" val="111542613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09600" y="9906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CuadroTexto 2"/>
          <p:cNvSpPr txBox="1"/>
          <p:nvPr/>
        </p:nvSpPr>
        <p:spPr>
          <a:xfrm>
            <a:off x="609600" y="1219200"/>
            <a:ext cx="7543800" cy="4308872"/>
          </a:xfrm>
          <a:prstGeom prst="rect">
            <a:avLst/>
          </a:prstGeom>
          <a:solidFill>
            <a:srgbClr val="F4EEB4"/>
          </a:solidFill>
        </p:spPr>
        <p:txBody>
          <a:bodyPr wrap="square">
            <a:spAutoFit/>
          </a:bodyPr>
          <a:lstStyle/>
          <a:p>
            <a:pPr marL="457200" indent="-457200" algn="just">
              <a:spcBef>
                <a:spcPts val="1200"/>
              </a:spcBef>
              <a:buClr>
                <a:srgbClr val="0000FF"/>
              </a:buClr>
              <a:buSzPct val="110000"/>
              <a:buFont typeface="+mj-lt"/>
              <a:buAutoNum type="arabicPeriod"/>
            </a:pPr>
            <a:r>
              <a:rPr lang="es-ES" sz="2400" b="1" dirty="0" smtClean="0">
                <a:solidFill>
                  <a:srgbClr val="0000FF"/>
                </a:solidFill>
              </a:rPr>
              <a:t>Identificación y segregación de residuos:</a:t>
            </a:r>
          </a:p>
          <a:p>
            <a:pPr marL="439738" indent="-255588" algn="just">
              <a:spcBef>
                <a:spcPts val="1200"/>
              </a:spcBef>
              <a:buClr>
                <a:srgbClr val="AA06A7"/>
              </a:buClr>
              <a:buSzPct val="170000"/>
              <a:buFont typeface="Arial"/>
              <a:buChar char="•"/>
            </a:pPr>
            <a:r>
              <a:rPr lang="es-ES" sz="2000" b="1" dirty="0"/>
              <a:t>Es importante identificar los constituyentes que más influyen sobre las características de peligrosidad y de gestión final del residuo (ver Tema 2).</a:t>
            </a:r>
          </a:p>
          <a:p>
            <a:pPr marL="439738" indent="-255588" algn="just">
              <a:spcBef>
                <a:spcPts val="1200"/>
              </a:spcBef>
              <a:buClr>
                <a:srgbClr val="AA06A7"/>
              </a:buClr>
              <a:buSzPct val="170000"/>
              <a:buFont typeface="Arial"/>
              <a:buChar char="•"/>
            </a:pPr>
            <a:r>
              <a:rPr lang="es-ES" sz="2000" dirty="0"/>
              <a:t>Como establece el artículo 18 de la </a:t>
            </a:r>
            <a:r>
              <a:rPr lang="es-ES" sz="2000" b="1" dirty="0">
                <a:hlinkClick r:id="rId2"/>
              </a:rPr>
              <a:t>Ley 22/2011</a:t>
            </a:r>
            <a:r>
              <a:rPr lang="es-ES" sz="2000" dirty="0"/>
              <a:t>, de 28 de julio, de Residuos y </a:t>
            </a:r>
            <a:r>
              <a:rPr lang="es-ES" sz="2000" dirty="0" smtClean="0"/>
              <a:t>Suelos Contaminados</a:t>
            </a:r>
            <a:r>
              <a:rPr lang="es-ES" sz="2000" dirty="0"/>
              <a:t>, y el </a:t>
            </a:r>
            <a:r>
              <a:rPr lang="es-ES" sz="2000" b="1" dirty="0">
                <a:hlinkClick r:id="rId3"/>
              </a:rPr>
              <a:t>Real Decreto 952/1997</a:t>
            </a:r>
            <a:r>
              <a:rPr lang="es-ES" sz="2000" dirty="0"/>
              <a:t>, de 20 de junio, por el que se modifica el Reglamento para la ejecución de la Ley 20/1986, de 14 de mayo, Básica de Residuos Tóxicos y Peligrosos, aprobado mediante </a:t>
            </a:r>
            <a:r>
              <a:rPr lang="es-ES" sz="2000" b="1" dirty="0">
                <a:hlinkClick r:id="rId4"/>
              </a:rPr>
              <a:t>Real Decreto 833/1988</a:t>
            </a:r>
            <a:r>
              <a:rPr lang="es-ES" sz="2000" dirty="0"/>
              <a:t>, de 20 de julio, es obligación de los productores de </a:t>
            </a:r>
            <a:r>
              <a:rPr lang="es-ES" sz="2000" dirty="0" smtClean="0"/>
              <a:t>residuos:</a:t>
            </a:r>
            <a:endParaRPr lang="es-ES" sz="2000" dirty="0"/>
          </a:p>
          <a:p>
            <a:pPr algn="ctr">
              <a:spcBef>
                <a:spcPts val="1200"/>
              </a:spcBef>
            </a:pPr>
            <a:r>
              <a:rPr lang="es-ES" sz="2000" b="1" i="1" dirty="0" smtClean="0">
                <a:solidFill>
                  <a:srgbClr val="0000FF"/>
                </a:solidFill>
              </a:rPr>
              <a:t>“No mezclar ni diluir los residuos peligrosos con otras categorías de residuos peligrosos ni con otros residuos, sustancias o materiales“.</a:t>
            </a:r>
          </a:p>
        </p:txBody>
      </p:sp>
      <p:sp>
        <p:nvSpPr>
          <p:cNvPr id="6"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7" name="Imagen 6" descr="Captura de pantalla 2013-02-15 a la(s) 14.12.38.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8"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12</a:t>
            </a:fld>
            <a:endParaRPr lang="eu-ES" sz="1600" dirty="0">
              <a:latin typeface="Arial" charset="0"/>
              <a:cs typeface="Arial" charset="0"/>
            </a:endParaRPr>
          </a:p>
        </p:txBody>
      </p:sp>
      <p:sp>
        <p:nvSpPr>
          <p:cNvPr id="10" name="Text Box 3"/>
          <p:cNvSpPr txBox="1">
            <a:spLocks noChangeArrowheads="1"/>
          </p:cNvSpPr>
          <p:nvPr/>
        </p:nvSpPr>
        <p:spPr bwMode="auto">
          <a:xfrm>
            <a:off x="1295400" y="381000"/>
            <a:ext cx="571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extLst>
      <p:ext uri="{BB962C8B-B14F-4D97-AF65-F5344CB8AC3E}">
        <p14:creationId xmlns="" xmlns:p14="http://schemas.microsoft.com/office/powerpoint/2010/main" val="1306790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2"/>
          <p:cNvSpPr txBox="1"/>
          <p:nvPr/>
        </p:nvSpPr>
        <p:spPr>
          <a:xfrm>
            <a:off x="609600" y="1219200"/>
            <a:ext cx="7543800" cy="4201150"/>
          </a:xfrm>
          <a:prstGeom prst="rect">
            <a:avLst/>
          </a:prstGeom>
          <a:solidFill>
            <a:srgbClr val="FFFCC1"/>
          </a:solidFill>
        </p:spPr>
        <p:txBody>
          <a:bodyPr wrap="square">
            <a:spAutoFit/>
          </a:bodyPr>
          <a:lstStyle/>
          <a:p>
            <a:pPr marL="804863" indent="-457200" algn="just">
              <a:spcBef>
                <a:spcPts val="0"/>
              </a:spcBef>
              <a:buClr>
                <a:srgbClr val="0000FF"/>
              </a:buClr>
              <a:buSzPct val="110000"/>
              <a:buFont typeface="+mj-lt"/>
              <a:buAutoNum type="arabicPeriod"/>
            </a:pPr>
            <a:r>
              <a:rPr lang="es-ES" sz="2400" b="1" dirty="0" smtClean="0">
                <a:solidFill>
                  <a:srgbClr val="0000FF"/>
                </a:solidFill>
              </a:rPr>
              <a:t>Identificación y segregación de residuos:</a:t>
            </a:r>
          </a:p>
          <a:p>
            <a:pPr marL="457200" indent="-12700" algn="just">
              <a:spcBef>
                <a:spcPts val="600"/>
              </a:spcBef>
              <a:buClr>
                <a:srgbClr val="0000FF"/>
              </a:buClr>
              <a:buSzPct val="110000"/>
            </a:pPr>
            <a:r>
              <a:rPr lang="es-ES" sz="2400" b="1" dirty="0" smtClean="0">
                <a:solidFill>
                  <a:srgbClr val="FF0000"/>
                </a:solidFill>
              </a:rPr>
              <a:t>¿Cómo?</a:t>
            </a:r>
          </a:p>
          <a:p>
            <a:pPr marL="439738" indent="-255588" algn="just">
              <a:spcBef>
                <a:spcPts val="1200"/>
              </a:spcBef>
              <a:buClr>
                <a:srgbClr val="AA06A7"/>
              </a:buClr>
              <a:buSzPct val="170000"/>
              <a:buFont typeface="Arial"/>
              <a:buChar char="•"/>
            </a:pPr>
            <a:r>
              <a:rPr lang="es-ES" sz="2000" b="1" dirty="0" smtClean="0"/>
              <a:t>Es </a:t>
            </a:r>
            <a:r>
              <a:rPr lang="es-ES" sz="2000" b="1" dirty="0"/>
              <a:t>necesario realizar dicha separación desde los puntos de generación</a:t>
            </a:r>
            <a:r>
              <a:rPr lang="es-ES" sz="2000" b="1" dirty="0" smtClean="0"/>
              <a:t>.</a:t>
            </a:r>
            <a:endParaRPr lang="es-ES" sz="2000" b="1" dirty="0"/>
          </a:p>
          <a:p>
            <a:pPr marL="439738" indent="-255588" algn="just">
              <a:spcBef>
                <a:spcPts val="1200"/>
              </a:spcBef>
              <a:buClr>
                <a:srgbClr val="AA06A7"/>
              </a:buClr>
              <a:buSzPct val="170000"/>
              <a:buFont typeface="Arial"/>
              <a:buChar char="•"/>
            </a:pPr>
            <a:r>
              <a:rPr lang="es-ES" sz="2000" b="1" dirty="0" smtClean="0"/>
              <a:t>Para </a:t>
            </a:r>
            <a:r>
              <a:rPr lang="es-ES" sz="2000" b="1" dirty="0"/>
              <a:t>simplificar los métodos de recogida y control se puede realizar agrupaciones entre residuos homogéneos. </a:t>
            </a:r>
            <a:endParaRPr lang="es-ES" sz="2000" b="1" dirty="0" smtClean="0"/>
          </a:p>
          <a:p>
            <a:pPr marL="439738" indent="-255588" algn="just">
              <a:spcBef>
                <a:spcPts val="1200"/>
              </a:spcBef>
              <a:buClr>
                <a:srgbClr val="AA06A7"/>
              </a:buClr>
              <a:buSzPct val="170000"/>
              <a:buFont typeface="Arial"/>
              <a:buChar char="•"/>
            </a:pPr>
            <a:r>
              <a:rPr lang="es-ES" sz="2000" b="1" dirty="0" smtClean="0"/>
              <a:t>Para </a:t>
            </a:r>
            <a:r>
              <a:rPr lang="es-ES" sz="2000" b="1" dirty="0"/>
              <a:t>saber </a:t>
            </a:r>
            <a:r>
              <a:rPr lang="es-ES" sz="2000" b="1" dirty="0" smtClean="0"/>
              <a:t>si </a:t>
            </a:r>
            <a:r>
              <a:rPr lang="es-ES" sz="2000" b="1" dirty="0"/>
              <a:t>una agrupación es o no adecuada se puede contar con la asesoría del gestor al que se va a trasmitir la titularidad del mismo, y siempre de acuerdo con el criterio que establece este Órgano Medio Ambiental.</a:t>
            </a:r>
          </a:p>
          <a:p>
            <a:pPr algn="just"/>
            <a:endParaRPr lang="es-ES" sz="2400" dirty="0" smtClean="0"/>
          </a:p>
        </p:txBody>
      </p:sp>
      <p:sp>
        <p:nvSpPr>
          <p:cNvPr id="7"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8"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10"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13</a:t>
            </a:fld>
            <a:endParaRPr lang="eu-ES" sz="1600" dirty="0">
              <a:latin typeface="Arial" charset="0"/>
              <a:cs typeface="Arial" charset="0"/>
            </a:endParaRPr>
          </a:p>
        </p:txBody>
      </p:sp>
      <p:sp>
        <p:nvSpPr>
          <p:cNvPr id="11" name="Line 2"/>
          <p:cNvSpPr>
            <a:spLocks noChangeShapeType="1"/>
          </p:cNvSpPr>
          <p:nvPr/>
        </p:nvSpPr>
        <p:spPr bwMode="auto">
          <a:xfrm>
            <a:off x="609600" y="8382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1295400" y="304800"/>
            <a:ext cx="5791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peligrosos</a:t>
            </a:r>
            <a:endParaRPr lang="es-ES" sz="2800" b="1" dirty="0">
              <a:solidFill>
                <a:srgbClr val="CC0000"/>
              </a:solidFill>
            </a:endParaRPr>
          </a:p>
        </p:txBody>
      </p:sp>
    </p:spTree>
    <p:extLst>
      <p:ext uri="{BB962C8B-B14F-4D97-AF65-F5344CB8AC3E}">
        <p14:creationId xmlns="" xmlns:p14="http://schemas.microsoft.com/office/powerpoint/2010/main" val="1988819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
          <p:cNvSpPr txBox="1"/>
          <p:nvPr/>
        </p:nvSpPr>
        <p:spPr>
          <a:xfrm>
            <a:off x="609600" y="1371600"/>
            <a:ext cx="7391400" cy="4308872"/>
          </a:xfrm>
          <a:prstGeom prst="rect">
            <a:avLst/>
          </a:prstGeom>
          <a:solidFill>
            <a:srgbClr val="FFDFE2"/>
          </a:solidFill>
        </p:spPr>
        <p:txBody>
          <a:bodyPr wrap="square">
            <a:spAutoFit/>
          </a:bodyPr>
          <a:lstStyle/>
          <a:p>
            <a:pPr marL="363538" indent="-11113" algn="just">
              <a:buClr>
                <a:srgbClr val="0000FF"/>
              </a:buClr>
              <a:buSzPct val="110000"/>
            </a:pPr>
            <a:r>
              <a:rPr lang="es-ES" sz="2400" b="1" dirty="0" smtClean="0">
                <a:solidFill>
                  <a:srgbClr val="0000FF"/>
                </a:solidFill>
              </a:rPr>
              <a:t>2. Envasado de residuos peligrosos:</a:t>
            </a:r>
            <a:endParaRPr lang="es-ES" sz="2000" dirty="0">
              <a:solidFill>
                <a:srgbClr val="000000"/>
              </a:solidFill>
            </a:endParaRPr>
          </a:p>
          <a:p>
            <a:pPr marL="342900" indent="-342900" algn="just">
              <a:spcBef>
                <a:spcPts val="1200"/>
              </a:spcBef>
              <a:buClr>
                <a:srgbClr val="A700A9"/>
              </a:buClr>
              <a:buSzPct val="175000"/>
              <a:buFont typeface="Arial"/>
              <a:buChar char="•"/>
            </a:pPr>
            <a:r>
              <a:rPr lang="es-ES" sz="2000" dirty="0">
                <a:solidFill>
                  <a:srgbClr val="000000"/>
                </a:solidFill>
              </a:rPr>
              <a:t>Como establece el artículo 18 de la </a:t>
            </a:r>
            <a:r>
              <a:rPr lang="es-ES" sz="2000" b="1" dirty="0">
                <a:solidFill>
                  <a:srgbClr val="000000"/>
                </a:solidFill>
                <a:hlinkClick r:id="rId2"/>
              </a:rPr>
              <a:t>Ley 22/2011</a:t>
            </a:r>
            <a:r>
              <a:rPr lang="es-ES" sz="2000" dirty="0">
                <a:solidFill>
                  <a:srgbClr val="000000"/>
                </a:solidFill>
              </a:rPr>
              <a:t>, de 28 de julio, de Residuos y suelos contaminados, es </a:t>
            </a:r>
            <a:r>
              <a:rPr lang="es-ES" sz="2000" b="1" dirty="0">
                <a:solidFill>
                  <a:srgbClr val="000000"/>
                </a:solidFill>
              </a:rPr>
              <a:t>obligación de los productores </a:t>
            </a:r>
            <a:r>
              <a:rPr lang="es-ES" sz="2000" dirty="0">
                <a:solidFill>
                  <a:srgbClr val="000000"/>
                </a:solidFill>
              </a:rPr>
              <a:t>de </a:t>
            </a:r>
            <a:r>
              <a:rPr lang="es-ES" sz="2000" dirty="0" smtClean="0">
                <a:solidFill>
                  <a:srgbClr val="000000"/>
                </a:solidFill>
              </a:rPr>
              <a:t>residuos:</a:t>
            </a:r>
            <a:endParaRPr lang="es-ES" sz="2000" dirty="0">
              <a:solidFill>
                <a:srgbClr val="000000"/>
              </a:solidFill>
            </a:endParaRPr>
          </a:p>
          <a:p>
            <a:pPr marL="365125" algn="ctr">
              <a:spcBef>
                <a:spcPts val="1200"/>
              </a:spcBef>
              <a:buClr>
                <a:srgbClr val="A700A9"/>
              </a:buClr>
              <a:buSzPct val="175000"/>
            </a:pPr>
            <a:r>
              <a:rPr lang="es-ES" sz="2000" b="1" dirty="0">
                <a:solidFill>
                  <a:srgbClr val="008000"/>
                </a:solidFill>
              </a:rPr>
              <a:t>“Almacenar, envasar y etiquetar los residuos peligrosos en el lugar de producción antes de su recogida y transporte con arreglo a las normas exigidas</a:t>
            </a:r>
            <a:r>
              <a:rPr lang="es-ES" sz="2000" b="1" dirty="0" smtClean="0">
                <a:solidFill>
                  <a:srgbClr val="008000"/>
                </a:solidFill>
              </a:rPr>
              <a:t>“</a:t>
            </a:r>
            <a:endParaRPr lang="es-ES" sz="2000" b="1" dirty="0">
              <a:solidFill>
                <a:srgbClr val="008000"/>
              </a:solidFill>
            </a:endParaRPr>
          </a:p>
          <a:p>
            <a:pPr marL="342900" indent="-342900" algn="just">
              <a:spcBef>
                <a:spcPts val="1200"/>
              </a:spcBef>
              <a:buClr>
                <a:srgbClr val="A700A9"/>
              </a:buClr>
              <a:buSzPct val="175000"/>
              <a:buFont typeface="Arial"/>
              <a:buChar char="•"/>
            </a:pPr>
            <a:r>
              <a:rPr lang="es-ES" sz="2000" dirty="0">
                <a:solidFill>
                  <a:srgbClr val="000000"/>
                </a:solidFill>
              </a:rPr>
              <a:t>Asimismo, en el artículo 13 del </a:t>
            </a:r>
            <a:r>
              <a:rPr lang="es-ES" sz="2000" b="1" dirty="0">
                <a:solidFill>
                  <a:srgbClr val="000000"/>
                </a:solidFill>
                <a:hlinkClick r:id="rId3"/>
              </a:rPr>
              <a:t>Real Decreto 833/1988</a:t>
            </a:r>
            <a:r>
              <a:rPr lang="es-ES" sz="2000" dirty="0">
                <a:solidFill>
                  <a:srgbClr val="000000"/>
                </a:solidFill>
              </a:rPr>
              <a:t>, de 20 de julio, Básica de Residuos Tóxicos y Peligrosos, se indica que los productores, deben cumplir las normas técnicas vigentes relativas al </a:t>
            </a:r>
            <a:r>
              <a:rPr lang="es-ES" sz="2000" b="1" dirty="0">
                <a:solidFill>
                  <a:srgbClr val="0000FF"/>
                </a:solidFill>
              </a:rPr>
              <a:t>envasado</a:t>
            </a:r>
            <a:r>
              <a:rPr lang="es-ES" sz="2000" dirty="0">
                <a:solidFill>
                  <a:srgbClr val="0000FF"/>
                </a:solidFill>
              </a:rPr>
              <a:t> </a:t>
            </a:r>
            <a:r>
              <a:rPr lang="es-ES" sz="2000" dirty="0">
                <a:solidFill>
                  <a:srgbClr val="000000"/>
                </a:solidFill>
              </a:rPr>
              <a:t>de productos que afecten a los residuos tóxicos y peligrosos.</a:t>
            </a:r>
          </a:p>
        </p:txBody>
      </p:sp>
      <p:sp>
        <p:nvSpPr>
          <p:cNvPr id="5"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6" name="Imagen 6" descr="Captura de pantalla 2013-02-15 a la(s) 14.12.38.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7"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14</a:t>
            </a:fld>
            <a:endParaRPr lang="eu-ES" sz="1600" dirty="0">
              <a:latin typeface="Arial" charset="0"/>
              <a:cs typeface="Arial" charset="0"/>
            </a:endParaRPr>
          </a:p>
        </p:txBody>
      </p:sp>
      <p:sp>
        <p:nvSpPr>
          <p:cNvPr id="8" name="Line 2"/>
          <p:cNvSpPr>
            <a:spLocks noChangeShapeType="1"/>
          </p:cNvSpPr>
          <p:nvPr/>
        </p:nvSpPr>
        <p:spPr bwMode="auto">
          <a:xfrm>
            <a:off x="609600" y="10668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0" name="Text Box 3"/>
          <p:cNvSpPr txBox="1">
            <a:spLocks noChangeArrowheads="1"/>
          </p:cNvSpPr>
          <p:nvPr/>
        </p:nvSpPr>
        <p:spPr bwMode="auto">
          <a:xfrm>
            <a:off x="1295400" y="457200"/>
            <a:ext cx="571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2"/>
          <p:cNvSpPr txBox="1"/>
          <p:nvPr/>
        </p:nvSpPr>
        <p:spPr>
          <a:xfrm>
            <a:off x="609600" y="1295400"/>
            <a:ext cx="7467600" cy="4616648"/>
          </a:xfrm>
          <a:prstGeom prst="rect">
            <a:avLst/>
          </a:prstGeom>
          <a:solidFill>
            <a:srgbClr val="FFDFE2"/>
          </a:solidFill>
        </p:spPr>
        <p:txBody>
          <a:bodyPr wrap="square">
            <a:spAutoFit/>
          </a:bodyPr>
          <a:lstStyle/>
          <a:p>
            <a:pPr marL="892175" indent="-457200" algn="just">
              <a:spcBef>
                <a:spcPts val="0"/>
              </a:spcBef>
              <a:buClr>
                <a:srgbClr val="0000FF"/>
              </a:buClr>
              <a:buSzPct val="110000"/>
              <a:buFont typeface="+mj-lt"/>
              <a:buAutoNum type="arabicPeriod" startAt="2"/>
            </a:pPr>
            <a:r>
              <a:rPr lang="es-ES" sz="2400" b="1" dirty="0" smtClean="0">
                <a:solidFill>
                  <a:srgbClr val="0000FF"/>
                </a:solidFill>
              </a:rPr>
              <a:t>Envasado de residuos peligrosos:</a:t>
            </a:r>
          </a:p>
          <a:p>
            <a:pPr marL="342900" indent="-342900" algn="just">
              <a:spcBef>
                <a:spcPts val="1200"/>
              </a:spcBef>
              <a:buClr>
                <a:srgbClr val="A700A9"/>
              </a:buClr>
              <a:buSzPct val="175000"/>
              <a:buFont typeface="Arial"/>
              <a:buChar char="•"/>
            </a:pPr>
            <a:r>
              <a:rPr lang="es-ES" sz="2000" dirty="0">
                <a:solidFill>
                  <a:srgbClr val="000000"/>
                </a:solidFill>
              </a:rPr>
              <a:t>Los envases y sus cierres estarán concebidos y realizados de forma que </a:t>
            </a:r>
            <a:r>
              <a:rPr lang="es-ES" sz="2000" b="1" dirty="0">
                <a:solidFill>
                  <a:srgbClr val="008000"/>
                </a:solidFill>
              </a:rPr>
              <a:t>se evite cualquier pérdida de contenido y construidos con materiales no susceptibles de ser atacados </a:t>
            </a:r>
            <a:r>
              <a:rPr lang="es-ES" sz="2000" dirty="0">
                <a:solidFill>
                  <a:srgbClr val="000000"/>
                </a:solidFill>
              </a:rPr>
              <a:t>por el contenido ni de formar con éste combinaciones peligrosas.</a:t>
            </a:r>
          </a:p>
          <a:p>
            <a:pPr marL="342900" indent="-342900" algn="just">
              <a:spcBef>
                <a:spcPts val="1200"/>
              </a:spcBef>
              <a:buClr>
                <a:srgbClr val="A700A9"/>
              </a:buClr>
              <a:buSzPct val="175000"/>
              <a:buFont typeface="Arial"/>
              <a:buChar char="•"/>
            </a:pPr>
            <a:r>
              <a:rPr lang="es-ES" sz="2000" b="1" dirty="0">
                <a:solidFill>
                  <a:srgbClr val="008000"/>
                </a:solidFill>
              </a:rPr>
              <a:t>Los envases y sus cierres serán sólidos </a:t>
            </a:r>
            <a:r>
              <a:rPr lang="es-ES" sz="2000" dirty="0">
                <a:solidFill>
                  <a:srgbClr val="000000"/>
                </a:solidFill>
              </a:rPr>
              <a:t>y resistentes para responder con seguridad a las manipulaciones necesarias y se mantendrán en buenas condiciones, sin defectos estructurales y sin fugas aparentes.</a:t>
            </a:r>
          </a:p>
          <a:p>
            <a:pPr marL="342900" indent="-342900" algn="just">
              <a:spcBef>
                <a:spcPts val="1200"/>
              </a:spcBef>
              <a:buClr>
                <a:srgbClr val="A700A9"/>
              </a:buClr>
              <a:buSzPct val="175000"/>
              <a:buFont typeface="Arial"/>
              <a:buChar char="•"/>
            </a:pPr>
            <a:r>
              <a:rPr lang="es-ES" sz="2000" dirty="0">
                <a:solidFill>
                  <a:srgbClr val="000000"/>
                </a:solidFill>
              </a:rPr>
              <a:t>Los recipientes destinados a envasar residuos tóxicos y peligrosos que se encuentren en </a:t>
            </a:r>
            <a:r>
              <a:rPr lang="es-ES" sz="2000" b="1" dirty="0">
                <a:solidFill>
                  <a:srgbClr val="008000"/>
                </a:solidFill>
              </a:rPr>
              <a:t>estado de gas comprimido, licuado o disuelto a presión</a:t>
            </a:r>
            <a:r>
              <a:rPr lang="es-ES" sz="2000" dirty="0">
                <a:solidFill>
                  <a:srgbClr val="000000"/>
                </a:solidFill>
              </a:rPr>
              <a:t>, cumplirán la legislación vigente en la materia.</a:t>
            </a:r>
          </a:p>
          <a:p>
            <a:pPr algn="just">
              <a:buFont typeface="Arial" pitchFamily="34" charset="0"/>
              <a:buChar char="•"/>
            </a:pPr>
            <a:endParaRPr lang="es-ES" sz="2000" dirty="0" smtClean="0"/>
          </a:p>
        </p:txBody>
      </p:sp>
      <p:sp>
        <p:nvSpPr>
          <p:cNvPr id="6"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7"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8"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15</a:t>
            </a:fld>
            <a:endParaRPr lang="eu-ES" sz="1600" dirty="0">
              <a:latin typeface="Arial" charset="0"/>
              <a:cs typeface="Arial" charset="0"/>
            </a:endParaRPr>
          </a:p>
        </p:txBody>
      </p:sp>
      <p:sp>
        <p:nvSpPr>
          <p:cNvPr id="9" name="Line 2"/>
          <p:cNvSpPr>
            <a:spLocks noChangeShapeType="1"/>
          </p:cNvSpPr>
          <p:nvPr/>
        </p:nvSpPr>
        <p:spPr bwMode="auto">
          <a:xfrm>
            <a:off x="609600" y="10668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1" name="Text Box 3"/>
          <p:cNvSpPr txBox="1">
            <a:spLocks noChangeArrowheads="1"/>
          </p:cNvSpPr>
          <p:nvPr/>
        </p:nvSpPr>
        <p:spPr bwMode="auto">
          <a:xfrm>
            <a:off x="1295400" y="457200"/>
            <a:ext cx="571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extLst>
      <p:ext uri="{BB962C8B-B14F-4D97-AF65-F5344CB8AC3E}">
        <p14:creationId xmlns="" xmlns:p14="http://schemas.microsoft.com/office/powerpoint/2010/main" val="612769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7"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8"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16</a:t>
            </a:fld>
            <a:endParaRPr lang="eu-ES" sz="1600" dirty="0">
              <a:latin typeface="Arial" charset="0"/>
              <a:cs typeface="Arial" charset="0"/>
            </a:endParaRPr>
          </a:p>
        </p:txBody>
      </p:sp>
      <p:sp>
        <p:nvSpPr>
          <p:cNvPr id="9" name="CuadroTexto 2"/>
          <p:cNvSpPr txBox="1"/>
          <p:nvPr/>
        </p:nvSpPr>
        <p:spPr>
          <a:xfrm>
            <a:off x="533400" y="1410593"/>
            <a:ext cx="7543800" cy="4308872"/>
          </a:xfrm>
          <a:prstGeom prst="rect">
            <a:avLst/>
          </a:prstGeom>
          <a:solidFill>
            <a:srgbClr val="FFDFE2"/>
          </a:solidFill>
        </p:spPr>
        <p:txBody>
          <a:bodyPr wrap="square">
            <a:spAutoFit/>
          </a:bodyPr>
          <a:lstStyle/>
          <a:p>
            <a:pPr marL="892175" indent="-457200" algn="just">
              <a:spcBef>
                <a:spcPts val="0"/>
              </a:spcBef>
              <a:buClr>
                <a:srgbClr val="0000FF"/>
              </a:buClr>
              <a:buSzPct val="110000"/>
              <a:buFont typeface="+mj-lt"/>
              <a:buAutoNum type="arabicPeriod" startAt="2"/>
            </a:pPr>
            <a:r>
              <a:rPr lang="es-ES" sz="2400" b="1" dirty="0">
                <a:solidFill>
                  <a:srgbClr val="0000FF"/>
                </a:solidFill>
              </a:rPr>
              <a:t>Envasado de residuos peligrosos:</a:t>
            </a:r>
          </a:p>
          <a:p>
            <a:pPr marL="342900" indent="-342900" algn="just">
              <a:spcBef>
                <a:spcPts val="1200"/>
              </a:spcBef>
              <a:buClr>
                <a:srgbClr val="A700A9"/>
              </a:buClr>
              <a:buSzPct val="175000"/>
              <a:buFont typeface="Arial"/>
              <a:buChar char="•"/>
            </a:pPr>
            <a:r>
              <a:rPr lang="es-ES" sz="2000" dirty="0">
                <a:solidFill>
                  <a:srgbClr val="000000"/>
                </a:solidFill>
              </a:rPr>
              <a:t>El envasado y almacenamiento de los residuos tóxicos y peligrosos se hará de forma que </a:t>
            </a:r>
            <a:r>
              <a:rPr lang="es-ES" sz="2000" b="1" dirty="0">
                <a:solidFill>
                  <a:srgbClr val="008000"/>
                </a:solidFill>
              </a:rPr>
              <a:t>se evite generación de calor, explosiones, igniciones, formación de sustancias tóxicas o cualquier efecto que aumente su peligrosidad o dificulte su gestión</a:t>
            </a:r>
            <a:r>
              <a:rPr lang="es-ES" sz="2000" dirty="0">
                <a:solidFill>
                  <a:srgbClr val="000000"/>
                </a:solidFill>
              </a:rPr>
              <a:t>.</a:t>
            </a:r>
          </a:p>
          <a:p>
            <a:pPr marL="342900" indent="-342900" algn="just">
              <a:spcBef>
                <a:spcPts val="1200"/>
              </a:spcBef>
              <a:buClr>
                <a:srgbClr val="A700A9"/>
              </a:buClr>
              <a:buSzPct val="175000"/>
              <a:buFont typeface="Arial"/>
              <a:buChar char="•"/>
            </a:pPr>
            <a:r>
              <a:rPr lang="es-ES" sz="2000" dirty="0" smtClean="0">
                <a:solidFill>
                  <a:srgbClr val="000000"/>
                </a:solidFill>
              </a:rPr>
              <a:t>Las </a:t>
            </a:r>
            <a:r>
              <a:rPr lang="es-ES" sz="2000" dirty="0">
                <a:solidFill>
                  <a:srgbClr val="000000"/>
                </a:solidFill>
              </a:rPr>
              <a:t>instrucciones detalladas de cómo preparar los residuos tóxicos para </a:t>
            </a:r>
            <a:r>
              <a:rPr lang="es-ES" sz="2000" b="1" dirty="0">
                <a:solidFill>
                  <a:srgbClr val="008000"/>
                </a:solidFill>
              </a:rPr>
              <a:t>el transporte se encuentran asociadas a la reglamentación en vigor sobre Mercancías Peligrosas</a:t>
            </a:r>
            <a:r>
              <a:rPr lang="es-ES" sz="2000" dirty="0">
                <a:solidFill>
                  <a:srgbClr val="000000"/>
                </a:solidFill>
              </a:rPr>
              <a:t>. </a:t>
            </a:r>
          </a:p>
          <a:p>
            <a:pPr marL="342900" indent="-342900" algn="just">
              <a:spcBef>
                <a:spcPts val="1200"/>
              </a:spcBef>
              <a:buClr>
                <a:srgbClr val="A700A9"/>
              </a:buClr>
              <a:buSzPct val="175000"/>
              <a:buFont typeface="Arial"/>
              <a:buChar char="•"/>
            </a:pPr>
            <a:r>
              <a:rPr lang="es-ES" sz="2000" dirty="0">
                <a:solidFill>
                  <a:srgbClr val="000000"/>
                </a:solidFill>
              </a:rPr>
              <a:t>En este sentido los </a:t>
            </a:r>
            <a:r>
              <a:rPr lang="es-ES" sz="2000" b="1" dirty="0">
                <a:solidFill>
                  <a:srgbClr val="008000"/>
                </a:solidFill>
              </a:rPr>
              <a:t>ensayos de idoneidad de los embalajes </a:t>
            </a:r>
            <a:r>
              <a:rPr lang="es-ES" sz="2000" dirty="0">
                <a:solidFill>
                  <a:srgbClr val="000000"/>
                </a:solidFill>
              </a:rPr>
              <a:t>están sometidos a control y los embalajes para productos de riesgo deben estar </a:t>
            </a:r>
            <a:r>
              <a:rPr lang="es-ES" sz="2000" b="1" dirty="0">
                <a:solidFill>
                  <a:srgbClr val="008000"/>
                </a:solidFill>
              </a:rPr>
              <a:t>homologados</a:t>
            </a:r>
            <a:r>
              <a:rPr lang="es-ES" sz="2000" dirty="0">
                <a:solidFill>
                  <a:srgbClr val="000000"/>
                </a:solidFill>
              </a:rPr>
              <a:t>. En la </a:t>
            </a:r>
            <a:r>
              <a:rPr lang="es-ES" sz="2000" b="1" dirty="0">
                <a:solidFill>
                  <a:srgbClr val="008000"/>
                </a:solidFill>
              </a:rPr>
              <a:t>figura </a:t>
            </a:r>
            <a:r>
              <a:rPr lang="es-ES" sz="2000" b="1" dirty="0" smtClean="0">
                <a:solidFill>
                  <a:srgbClr val="008000"/>
                </a:solidFill>
              </a:rPr>
              <a:t>4.1</a:t>
            </a:r>
            <a:r>
              <a:rPr lang="es-ES" sz="2000" dirty="0" smtClean="0">
                <a:solidFill>
                  <a:srgbClr val="000000"/>
                </a:solidFill>
              </a:rPr>
              <a:t> </a:t>
            </a:r>
            <a:r>
              <a:rPr lang="es-ES" sz="2000" dirty="0">
                <a:solidFill>
                  <a:srgbClr val="000000"/>
                </a:solidFill>
              </a:rPr>
              <a:t>se presentan ejemplos de envases homologados para este uso. </a:t>
            </a:r>
          </a:p>
        </p:txBody>
      </p:sp>
      <p:sp>
        <p:nvSpPr>
          <p:cNvPr id="10" name="Line 2"/>
          <p:cNvSpPr>
            <a:spLocks noChangeShapeType="1"/>
          </p:cNvSpPr>
          <p:nvPr/>
        </p:nvSpPr>
        <p:spPr bwMode="auto">
          <a:xfrm>
            <a:off x="533400" y="11430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1295400" y="533400"/>
            <a:ext cx="571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extLst>
      <p:ext uri="{BB962C8B-B14F-4D97-AF65-F5344CB8AC3E}">
        <p14:creationId xmlns="" xmlns:p14="http://schemas.microsoft.com/office/powerpoint/2010/main" val="3937531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457200" y="762000"/>
            <a:ext cx="777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4 Rectángulo"/>
          <p:cNvSpPr/>
          <p:nvPr/>
        </p:nvSpPr>
        <p:spPr>
          <a:xfrm>
            <a:off x="838200" y="914400"/>
            <a:ext cx="4847737" cy="461665"/>
          </a:xfrm>
          <a:prstGeom prst="rect">
            <a:avLst/>
          </a:prstGeom>
          <a:solidFill>
            <a:srgbClr val="F6E7A7"/>
          </a:solidFill>
          <a:ln>
            <a:solidFill>
              <a:srgbClr val="7F7F7F"/>
            </a:solidFill>
          </a:ln>
        </p:spPr>
        <p:txBody>
          <a:bodyPr wrap="none">
            <a:spAutoFit/>
          </a:bodyPr>
          <a:lstStyle/>
          <a:p>
            <a:pPr marL="457200" lvl="0" indent="-457200" algn="just">
              <a:buClr>
                <a:srgbClr val="0000FF"/>
              </a:buClr>
              <a:buSzPct val="110000"/>
              <a:buFont typeface="+mj-lt"/>
              <a:buAutoNum type="arabicPeriod" startAt="2"/>
            </a:pPr>
            <a:r>
              <a:rPr lang="es-ES" sz="2400" b="1" dirty="0" smtClean="0">
                <a:solidFill>
                  <a:srgbClr val="0000FF"/>
                </a:solidFill>
              </a:rPr>
              <a:t>Envasado de residuos peligrosos:</a:t>
            </a:r>
          </a:p>
        </p:txBody>
      </p:sp>
      <p:sp>
        <p:nvSpPr>
          <p:cNvPr id="6"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7"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8"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17</a:t>
            </a:fld>
            <a:endParaRPr lang="eu-ES" sz="1600" dirty="0">
              <a:latin typeface="Arial" charset="0"/>
              <a:cs typeface="Arial" charset="0"/>
            </a:endParaRPr>
          </a:p>
        </p:txBody>
      </p:sp>
      <p:pic>
        <p:nvPicPr>
          <p:cNvPr id="10" name="9 Imagen" descr="DSC01285.JPG"/>
          <p:cNvPicPr>
            <a:picLocks noChangeAspect="1"/>
          </p:cNvPicPr>
          <p:nvPr/>
        </p:nvPicPr>
        <p:blipFill>
          <a:blip r:embed="rId3" cstate="print"/>
          <a:stretch>
            <a:fillRect/>
          </a:stretch>
        </p:blipFill>
        <p:spPr>
          <a:xfrm>
            <a:off x="4038600" y="1524000"/>
            <a:ext cx="4064000" cy="3048000"/>
          </a:xfrm>
          <a:prstGeom prst="rect">
            <a:avLst/>
          </a:prstGeom>
          <a:ln>
            <a:solidFill>
              <a:schemeClr val="tx1"/>
            </a:solidFill>
          </a:ln>
          <a:effectLst>
            <a:outerShdw blurRad="50800" dist="38100" dir="2700000" algn="tl" rotWithShape="0">
              <a:prstClr val="black">
                <a:alpha val="40000"/>
              </a:prstClr>
            </a:outerShdw>
          </a:effectLst>
        </p:spPr>
      </p:pic>
      <p:pic>
        <p:nvPicPr>
          <p:cNvPr id="9" name="8 Imagen" descr="DSC01286.JPG"/>
          <p:cNvPicPr>
            <a:picLocks noChangeAspect="1"/>
          </p:cNvPicPr>
          <p:nvPr/>
        </p:nvPicPr>
        <p:blipFill>
          <a:blip r:embed="rId4" cstate="print"/>
          <a:stretch>
            <a:fillRect/>
          </a:stretch>
        </p:blipFill>
        <p:spPr>
          <a:xfrm>
            <a:off x="457200" y="2819400"/>
            <a:ext cx="4267200" cy="3200400"/>
          </a:xfrm>
          <a:prstGeom prst="rect">
            <a:avLst/>
          </a:prstGeom>
          <a:ln>
            <a:solidFill>
              <a:srgbClr val="7F7F7F"/>
            </a:solidFill>
          </a:ln>
          <a:effectLst>
            <a:innerShdw blurRad="63500" dist="50800" dir="8100000">
              <a:prstClr val="black">
                <a:alpha val="50000"/>
              </a:prstClr>
            </a:innerShdw>
          </a:effectLst>
        </p:spPr>
      </p:pic>
      <p:sp>
        <p:nvSpPr>
          <p:cNvPr id="11" name="10 CuadroTexto"/>
          <p:cNvSpPr txBox="1"/>
          <p:nvPr/>
        </p:nvSpPr>
        <p:spPr>
          <a:xfrm>
            <a:off x="4953000" y="5105400"/>
            <a:ext cx="3124200" cy="871521"/>
          </a:xfrm>
          <a:prstGeom prst="rect">
            <a:avLst/>
          </a:prstGeom>
          <a:solidFill>
            <a:srgbClr val="FFD6B8"/>
          </a:solidFill>
          <a:ln>
            <a:solidFill>
              <a:srgbClr val="7F7F7F"/>
            </a:solidFill>
          </a:ln>
        </p:spPr>
        <p:txBody>
          <a:bodyPr wrap="square" rtlCol="0">
            <a:spAutoFit/>
          </a:bodyPr>
          <a:lstStyle/>
          <a:p>
            <a:pPr algn="ctr">
              <a:lnSpc>
                <a:spcPct val="90000"/>
              </a:lnSpc>
            </a:pPr>
            <a:r>
              <a:rPr lang="en-GB" sz="1400" b="1" i="1" dirty="0" err="1" smtClean="0"/>
              <a:t>Figura</a:t>
            </a:r>
            <a:r>
              <a:rPr lang="en-GB" sz="1400" b="1" i="1" dirty="0" smtClean="0"/>
              <a:t> 4.1. </a:t>
            </a:r>
            <a:r>
              <a:rPr lang="en-GB" sz="1400" b="1" i="1" dirty="0" err="1" smtClean="0"/>
              <a:t>Ejemplos</a:t>
            </a:r>
            <a:r>
              <a:rPr lang="en-GB" sz="1400" b="1" i="1" dirty="0" smtClean="0"/>
              <a:t> de </a:t>
            </a:r>
            <a:r>
              <a:rPr lang="en-GB" sz="1400" b="1" i="1" dirty="0" err="1" smtClean="0"/>
              <a:t>envases</a:t>
            </a:r>
            <a:r>
              <a:rPr lang="en-GB" sz="1400" b="1" i="1" dirty="0" smtClean="0"/>
              <a:t> y </a:t>
            </a:r>
            <a:r>
              <a:rPr lang="en-GB" sz="1400" b="1" i="1" dirty="0" err="1" smtClean="0"/>
              <a:t>cierre</a:t>
            </a:r>
            <a:r>
              <a:rPr lang="en-GB" sz="1400" b="1" i="1" dirty="0" smtClean="0"/>
              <a:t> </a:t>
            </a:r>
            <a:r>
              <a:rPr lang="en-GB" sz="1400" b="1" i="1" dirty="0" err="1" smtClean="0"/>
              <a:t>homologados</a:t>
            </a:r>
            <a:r>
              <a:rPr lang="en-GB" sz="1400" b="1" i="1" dirty="0" smtClean="0"/>
              <a:t> </a:t>
            </a:r>
            <a:r>
              <a:rPr lang="en-GB" sz="1400" b="1" i="1" dirty="0" err="1" smtClean="0"/>
              <a:t>para</a:t>
            </a:r>
            <a:r>
              <a:rPr lang="en-GB" sz="1400" b="1" i="1" dirty="0" smtClean="0"/>
              <a:t> </a:t>
            </a:r>
            <a:r>
              <a:rPr lang="en-GB" sz="1400" b="1" i="1" dirty="0" err="1" smtClean="0"/>
              <a:t>almacenamiento</a:t>
            </a:r>
            <a:r>
              <a:rPr lang="en-GB" sz="1400" b="1" i="1" dirty="0" smtClean="0"/>
              <a:t> de </a:t>
            </a:r>
            <a:r>
              <a:rPr lang="en-GB" sz="1400" b="1" i="1" dirty="0" err="1" smtClean="0"/>
              <a:t>residuos</a:t>
            </a:r>
            <a:r>
              <a:rPr lang="en-GB" sz="1400" b="1" i="1" dirty="0" smtClean="0"/>
              <a:t> </a:t>
            </a:r>
            <a:r>
              <a:rPr lang="en-GB" sz="1400" b="1" i="1" dirty="0" err="1" smtClean="0"/>
              <a:t>peligrosos</a:t>
            </a:r>
            <a:r>
              <a:rPr lang="en-GB" sz="1400" b="1" i="1" dirty="0" smtClean="0"/>
              <a:t> (</a:t>
            </a:r>
            <a:r>
              <a:rPr lang="en-GB" sz="1400" b="1" i="1" dirty="0" err="1" smtClean="0"/>
              <a:t>fotografía</a:t>
            </a:r>
            <a:r>
              <a:rPr lang="en-GB" sz="1400" b="1" i="1" dirty="0" smtClean="0"/>
              <a:t> </a:t>
            </a:r>
            <a:r>
              <a:rPr lang="en-GB" sz="1400" b="1" i="1" dirty="0" err="1" smtClean="0"/>
              <a:t>propia</a:t>
            </a:r>
            <a:r>
              <a:rPr lang="en-GB" sz="1400" b="1" i="1" dirty="0" smtClean="0"/>
              <a:t> de los </a:t>
            </a:r>
            <a:r>
              <a:rPr lang="en-GB" sz="1400" b="1" i="1" dirty="0" err="1" smtClean="0"/>
              <a:t>autores</a:t>
            </a:r>
            <a:r>
              <a:rPr lang="en-GB" sz="1400" b="1" i="1" dirty="0" smtClean="0"/>
              <a:t>)</a:t>
            </a:r>
            <a:endParaRPr lang="en-GB" sz="1400" b="1" i="1" dirty="0"/>
          </a:p>
        </p:txBody>
      </p:sp>
      <p:pic>
        <p:nvPicPr>
          <p:cNvPr id="12" name="11 Imagen" descr="DSC01302.JPG"/>
          <p:cNvPicPr>
            <a:picLocks noChangeAspect="1"/>
          </p:cNvPicPr>
          <p:nvPr/>
        </p:nvPicPr>
        <p:blipFill>
          <a:blip r:embed="rId5" cstate="print"/>
          <a:stretch>
            <a:fillRect/>
          </a:stretch>
        </p:blipFill>
        <p:spPr>
          <a:xfrm>
            <a:off x="1524000" y="1600200"/>
            <a:ext cx="1219200" cy="914400"/>
          </a:xfrm>
          <a:prstGeom prst="rect">
            <a:avLst/>
          </a:prstGeom>
          <a:ln>
            <a:solidFill>
              <a:srgbClr val="7F7F7F"/>
            </a:solidFill>
          </a:ln>
          <a:effectLst>
            <a:outerShdw blurRad="50800" dist="38100" dir="2700000" algn="tl" rotWithShape="0">
              <a:prstClr val="black">
                <a:alpha val="40000"/>
              </a:prstClr>
            </a:outerShdw>
          </a:effectLst>
        </p:spPr>
      </p:pic>
      <p:sp>
        <p:nvSpPr>
          <p:cNvPr id="13" name="Text Box 3"/>
          <p:cNvSpPr txBox="1">
            <a:spLocks noChangeArrowheads="1"/>
          </p:cNvSpPr>
          <p:nvPr/>
        </p:nvSpPr>
        <p:spPr bwMode="auto">
          <a:xfrm>
            <a:off x="1295400" y="152400"/>
            <a:ext cx="571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extLst>
      <p:ext uri="{BB962C8B-B14F-4D97-AF65-F5344CB8AC3E}">
        <p14:creationId xmlns="" xmlns:p14="http://schemas.microsoft.com/office/powerpoint/2010/main" val="3384318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número de diapositiva"/>
          <p:cNvSpPr txBox="1">
            <a:spLocks/>
          </p:cNvSpPr>
          <p:nvPr/>
        </p:nvSpPr>
        <p:spPr bwMode="auto">
          <a:xfrm>
            <a:off x="8534400" y="6248400"/>
            <a:ext cx="609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18</a:t>
            </a:fld>
            <a:endParaRPr lang="eu-ES" sz="1600" dirty="0">
              <a:latin typeface="Arial" charset="0"/>
              <a:cs typeface="Arial" charset="0"/>
            </a:endParaRPr>
          </a:p>
        </p:txBody>
      </p:sp>
      <p:sp>
        <p:nvSpPr>
          <p:cNvPr id="11" name="Rectángulo 1"/>
          <p:cNvSpPr/>
          <p:nvPr/>
        </p:nvSpPr>
        <p:spPr>
          <a:xfrm>
            <a:off x="685800" y="914400"/>
            <a:ext cx="7315200" cy="1154162"/>
          </a:xfrm>
          <a:prstGeom prst="rect">
            <a:avLst/>
          </a:prstGeom>
          <a:solidFill>
            <a:srgbClr val="FCF9C2"/>
          </a:solidFill>
        </p:spPr>
        <p:txBody>
          <a:bodyPr wrap="square">
            <a:spAutoFit/>
          </a:bodyPr>
          <a:lstStyle/>
          <a:p>
            <a:pPr marL="457200" indent="-11113" algn="just">
              <a:buClr>
                <a:srgbClr val="0000FF"/>
              </a:buClr>
              <a:buSzPct val="110000"/>
            </a:pPr>
            <a:r>
              <a:rPr lang="es-ES" sz="2400" b="1" dirty="0" smtClean="0">
                <a:solidFill>
                  <a:srgbClr val="0000FF"/>
                </a:solidFill>
              </a:rPr>
              <a:t>3. Etiquetado</a:t>
            </a:r>
          </a:p>
          <a:p>
            <a:pPr marL="80963" indent="4763" algn="just">
              <a:spcBef>
                <a:spcPts val="600"/>
              </a:spcBef>
              <a:buClr>
                <a:srgbClr val="0000CC"/>
              </a:buClr>
              <a:buSzPct val="175000"/>
            </a:pPr>
            <a:r>
              <a:rPr lang="es-ES" sz="2000" b="1" dirty="0" smtClean="0"/>
              <a:t>Lo relativo a la codificación y etiquetado se ha tratado en los Temas 2 y 3.</a:t>
            </a:r>
            <a:endParaRPr lang="es-ES" sz="2000" b="1" dirty="0"/>
          </a:p>
        </p:txBody>
      </p:sp>
      <p:sp>
        <p:nvSpPr>
          <p:cNvPr id="12" name="Line 2"/>
          <p:cNvSpPr>
            <a:spLocks noChangeShapeType="1"/>
          </p:cNvSpPr>
          <p:nvPr/>
        </p:nvSpPr>
        <p:spPr bwMode="auto">
          <a:xfrm>
            <a:off x="609600" y="7620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9" name="Text Box 3"/>
          <p:cNvSpPr txBox="1">
            <a:spLocks noChangeArrowheads="1"/>
          </p:cNvSpPr>
          <p:nvPr/>
        </p:nvSpPr>
        <p:spPr bwMode="auto">
          <a:xfrm>
            <a:off x="1295400" y="228600"/>
            <a:ext cx="571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10" name="Rectángulo 1"/>
          <p:cNvSpPr/>
          <p:nvPr/>
        </p:nvSpPr>
        <p:spPr>
          <a:xfrm>
            <a:off x="685800" y="2209800"/>
            <a:ext cx="7315200" cy="4308872"/>
          </a:xfrm>
          <a:prstGeom prst="rect">
            <a:avLst/>
          </a:prstGeom>
          <a:solidFill>
            <a:srgbClr val="D5E5BB"/>
          </a:solidFill>
        </p:spPr>
        <p:txBody>
          <a:bodyPr wrap="square">
            <a:spAutoFit/>
          </a:bodyPr>
          <a:lstStyle/>
          <a:p>
            <a:pPr marL="457200" indent="-11113" algn="just">
              <a:buClr>
                <a:srgbClr val="0000FF"/>
              </a:buClr>
              <a:buSzPct val="110000"/>
            </a:pPr>
            <a:r>
              <a:rPr lang="es-ES" sz="2400" b="1" dirty="0">
                <a:solidFill>
                  <a:srgbClr val="0000FF"/>
                </a:solidFill>
              </a:rPr>
              <a:t>4. Almacenado</a:t>
            </a:r>
          </a:p>
          <a:p>
            <a:pPr algn="just">
              <a:spcBef>
                <a:spcPts val="1200"/>
              </a:spcBef>
              <a:buClr>
                <a:srgbClr val="0000FF"/>
              </a:buClr>
              <a:buSzPct val="175000"/>
            </a:pPr>
            <a:r>
              <a:rPr lang="es-ES" sz="2000" dirty="0"/>
              <a:t>En el artículo 18 de la </a:t>
            </a:r>
            <a:r>
              <a:rPr lang="es-ES" sz="2000" b="1" dirty="0">
                <a:hlinkClick r:id="rId2"/>
              </a:rPr>
              <a:t>Ley 22/</a:t>
            </a:r>
            <a:r>
              <a:rPr lang="es-ES" sz="2000" b="1" dirty="0" smtClean="0">
                <a:hlinkClick r:id="rId2"/>
              </a:rPr>
              <a:t>2011</a:t>
            </a:r>
            <a:r>
              <a:rPr lang="es-ES" sz="2000" dirty="0" smtClean="0"/>
              <a:t> de </a:t>
            </a:r>
            <a:r>
              <a:rPr lang="es-ES" sz="2000" dirty="0"/>
              <a:t>Residuos y Suelos Contaminados, se recoge que es obligación del </a:t>
            </a:r>
            <a:r>
              <a:rPr lang="es-ES" sz="2000" dirty="0" smtClean="0"/>
              <a:t>productor: </a:t>
            </a:r>
            <a:endParaRPr lang="es-ES" sz="2000" dirty="0"/>
          </a:p>
          <a:p>
            <a:pPr algn="ctr">
              <a:spcBef>
                <a:spcPts val="600"/>
              </a:spcBef>
              <a:buClr>
                <a:srgbClr val="0000FF"/>
              </a:buClr>
              <a:buSzPct val="175000"/>
            </a:pPr>
            <a:r>
              <a:rPr lang="es-ES" sz="2000" b="1" i="1" dirty="0">
                <a:solidFill>
                  <a:srgbClr val="0000FF"/>
                </a:solidFill>
              </a:rPr>
              <a:t>“Mantener los residuos almacenados en condiciones adecuadas de higiene y seguridad mientras se encuentren en su poder</a:t>
            </a:r>
            <a:r>
              <a:rPr lang="es-ES" sz="2000" b="1" i="1" dirty="0" smtClean="0">
                <a:solidFill>
                  <a:srgbClr val="0000FF"/>
                </a:solidFill>
              </a:rPr>
              <a:t>”</a:t>
            </a:r>
          </a:p>
          <a:p>
            <a:pPr algn="just">
              <a:spcBef>
                <a:spcPts val="600"/>
              </a:spcBef>
              <a:buClr>
                <a:srgbClr val="0000FF"/>
              </a:buClr>
              <a:buSzPct val="175000"/>
            </a:pPr>
            <a:r>
              <a:rPr lang="es-ES" sz="2000" dirty="0"/>
              <a:t>El marco legal de referencia para establecer las condiciones de almacenamiento adecuadas es el </a:t>
            </a:r>
            <a:r>
              <a:rPr lang="es-ES" sz="2000" b="1" dirty="0" smtClean="0"/>
              <a:t>Reglamento </a:t>
            </a:r>
            <a:r>
              <a:rPr lang="es-ES" sz="2000" b="1" dirty="0"/>
              <a:t>de Almacenamiento de Productos Químicos</a:t>
            </a:r>
            <a:r>
              <a:rPr lang="es-ES" sz="2000" dirty="0"/>
              <a:t>, junto con aquellas medidas que el Órgano Medio Ambiental establece para evitar los daños al medioambiente que entraña el riesgo de almacenar residuos peligrosos, tanto por sus características físico-</a:t>
            </a:r>
            <a:r>
              <a:rPr lang="es-ES" sz="2000" dirty="0" smtClean="0"/>
              <a:t>químicas, </a:t>
            </a:r>
            <a:r>
              <a:rPr lang="es-ES" sz="2000" dirty="0"/>
              <a:t>como por roturas accidentales de los envases que los contienen (figuras 4.2, 4.3 y 4.4)</a:t>
            </a:r>
            <a:r>
              <a:rPr lang="es-ES" sz="2000" dirty="0" smtClean="0"/>
              <a:t>.</a:t>
            </a:r>
            <a:endParaRPr lang="es-ES" sz="2000" dirty="0"/>
          </a:p>
        </p:txBody>
      </p:sp>
    </p:spTree>
    <p:extLst>
      <p:ext uri="{BB962C8B-B14F-4D97-AF65-F5344CB8AC3E}">
        <p14:creationId xmlns="" xmlns:p14="http://schemas.microsoft.com/office/powerpoint/2010/main" val="2042762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457200" y="762000"/>
            <a:ext cx="7696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6" name="5 Rectángulo"/>
          <p:cNvSpPr/>
          <p:nvPr/>
        </p:nvSpPr>
        <p:spPr>
          <a:xfrm>
            <a:off x="1295400" y="914400"/>
            <a:ext cx="2185214" cy="461665"/>
          </a:xfrm>
          <a:prstGeom prst="rect">
            <a:avLst/>
          </a:prstGeom>
          <a:solidFill>
            <a:srgbClr val="F6E7A7"/>
          </a:solidFill>
          <a:ln>
            <a:solidFill>
              <a:srgbClr val="7F7F7F"/>
            </a:solidFill>
          </a:ln>
        </p:spPr>
        <p:txBody>
          <a:bodyPr wrap="none">
            <a:spAutoFit/>
          </a:bodyPr>
          <a:lstStyle/>
          <a:p>
            <a:pPr marL="457200" indent="-457200" algn="just">
              <a:buClr>
                <a:srgbClr val="0000FF"/>
              </a:buClr>
              <a:buSzPct val="110000"/>
              <a:buFont typeface="+mj-lt"/>
              <a:buAutoNum type="arabicPeriod" startAt="4"/>
            </a:pPr>
            <a:r>
              <a:rPr lang="es-ES" sz="2400" b="1" dirty="0" smtClean="0">
                <a:solidFill>
                  <a:srgbClr val="0000FF"/>
                </a:solidFill>
              </a:rPr>
              <a:t>Almacenado</a:t>
            </a:r>
            <a:endParaRPr lang="es-ES" sz="2400" b="1" dirty="0">
              <a:solidFill>
                <a:srgbClr val="0000FF"/>
              </a:solidFill>
            </a:endParaRPr>
          </a:p>
        </p:txBody>
      </p:sp>
      <p:pic>
        <p:nvPicPr>
          <p:cNvPr id="8" name="7 Imagen" descr="DSC01292.JPG"/>
          <p:cNvPicPr>
            <a:picLocks noChangeAspect="1"/>
          </p:cNvPicPr>
          <p:nvPr/>
        </p:nvPicPr>
        <p:blipFill>
          <a:blip r:embed="rId2" cstate="print"/>
          <a:stretch>
            <a:fillRect/>
          </a:stretch>
        </p:blipFill>
        <p:spPr>
          <a:xfrm>
            <a:off x="457200" y="1600200"/>
            <a:ext cx="3581400" cy="2686050"/>
          </a:xfrm>
          <a:prstGeom prst="rect">
            <a:avLst/>
          </a:prstGeom>
          <a:ln>
            <a:solidFill>
              <a:schemeClr val="tx1"/>
            </a:solidFill>
          </a:ln>
          <a:effectLst>
            <a:outerShdw blurRad="50800" dist="38100" dir="2700000" algn="tl" rotWithShape="0">
              <a:prstClr val="black">
                <a:alpha val="40000"/>
              </a:prstClr>
            </a:outerShdw>
          </a:effectLst>
        </p:spPr>
      </p:pic>
      <p:pic>
        <p:nvPicPr>
          <p:cNvPr id="10" name="9 Imagen" descr="DSC01296.JPG"/>
          <p:cNvPicPr>
            <a:picLocks noChangeAspect="1"/>
          </p:cNvPicPr>
          <p:nvPr/>
        </p:nvPicPr>
        <p:blipFill>
          <a:blip r:embed="rId3" cstate="print"/>
          <a:stretch>
            <a:fillRect/>
          </a:stretch>
        </p:blipFill>
        <p:spPr>
          <a:xfrm>
            <a:off x="4648200" y="3962400"/>
            <a:ext cx="3276600" cy="2345748"/>
          </a:xfrm>
          <a:prstGeom prst="rect">
            <a:avLst/>
          </a:prstGeom>
          <a:ln>
            <a:solidFill>
              <a:schemeClr val="tx1"/>
            </a:solidFill>
          </a:ln>
          <a:effectLst>
            <a:outerShdw blurRad="50800" dist="38100" dir="2700000" algn="tl" rotWithShape="0">
              <a:prstClr val="black">
                <a:alpha val="40000"/>
              </a:prstClr>
            </a:outerShdw>
          </a:effectLst>
        </p:spPr>
      </p:pic>
      <p:pic>
        <p:nvPicPr>
          <p:cNvPr id="11" name="10 Imagen" descr="DSC01301.JPG"/>
          <p:cNvPicPr>
            <a:picLocks noChangeAspect="1"/>
          </p:cNvPicPr>
          <p:nvPr/>
        </p:nvPicPr>
        <p:blipFill>
          <a:blip r:embed="rId4" cstate="print"/>
          <a:stretch>
            <a:fillRect/>
          </a:stretch>
        </p:blipFill>
        <p:spPr>
          <a:xfrm>
            <a:off x="5105400" y="990600"/>
            <a:ext cx="2667000" cy="1924050"/>
          </a:xfrm>
          <a:prstGeom prst="rect">
            <a:avLst/>
          </a:prstGeom>
          <a:ln>
            <a:solidFill>
              <a:schemeClr val="tx1"/>
            </a:solidFill>
          </a:ln>
          <a:effectLst>
            <a:outerShdw blurRad="50800" dist="38100" dir="2700000" algn="tl" rotWithShape="0">
              <a:prstClr val="black">
                <a:alpha val="40000"/>
              </a:prstClr>
            </a:outerShdw>
          </a:effectLst>
        </p:spPr>
      </p:pic>
      <p:sp>
        <p:nvSpPr>
          <p:cNvPr id="12" name="11 CuadroTexto"/>
          <p:cNvSpPr txBox="1"/>
          <p:nvPr/>
        </p:nvSpPr>
        <p:spPr>
          <a:xfrm>
            <a:off x="457200" y="4495800"/>
            <a:ext cx="3581400" cy="483722"/>
          </a:xfrm>
          <a:prstGeom prst="rect">
            <a:avLst/>
          </a:prstGeom>
          <a:solidFill>
            <a:srgbClr val="D5E5BB"/>
          </a:solidFill>
          <a:ln>
            <a:solidFill>
              <a:srgbClr val="7F7F7F"/>
            </a:solidFill>
          </a:ln>
        </p:spPr>
        <p:txBody>
          <a:bodyPr wrap="square" rtlCol="0">
            <a:spAutoFit/>
          </a:bodyPr>
          <a:lstStyle>
            <a:lvl1pPr algn="ctr">
              <a:defRPr b="1" i="1"/>
            </a:lvl1pPr>
            <a:extLst/>
          </a:lstStyle>
          <a:p>
            <a:pPr>
              <a:lnSpc>
                <a:spcPct val="90000"/>
              </a:lnSpc>
            </a:pPr>
            <a:r>
              <a:rPr lang="en-GB" sz="1400" dirty="0" err="1" smtClean="0"/>
              <a:t>Figura</a:t>
            </a:r>
            <a:r>
              <a:rPr lang="en-GB" sz="1400" dirty="0" smtClean="0"/>
              <a:t> 4.2. </a:t>
            </a:r>
            <a:r>
              <a:rPr lang="en-GB" sz="1400" dirty="0" err="1" smtClean="0"/>
              <a:t>Entrada</a:t>
            </a:r>
            <a:r>
              <a:rPr lang="en-GB" sz="1400" dirty="0" smtClean="0"/>
              <a:t> </a:t>
            </a:r>
            <a:r>
              <a:rPr lang="en-GB" sz="1400" dirty="0"/>
              <a:t>a un </a:t>
            </a:r>
            <a:r>
              <a:rPr lang="en-GB" sz="1400" dirty="0" err="1"/>
              <a:t>almacén</a:t>
            </a:r>
            <a:r>
              <a:rPr lang="en-GB" sz="1400" dirty="0"/>
              <a:t> de </a:t>
            </a:r>
            <a:r>
              <a:rPr lang="en-GB" sz="1400" dirty="0" err="1"/>
              <a:t>residuos</a:t>
            </a:r>
            <a:r>
              <a:rPr lang="en-GB" sz="1400" dirty="0"/>
              <a:t> </a:t>
            </a:r>
            <a:r>
              <a:rPr lang="en-GB" sz="1400" dirty="0" err="1" smtClean="0"/>
              <a:t>peligrosos</a:t>
            </a:r>
            <a:r>
              <a:rPr lang="en-GB" sz="1400" dirty="0" smtClean="0"/>
              <a:t> (</a:t>
            </a:r>
            <a:r>
              <a:rPr lang="en-GB" sz="1400" dirty="0" err="1" smtClean="0"/>
              <a:t>fotografía</a:t>
            </a:r>
            <a:r>
              <a:rPr lang="en-GB" sz="1400" dirty="0" smtClean="0"/>
              <a:t> </a:t>
            </a:r>
            <a:r>
              <a:rPr lang="en-GB" sz="1400" dirty="0" err="1" smtClean="0"/>
              <a:t>propia</a:t>
            </a:r>
            <a:r>
              <a:rPr lang="en-GB" sz="1400" dirty="0" smtClean="0"/>
              <a:t> de los </a:t>
            </a:r>
            <a:r>
              <a:rPr lang="en-GB" sz="1400" dirty="0" err="1" smtClean="0"/>
              <a:t>autores</a:t>
            </a:r>
            <a:r>
              <a:rPr lang="en-GB" sz="1400" dirty="0" smtClean="0"/>
              <a:t>)</a:t>
            </a:r>
            <a:endParaRPr lang="en-GB" sz="1400" dirty="0"/>
          </a:p>
        </p:txBody>
      </p:sp>
      <p:sp>
        <p:nvSpPr>
          <p:cNvPr id="13" name="12 CuadroTexto"/>
          <p:cNvSpPr txBox="1"/>
          <p:nvPr/>
        </p:nvSpPr>
        <p:spPr>
          <a:xfrm>
            <a:off x="1066800" y="5410200"/>
            <a:ext cx="3352800" cy="483722"/>
          </a:xfrm>
          <a:prstGeom prst="rect">
            <a:avLst/>
          </a:prstGeom>
          <a:solidFill>
            <a:srgbClr val="FFD6B8"/>
          </a:solidFill>
          <a:ln>
            <a:solidFill>
              <a:srgbClr val="7F7F7F"/>
            </a:solidFill>
          </a:ln>
        </p:spPr>
        <p:txBody>
          <a:bodyPr wrap="square" rtlCol="0">
            <a:spAutoFit/>
          </a:bodyPr>
          <a:lstStyle>
            <a:lvl1pPr algn="ctr">
              <a:defRPr b="1" i="1"/>
            </a:lvl1pPr>
            <a:extLst/>
          </a:lstStyle>
          <a:p>
            <a:pPr>
              <a:lnSpc>
                <a:spcPct val="90000"/>
              </a:lnSpc>
            </a:pPr>
            <a:r>
              <a:rPr lang="en-GB" sz="1400" dirty="0" err="1" smtClean="0"/>
              <a:t>Figura</a:t>
            </a:r>
            <a:r>
              <a:rPr lang="en-GB" sz="1400" dirty="0" smtClean="0"/>
              <a:t> 4.4. </a:t>
            </a:r>
            <a:r>
              <a:rPr lang="en-GB" sz="1400" dirty="0" err="1" smtClean="0"/>
              <a:t>Almacén</a:t>
            </a:r>
            <a:r>
              <a:rPr lang="en-GB" sz="1400" dirty="0" smtClean="0"/>
              <a:t> </a:t>
            </a:r>
            <a:r>
              <a:rPr lang="en-GB" sz="1400" dirty="0"/>
              <a:t>de </a:t>
            </a:r>
            <a:r>
              <a:rPr lang="en-GB" sz="1400" dirty="0" err="1"/>
              <a:t>residuos</a:t>
            </a:r>
            <a:r>
              <a:rPr lang="en-GB" sz="1400" dirty="0"/>
              <a:t> </a:t>
            </a:r>
            <a:r>
              <a:rPr lang="en-GB" sz="1400" dirty="0" err="1" smtClean="0"/>
              <a:t>peligrosos</a:t>
            </a:r>
            <a:r>
              <a:rPr lang="en-GB" sz="1400" dirty="0" smtClean="0"/>
              <a:t> (</a:t>
            </a:r>
            <a:r>
              <a:rPr lang="en-GB" sz="1400" dirty="0" err="1"/>
              <a:t>fotografía</a:t>
            </a:r>
            <a:r>
              <a:rPr lang="en-GB" sz="1400" dirty="0"/>
              <a:t> </a:t>
            </a:r>
            <a:r>
              <a:rPr lang="en-GB" sz="1400" dirty="0" err="1"/>
              <a:t>propia</a:t>
            </a:r>
            <a:r>
              <a:rPr lang="en-GB" sz="1400" dirty="0"/>
              <a:t> de los </a:t>
            </a:r>
            <a:r>
              <a:rPr lang="en-GB" sz="1400" dirty="0" err="1" smtClean="0"/>
              <a:t>autores</a:t>
            </a:r>
            <a:r>
              <a:rPr lang="en-GB" sz="1400" dirty="0"/>
              <a:t>)</a:t>
            </a:r>
          </a:p>
        </p:txBody>
      </p:sp>
      <p:sp>
        <p:nvSpPr>
          <p:cNvPr id="14" name="13 CuadroTexto"/>
          <p:cNvSpPr txBox="1"/>
          <p:nvPr/>
        </p:nvSpPr>
        <p:spPr>
          <a:xfrm>
            <a:off x="4876800" y="3048000"/>
            <a:ext cx="3352800" cy="677621"/>
          </a:xfrm>
          <a:prstGeom prst="rect">
            <a:avLst/>
          </a:prstGeom>
          <a:solidFill>
            <a:srgbClr val="DBFAFF"/>
          </a:solidFill>
          <a:ln>
            <a:solidFill>
              <a:srgbClr val="7F7F7F"/>
            </a:solidFill>
          </a:ln>
        </p:spPr>
        <p:txBody>
          <a:bodyPr wrap="square" rtlCol="0">
            <a:spAutoFit/>
          </a:bodyPr>
          <a:lstStyle>
            <a:lvl1pPr algn="ctr">
              <a:defRPr b="1" i="1"/>
            </a:lvl1pPr>
            <a:extLst/>
          </a:lstStyle>
          <a:p>
            <a:pPr>
              <a:lnSpc>
                <a:spcPct val="90000"/>
              </a:lnSpc>
            </a:pPr>
            <a:r>
              <a:rPr lang="en-GB" sz="1400" dirty="0" err="1" smtClean="0"/>
              <a:t>Figura</a:t>
            </a:r>
            <a:r>
              <a:rPr lang="en-GB" sz="1400" dirty="0" smtClean="0"/>
              <a:t> 4.3. </a:t>
            </a:r>
            <a:r>
              <a:rPr lang="en-GB" sz="1400" dirty="0" err="1" smtClean="0"/>
              <a:t>Absorbente</a:t>
            </a:r>
            <a:r>
              <a:rPr lang="en-GB" sz="1400" dirty="0" smtClean="0"/>
              <a:t> </a:t>
            </a:r>
            <a:r>
              <a:rPr lang="en-GB" sz="1400" dirty="0"/>
              <a:t>universal </a:t>
            </a:r>
            <a:r>
              <a:rPr lang="en-GB" sz="1400" dirty="0" err="1"/>
              <a:t>para</a:t>
            </a:r>
            <a:r>
              <a:rPr lang="en-GB" sz="1400" dirty="0"/>
              <a:t> </a:t>
            </a:r>
            <a:r>
              <a:rPr lang="en-GB" sz="1400" dirty="0" err="1"/>
              <a:t>posibles</a:t>
            </a:r>
            <a:r>
              <a:rPr lang="en-GB" sz="1400" dirty="0"/>
              <a:t> </a:t>
            </a:r>
            <a:r>
              <a:rPr lang="en-GB" sz="1400" dirty="0" err="1"/>
              <a:t>derrames</a:t>
            </a:r>
            <a:r>
              <a:rPr lang="en-GB" sz="1400" dirty="0"/>
              <a:t> de </a:t>
            </a:r>
            <a:r>
              <a:rPr lang="en-GB" sz="1400" dirty="0" err="1"/>
              <a:t>residuos</a:t>
            </a:r>
            <a:r>
              <a:rPr lang="en-GB" sz="1400" dirty="0"/>
              <a:t> </a:t>
            </a:r>
            <a:r>
              <a:rPr lang="en-GB" sz="1400" dirty="0" err="1" smtClean="0"/>
              <a:t>líquidos</a:t>
            </a:r>
            <a:r>
              <a:rPr lang="en-GB" sz="1400" dirty="0" smtClean="0"/>
              <a:t> (</a:t>
            </a:r>
            <a:r>
              <a:rPr lang="en-GB" sz="1400" dirty="0" err="1"/>
              <a:t>fotografía</a:t>
            </a:r>
            <a:r>
              <a:rPr lang="en-GB" sz="1400" dirty="0"/>
              <a:t> </a:t>
            </a:r>
            <a:r>
              <a:rPr lang="en-GB" sz="1400" dirty="0" err="1"/>
              <a:t>propia</a:t>
            </a:r>
            <a:r>
              <a:rPr lang="en-GB" sz="1400" dirty="0"/>
              <a:t> de los </a:t>
            </a:r>
            <a:r>
              <a:rPr lang="en-GB" sz="1400" dirty="0" err="1"/>
              <a:t>autores</a:t>
            </a:r>
            <a:r>
              <a:rPr lang="en-GB" sz="1400" dirty="0" smtClean="0"/>
              <a:t>)</a:t>
            </a:r>
            <a:endParaRPr lang="en-GB" sz="1400" dirty="0"/>
          </a:p>
        </p:txBody>
      </p:sp>
      <p:sp>
        <p:nvSpPr>
          <p:cNvPr id="15" name="5 Marcador de número de diapositiva"/>
          <p:cNvSpPr txBox="1">
            <a:spLocks/>
          </p:cNvSpPr>
          <p:nvPr/>
        </p:nvSpPr>
        <p:spPr bwMode="auto">
          <a:xfrm>
            <a:off x="8572500" y="6302777"/>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400">
                <a:latin typeface="Arial" charset="0"/>
                <a:cs typeface="Arial" charset="0"/>
              </a:rPr>
              <a:pPr eaLnBrk="1" hangingPunct="1"/>
              <a:t>19</a:t>
            </a:fld>
            <a:endParaRPr lang="eu-ES" sz="1400" dirty="0">
              <a:latin typeface="Arial" charset="0"/>
              <a:cs typeface="Arial" charset="0"/>
            </a:endParaRPr>
          </a:p>
        </p:txBody>
      </p:sp>
      <p:sp>
        <p:nvSpPr>
          <p:cNvPr id="16" name="Rectangle 5"/>
          <p:cNvSpPr>
            <a:spLocks noChangeArrowheads="1"/>
          </p:cNvSpPr>
          <p:nvPr/>
        </p:nvSpPr>
        <p:spPr bwMode="auto">
          <a:xfrm>
            <a:off x="1524000" y="6396335"/>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7" name="Imagen 11" descr="Captura de pantalla 2013-02-15 a la(s) 14.12.38.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8600" y="6330681"/>
            <a:ext cx="990600" cy="451119"/>
          </a:xfrm>
          <a:prstGeom prst="rect">
            <a:avLst/>
          </a:prstGeom>
        </p:spPr>
      </p:pic>
      <p:sp>
        <p:nvSpPr>
          <p:cNvPr id="18" name="Text Box 3"/>
          <p:cNvSpPr txBox="1">
            <a:spLocks noChangeArrowheads="1"/>
          </p:cNvSpPr>
          <p:nvPr/>
        </p:nvSpPr>
        <p:spPr bwMode="auto">
          <a:xfrm>
            <a:off x="1295400" y="228600"/>
            <a:ext cx="571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extLst>
      <p:ext uri="{BB962C8B-B14F-4D97-AF65-F5344CB8AC3E}">
        <p14:creationId xmlns="" xmlns:p14="http://schemas.microsoft.com/office/powerpoint/2010/main" val="27726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762000" y="1371600"/>
            <a:ext cx="7239000" cy="4281172"/>
          </a:xfrm>
          <a:prstGeom prst="rect">
            <a:avLst/>
          </a:prstGeom>
          <a:solidFill>
            <a:srgbClr val="FFFFFF"/>
          </a:solidFill>
          <a:ln>
            <a:noFill/>
          </a:ln>
          <a:effectLst/>
          <a:extLst/>
        </p:spPr>
        <p:txBody>
          <a:bodyPr wrap="square">
            <a:spAutoFit/>
          </a:bodyPr>
          <a:lstStyle/>
          <a:p>
            <a:pPr marL="619125" lvl="1" indent="-442913" algn="just">
              <a:lnSpc>
                <a:spcPct val="110000"/>
              </a:lnSpc>
              <a:spcBef>
                <a:spcPts val="600"/>
              </a:spcBef>
              <a:buClr>
                <a:srgbClr val="0000FF"/>
              </a:buClr>
              <a:buSzPct val="111000"/>
              <a:buFontTx/>
              <a:buAutoNum type="arabicPeriod"/>
            </a:pPr>
            <a:r>
              <a:rPr lang="es-ES" sz="2400" b="1" dirty="0" smtClean="0"/>
              <a:t>Introducción</a:t>
            </a:r>
          </a:p>
          <a:p>
            <a:pPr marL="619125" lvl="1" indent="-442913" algn="just">
              <a:lnSpc>
                <a:spcPct val="110000"/>
              </a:lnSpc>
              <a:spcBef>
                <a:spcPts val="600"/>
              </a:spcBef>
              <a:buClr>
                <a:srgbClr val="0000FF"/>
              </a:buClr>
              <a:buSzPct val="111000"/>
              <a:buFontTx/>
              <a:buAutoNum type="arabicPeriod"/>
            </a:pPr>
            <a:r>
              <a:rPr lang="es-ES" sz="2400" b="1" dirty="0" smtClean="0"/>
              <a:t>Gestión de residuos peligrosos</a:t>
            </a:r>
          </a:p>
          <a:p>
            <a:pPr marL="619125" lvl="1" indent="-442913" algn="just">
              <a:lnSpc>
                <a:spcPct val="110000"/>
              </a:lnSpc>
              <a:spcBef>
                <a:spcPts val="600"/>
              </a:spcBef>
              <a:buClr>
                <a:srgbClr val="0000FF"/>
              </a:buClr>
              <a:buSzPct val="111000"/>
              <a:buFontTx/>
              <a:buAutoNum type="arabicPeriod"/>
            </a:pPr>
            <a:r>
              <a:rPr lang="es-ES" sz="2400" b="1" dirty="0" smtClean="0"/>
              <a:t>Gestión de residuos no peligrosos</a:t>
            </a:r>
          </a:p>
          <a:p>
            <a:pPr marL="619125" lvl="1" indent="-442913" algn="just">
              <a:lnSpc>
                <a:spcPct val="110000"/>
              </a:lnSpc>
              <a:spcBef>
                <a:spcPts val="600"/>
              </a:spcBef>
              <a:buClr>
                <a:srgbClr val="0000FF"/>
              </a:buClr>
              <a:buSzPct val="111000"/>
              <a:buFontTx/>
              <a:buAutoNum type="arabicPeriod"/>
            </a:pPr>
            <a:r>
              <a:rPr lang="es-ES" sz="2400" b="1" dirty="0" smtClean="0"/>
              <a:t>Gestores de residuos</a:t>
            </a:r>
          </a:p>
          <a:p>
            <a:pPr marL="619125" lvl="1" indent="-442913" algn="just">
              <a:lnSpc>
                <a:spcPct val="110000"/>
              </a:lnSpc>
              <a:spcBef>
                <a:spcPts val="600"/>
              </a:spcBef>
              <a:buClr>
                <a:srgbClr val="0000FF"/>
              </a:buClr>
              <a:buSzPct val="111000"/>
              <a:buFontTx/>
              <a:buAutoNum type="arabicPeriod"/>
            </a:pPr>
            <a:r>
              <a:rPr lang="es-ES" sz="2400" b="1" dirty="0" smtClean="0"/>
              <a:t>Transporte de residuos peligrosos</a:t>
            </a:r>
          </a:p>
          <a:p>
            <a:pPr marL="619125" lvl="1" indent="-442913" algn="just">
              <a:lnSpc>
                <a:spcPct val="110000"/>
              </a:lnSpc>
              <a:spcBef>
                <a:spcPts val="600"/>
              </a:spcBef>
              <a:buClr>
                <a:srgbClr val="0000FF"/>
              </a:buClr>
              <a:buSzPct val="111000"/>
              <a:buFontTx/>
              <a:buAutoNum type="arabicPeriod"/>
            </a:pPr>
            <a:r>
              <a:rPr lang="es-ES" sz="2400" b="1" dirty="0" smtClean="0"/>
              <a:t>Resumen del proceso de gestión de residuos industriales</a:t>
            </a:r>
          </a:p>
          <a:p>
            <a:pPr marL="619125" lvl="1" indent="-442913" algn="just">
              <a:lnSpc>
                <a:spcPct val="110000"/>
              </a:lnSpc>
              <a:spcBef>
                <a:spcPts val="600"/>
              </a:spcBef>
              <a:buClr>
                <a:srgbClr val="0000FF"/>
              </a:buClr>
              <a:buSzPct val="111000"/>
              <a:buFontTx/>
              <a:buAutoNum type="arabicPeriod"/>
            </a:pPr>
            <a:r>
              <a:rPr lang="es-ES" sz="2400" b="1" dirty="0" smtClean="0"/>
              <a:t>Referencias bibliográficas</a:t>
            </a:r>
          </a:p>
          <a:p>
            <a:pPr marL="619125" lvl="1" indent="-442913" algn="just">
              <a:lnSpc>
                <a:spcPct val="110000"/>
              </a:lnSpc>
              <a:spcBef>
                <a:spcPts val="600"/>
              </a:spcBef>
              <a:buClr>
                <a:srgbClr val="0000FF"/>
              </a:buClr>
              <a:buSzPct val="111000"/>
              <a:buFontTx/>
              <a:buAutoNum type="arabicPeriod"/>
            </a:pPr>
            <a:r>
              <a:rPr lang="es-ES" sz="2400" b="1" dirty="0" smtClean="0"/>
              <a:t>Webs de interés</a:t>
            </a:r>
          </a:p>
        </p:txBody>
      </p:sp>
      <p:sp>
        <p:nvSpPr>
          <p:cNvPr id="6148" name="Line 4"/>
          <p:cNvSpPr>
            <a:spLocks noChangeShapeType="1"/>
          </p:cNvSpPr>
          <p:nvPr/>
        </p:nvSpPr>
        <p:spPr bwMode="auto">
          <a:xfrm>
            <a:off x="762000" y="1066800"/>
            <a:ext cx="7239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Rectangle 2"/>
          <p:cNvSpPr txBox="1">
            <a:spLocks noChangeArrowheads="1"/>
          </p:cNvSpPr>
          <p:nvPr/>
        </p:nvSpPr>
        <p:spPr bwMode="auto">
          <a:xfrm>
            <a:off x="1066800" y="381000"/>
            <a:ext cx="3200400" cy="64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defRPr/>
            </a:pPr>
            <a:r>
              <a:rPr lang="es-ES" sz="2800" b="1" dirty="0" smtClean="0">
                <a:solidFill>
                  <a:srgbClr val="CC0000"/>
                </a:solidFill>
              </a:rPr>
              <a:t>Contenidos:</a:t>
            </a:r>
            <a:endParaRPr lang="en-US" sz="2800" b="1" dirty="0">
              <a:solidFill>
                <a:srgbClr val="CC0000"/>
              </a:solidFill>
            </a:endParaRPr>
          </a:p>
        </p:txBody>
      </p:sp>
      <p:sp>
        <p:nvSpPr>
          <p:cNvPr id="7"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a:t>
            </a:fld>
            <a:endParaRPr lang="eu-ES" sz="1600" dirty="0">
              <a:latin typeface="Arial" charset="0"/>
              <a:cs typeface="Arial" charset="0"/>
            </a:endParaRPr>
          </a:p>
        </p:txBody>
      </p:sp>
      <p:pic>
        <p:nvPicPr>
          <p:cNvPr id="9" name="Imagen 8"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172200"/>
            <a:ext cx="1219200" cy="555223"/>
          </a:xfrm>
          <a:prstGeom prst="rect">
            <a:avLst/>
          </a:prstGeom>
        </p:spPr>
      </p:pic>
      <p:sp>
        <p:nvSpPr>
          <p:cNvPr id="10" name="Rectangle 5"/>
          <p:cNvSpPr>
            <a:spLocks noChangeArrowheads="1"/>
          </p:cNvSpPr>
          <p:nvPr/>
        </p:nvSpPr>
        <p:spPr bwMode="auto">
          <a:xfrm>
            <a:off x="1600200" y="63246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F. Fernández Marzo, C. Peña Rodríguez y M.P.  </a:t>
            </a:r>
            <a:r>
              <a:rPr lang="es-ES" sz="1200" i="1" dirty="0">
                <a:latin typeface="Times New Roman"/>
                <a:cs typeface="Times New Roman"/>
              </a:rPr>
              <a:t>Ruiz Ojeda. </a:t>
            </a:r>
            <a:r>
              <a:rPr lang="es-ES" sz="1200" i="1" dirty="0" smtClean="0">
                <a:latin typeface="Times New Roman"/>
                <a:cs typeface="Times New Roman"/>
              </a:rPr>
              <a:t>Tecnologías Ambientales: Gestión y Minimización de Residuos Industriales. Estudio de Casos</a:t>
            </a:r>
            <a:endParaRPr lang="es-ES" sz="4000" dirty="0">
              <a:latin typeface="Times New Roman"/>
              <a:cs typeface="Times New Roman"/>
            </a:endParaRPr>
          </a:p>
        </p:txBody>
      </p:sp>
    </p:spTree>
    <p:extLst>
      <p:ext uri="{BB962C8B-B14F-4D97-AF65-F5344CB8AC3E}">
        <p14:creationId xmlns="" xmlns:p14="http://schemas.microsoft.com/office/powerpoint/2010/main" val="702016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número de diapositiva"/>
          <p:cNvSpPr txBox="1">
            <a:spLocks/>
          </p:cNvSpPr>
          <p:nvPr/>
        </p:nvSpPr>
        <p:spPr bwMode="auto">
          <a:xfrm>
            <a:off x="855454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20</a:t>
            </a:fld>
            <a:endParaRPr lang="eu-ES" sz="1600" dirty="0">
              <a:latin typeface="Arial" charset="0"/>
              <a:cs typeface="Arial" charset="0"/>
            </a:endParaRPr>
          </a:p>
        </p:txBody>
      </p:sp>
      <p:sp>
        <p:nvSpPr>
          <p:cNvPr id="11"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2" name="Imagen 11"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9" name="CuadroTexto 2"/>
          <p:cNvSpPr txBox="1"/>
          <p:nvPr/>
        </p:nvSpPr>
        <p:spPr>
          <a:xfrm>
            <a:off x="609600" y="1143000"/>
            <a:ext cx="7467600" cy="4679229"/>
          </a:xfrm>
          <a:prstGeom prst="rect">
            <a:avLst/>
          </a:prstGeom>
          <a:solidFill>
            <a:srgbClr val="D5E5BB"/>
          </a:solidFill>
        </p:spPr>
        <p:txBody>
          <a:bodyPr wrap="square">
            <a:spAutoFit/>
          </a:bodyPr>
          <a:lstStyle/>
          <a:p>
            <a:pPr marL="360363" indent="-12700" algn="just">
              <a:lnSpc>
                <a:spcPct val="110000"/>
              </a:lnSpc>
              <a:buClr>
                <a:srgbClr val="0000FF"/>
              </a:buClr>
              <a:buSzPct val="110000"/>
            </a:pPr>
            <a:r>
              <a:rPr lang="es-ES" sz="2400" b="1" dirty="0" smtClean="0">
                <a:solidFill>
                  <a:srgbClr val="0000FF"/>
                </a:solidFill>
              </a:rPr>
              <a:t>4. Almacenado</a:t>
            </a:r>
          </a:p>
          <a:p>
            <a:pPr marL="358775" algn="just">
              <a:lnSpc>
                <a:spcPct val="110000"/>
              </a:lnSpc>
              <a:spcBef>
                <a:spcPts val="1200"/>
              </a:spcBef>
              <a:buClr>
                <a:srgbClr val="0000FF"/>
              </a:buClr>
              <a:buSzPct val="175000"/>
            </a:pPr>
            <a:r>
              <a:rPr lang="es-ES" sz="2000" b="1" dirty="0" smtClean="0"/>
              <a:t>Las medidas a tomar para el almacenado  deberán: </a:t>
            </a:r>
          </a:p>
          <a:p>
            <a:pPr marL="439738" indent="-346075" algn="just">
              <a:lnSpc>
                <a:spcPct val="110000"/>
              </a:lnSpc>
              <a:spcBef>
                <a:spcPts val="1200"/>
              </a:spcBef>
              <a:buClr>
                <a:srgbClr val="0000FF"/>
              </a:buClr>
              <a:buSzPct val="175000"/>
              <a:buFont typeface="Arial" pitchFamily="34" charset="0"/>
              <a:buChar char="•"/>
            </a:pPr>
            <a:r>
              <a:rPr lang="es-ES" sz="2000" b="1" dirty="0" smtClean="0">
                <a:solidFill>
                  <a:srgbClr val="0000FF"/>
                </a:solidFill>
              </a:rPr>
              <a:t>Evitar arrastre por lluvia o nieve </a:t>
            </a:r>
            <a:r>
              <a:rPr lang="es-ES" sz="2000" dirty="0" smtClean="0"/>
              <a:t>de las sustancias contaminantes y la contaminación del suelo que pueda ocasionar los residuos peligrosos (sean líquidos, pastosos o sólidos impregnados), disponiéndolos sobre suelo estanco, así como en sitio cerrado o en ubicación exterior con sistema de recogida de lixiviados. </a:t>
            </a:r>
          </a:p>
          <a:p>
            <a:pPr marL="439738" indent="-346075" algn="just">
              <a:lnSpc>
                <a:spcPct val="110000"/>
              </a:lnSpc>
              <a:spcBef>
                <a:spcPts val="1200"/>
              </a:spcBef>
              <a:buClr>
                <a:srgbClr val="0000FF"/>
              </a:buClr>
              <a:buSzPct val="175000"/>
              <a:buFont typeface="Arial" pitchFamily="34" charset="0"/>
              <a:buChar char="•"/>
            </a:pPr>
            <a:r>
              <a:rPr lang="es-ES" sz="2000" b="1" dirty="0">
                <a:solidFill>
                  <a:srgbClr val="0000FF"/>
                </a:solidFill>
              </a:rPr>
              <a:t>Evitar la contaminación derivada de derrames accidentales</a:t>
            </a:r>
            <a:r>
              <a:rPr lang="es-ES" sz="2000" dirty="0" smtClean="0"/>
              <a:t>, para el caso de residuos peligrosos que sean líquidos o pastosos fluidos; disponiéndolos sobre suelo estanco y con cubetos de retención individuales o sistema equivalente que asegure el confinamiento de derrames accidentales. </a:t>
            </a:r>
          </a:p>
        </p:txBody>
      </p:sp>
      <p:sp>
        <p:nvSpPr>
          <p:cNvPr id="10" name="Line 2"/>
          <p:cNvSpPr>
            <a:spLocks noChangeShapeType="1"/>
          </p:cNvSpPr>
          <p:nvPr/>
        </p:nvSpPr>
        <p:spPr bwMode="auto">
          <a:xfrm>
            <a:off x="609600" y="9144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3" name="Text Box 3"/>
          <p:cNvSpPr txBox="1">
            <a:spLocks noChangeArrowheads="1"/>
          </p:cNvSpPr>
          <p:nvPr/>
        </p:nvSpPr>
        <p:spPr bwMode="auto">
          <a:xfrm>
            <a:off x="1295400" y="304800"/>
            <a:ext cx="571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peligrosos</a:t>
            </a:r>
            <a:endParaRPr lang="es-ES" sz="2800" b="1" dirty="0">
              <a:solidFill>
                <a:srgbClr val="CC0000"/>
              </a:solidFill>
            </a:endParaRPr>
          </a:p>
        </p:txBody>
      </p:sp>
    </p:spTree>
    <p:extLst>
      <p:ext uri="{BB962C8B-B14F-4D97-AF65-F5344CB8AC3E}">
        <p14:creationId xmlns="" xmlns:p14="http://schemas.microsoft.com/office/powerpoint/2010/main" val="1257120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400">
                <a:latin typeface="Arial" charset="0"/>
                <a:cs typeface="Arial" charset="0"/>
              </a:rPr>
              <a:pPr eaLnBrk="1" hangingPunct="1"/>
              <a:t>21</a:t>
            </a:fld>
            <a:endParaRPr lang="eu-ES" sz="1400" dirty="0">
              <a:latin typeface="Arial" charset="0"/>
              <a:cs typeface="Arial" charset="0"/>
            </a:endParaRPr>
          </a:p>
        </p:txBody>
      </p:sp>
      <p:sp>
        <p:nvSpPr>
          <p:cNvPr id="12"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3" name="Imagen 12"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11" name="CuadroTexto 2"/>
          <p:cNvSpPr txBox="1"/>
          <p:nvPr/>
        </p:nvSpPr>
        <p:spPr>
          <a:xfrm>
            <a:off x="609600" y="1371600"/>
            <a:ext cx="7467600" cy="3576364"/>
          </a:xfrm>
          <a:prstGeom prst="rect">
            <a:avLst/>
          </a:prstGeom>
          <a:solidFill>
            <a:srgbClr val="D5E5BB"/>
          </a:solidFill>
        </p:spPr>
        <p:txBody>
          <a:bodyPr wrap="square">
            <a:spAutoFit/>
          </a:bodyPr>
          <a:lstStyle/>
          <a:p>
            <a:pPr marL="903288" indent="-457200" algn="just">
              <a:lnSpc>
                <a:spcPct val="110000"/>
              </a:lnSpc>
              <a:spcBef>
                <a:spcPts val="1200"/>
              </a:spcBef>
              <a:buClr>
                <a:srgbClr val="0000FF"/>
              </a:buClr>
              <a:buSzPct val="110000"/>
            </a:pPr>
            <a:r>
              <a:rPr lang="es-ES" sz="2400" b="1" dirty="0" smtClean="0">
                <a:solidFill>
                  <a:srgbClr val="0000FF"/>
                </a:solidFill>
              </a:rPr>
              <a:t>4. Almacenado</a:t>
            </a:r>
          </a:p>
          <a:p>
            <a:pPr marL="342900" indent="-342900" algn="just">
              <a:spcBef>
                <a:spcPts val="1200"/>
              </a:spcBef>
              <a:buClr>
                <a:srgbClr val="A700A9"/>
              </a:buClr>
              <a:buSzPct val="175000"/>
              <a:buFont typeface="Arial"/>
              <a:buChar char="•"/>
            </a:pPr>
            <a:r>
              <a:rPr lang="es-ES" sz="2000" dirty="0">
                <a:solidFill>
                  <a:srgbClr val="000000"/>
                </a:solidFill>
              </a:rPr>
              <a:t>Los cubetos o sistemas de contención de vertidos deben poder contener un volumen equivalente al máximo entre el depósito de mayor volumen y el </a:t>
            </a:r>
            <a:r>
              <a:rPr lang="es-ES" sz="2000" dirty="0" smtClean="0">
                <a:solidFill>
                  <a:srgbClr val="000000"/>
                </a:solidFill>
              </a:rPr>
              <a:t>10 % </a:t>
            </a:r>
            <a:r>
              <a:rPr lang="es-ES" sz="2000" dirty="0">
                <a:solidFill>
                  <a:srgbClr val="000000"/>
                </a:solidFill>
              </a:rPr>
              <a:t>del volumen total almacenado, condición establecida para almacenamiento de residuos peligrosos en depósitos fijos o en cualquier otro tipo de envase. </a:t>
            </a:r>
          </a:p>
          <a:p>
            <a:pPr marL="342900" indent="-342900" algn="just">
              <a:spcBef>
                <a:spcPts val="1200"/>
              </a:spcBef>
              <a:buClr>
                <a:srgbClr val="A700A9"/>
              </a:buClr>
              <a:buSzPct val="175000"/>
              <a:buFont typeface="Arial"/>
              <a:buChar char="•"/>
            </a:pPr>
            <a:r>
              <a:rPr lang="es-ES" sz="2000" b="1" dirty="0">
                <a:solidFill>
                  <a:srgbClr val="0000FF"/>
                </a:solidFill>
              </a:rPr>
              <a:t>Evitar arrastre por el viento y la contaminación del suelo </a:t>
            </a:r>
            <a:r>
              <a:rPr lang="es-ES" sz="2000" dirty="0">
                <a:solidFill>
                  <a:srgbClr val="000000"/>
                </a:solidFill>
              </a:rPr>
              <a:t>que pueda ocasionar residuos peligrosos pulverulentos; disponiéndolos sobre suelo estanco, envasados correctamente (envases herméticos) y/o confinados en sitio cerrado adecuado.</a:t>
            </a:r>
          </a:p>
        </p:txBody>
      </p:sp>
      <p:sp>
        <p:nvSpPr>
          <p:cNvPr id="14" name="Line 2"/>
          <p:cNvSpPr>
            <a:spLocks noChangeShapeType="1"/>
          </p:cNvSpPr>
          <p:nvPr/>
        </p:nvSpPr>
        <p:spPr bwMode="auto">
          <a:xfrm>
            <a:off x="609600" y="9906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5" name="Text Box 3"/>
          <p:cNvSpPr txBox="1">
            <a:spLocks noChangeArrowheads="1"/>
          </p:cNvSpPr>
          <p:nvPr/>
        </p:nvSpPr>
        <p:spPr bwMode="auto">
          <a:xfrm>
            <a:off x="1295400" y="381000"/>
            <a:ext cx="5562600" cy="523220"/>
          </a:xfrm>
          <a:prstGeom prst="rect">
            <a:avLst/>
          </a:prstGeom>
          <a:noFill/>
          <a:ln>
            <a:noFill/>
          </a:ln>
          <a:effectLs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extLst>
      <p:ext uri="{BB962C8B-B14F-4D97-AF65-F5344CB8AC3E}">
        <p14:creationId xmlns="" xmlns:p14="http://schemas.microsoft.com/office/powerpoint/2010/main" val="2059522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Marcador de número de diapositiva"/>
          <p:cNvSpPr txBox="1">
            <a:spLocks/>
          </p:cNvSpPr>
          <p:nvPr/>
        </p:nvSpPr>
        <p:spPr bwMode="auto">
          <a:xfrm>
            <a:off x="8554545" y="63246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22</a:t>
            </a:fld>
            <a:endParaRPr lang="eu-ES" sz="1600" dirty="0">
              <a:latin typeface="Arial" charset="0"/>
              <a:cs typeface="Arial" charset="0"/>
            </a:endParaRPr>
          </a:p>
        </p:txBody>
      </p:sp>
      <p:sp>
        <p:nvSpPr>
          <p:cNvPr id="10"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1" name="Imagen 10"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8" name="CuadroTexto 2"/>
          <p:cNvSpPr txBox="1"/>
          <p:nvPr/>
        </p:nvSpPr>
        <p:spPr>
          <a:xfrm>
            <a:off x="609600" y="1219200"/>
            <a:ext cx="7391400" cy="4616648"/>
          </a:xfrm>
          <a:prstGeom prst="rect">
            <a:avLst/>
          </a:prstGeom>
          <a:solidFill>
            <a:srgbClr val="D7E4BD"/>
          </a:solidFill>
        </p:spPr>
        <p:txBody>
          <a:bodyPr wrap="square">
            <a:spAutoFit/>
          </a:bodyPr>
          <a:lstStyle/>
          <a:p>
            <a:pPr marL="903288" indent="-457200" algn="just">
              <a:buClr>
                <a:srgbClr val="0000FF"/>
              </a:buClr>
              <a:buSzPct val="110000"/>
            </a:pPr>
            <a:r>
              <a:rPr lang="es-ES" sz="2400" b="1" dirty="0">
                <a:solidFill>
                  <a:srgbClr val="0000FF"/>
                </a:solidFill>
              </a:rPr>
              <a:t>4. Almacenado</a:t>
            </a:r>
          </a:p>
          <a:p>
            <a:pPr marL="342900" indent="-342900" algn="just">
              <a:spcBef>
                <a:spcPts val="1200"/>
              </a:spcBef>
              <a:buClr>
                <a:srgbClr val="A700A9"/>
              </a:buClr>
              <a:buSzPct val="175000"/>
              <a:buFont typeface="Arial"/>
              <a:buChar char="•"/>
            </a:pPr>
            <a:r>
              <a:rPr lang="es-ES" sz="2000" dirty="0">
                <a:solidFill>
                  <a:srgbClr val="000000"/>
                </a:solidFill>
              </a:rPr>
              <a:t>Las </a:t>
            </a:r>
            <a:r>
              <a:rPr lang="es-ES" sz="2000" b="1" dirty="0">
                <a:solidFill>
                  <a:srgbClr val="0000FF"/>
                </a:solidFill>
              </a:rPr>
              <a:t>zonas de almacenamiento estarán separadas de la red de saneamiento diferenciadas </a:t>
            </a:r>
            <a:r>
              <a:rPr lang="es-ES" sz="2000" dirty="0">
                <a:solidFill>
                  <a:srgbClr val="000000"/>
                </a:solidFill>
              </a:rPr>
              <a:t>para evitar contaminación de eventuales vertidos.</a:t>
            </a:r>
          </a:p>
          <a:p>
            <a:pPr marL="342900" indent="-342900" algn="just">
              <a:spcBef>
                <a:spcPts val="1200"/>
              </a:spcBef>
              <a:buClr>
                <a:srgbClr val="A700A9"/>
              </a:buClr>
              <a:buSzPct val="175000"/>
              <a:buFont typeface="Arial"/>
              <a:buChar char="•"/>
            </a:pPr>
            <a:r>
              <a:rPr lang="es-ES" sz="2000" dirty="0">
                <a:solidFill>
                  <a:srgbClr val="000000"/>
                </a:solidFill>
              </a:rPr>
              <a:t>Las áreas de almacenamiento </a:t>
            </a:r>
            <a:r>
              <a:rPr lang="es-ES" sz="2000" b="1" dirty="0">
                <a:solidFill>
                  <a:srgbClr val="0000FF"/>
                </a:solidFill>
              </a:rPr>
              <a:t>deberán diferenciarse en función del tipo de residuo</a:t>
            </a:r>
            <a:r>
              <a:rPr lang="es-ES" sz="2000" dirty="0">
                <a:solidFill>
                  <a:srgbClr val="000000"/>
                </a:solidFill>
              </a:rPr>
              <a:t>, especialmente en el caso de incompatibilidad físico-química y para evitar mezcla de residuo valorizables con aquellos que puedan dificultar su valorización en caso de vertidos o situaciones accidentales.</a:t>
            </a:r>
          </a:p>
          <a:p>
            <a:pPr marL="342900" indent="-342900" algn="just">
              <a:spcBef>
                <a:spcPts val="1200"/>
              </a:spcBef>
              <a:buClr>
                <a:srgbClr val="A700A9"/>
              </a:buClr>
              <a:buSzPct val="175000"/>
              <a:buFont typeface="Arial"/>
              <a:buChar char="•"/>
            </a:pPr>
            <a:r>
              <a:rPr lang="es-ES" sz="2000" dirty="0">
                <a:solidFill>
                  <a:srgbClr val="000000"/>
                </a:solidFill>
              </a:rPr>
              <a:t>Se deberá </a:t>
            </a:r>
            <a:r>
              <a:rPr lang="es-ES" sz="2000" b="1" dirty="0">
                <a:solidFill>
                  <a:srgbClr val="0000FF"/>
                </a:solidFill>
              </a:rPr>
              <a:t>establecer los medios y métodos</a:t>
            </a:r>
            <a:r>
              <a:rPr lang="es-ES" sz="2000" dirty="0">
                <a:solidFill>
                  <a:srgbClr val="000000"/>
                </a:solidFill>
              </a:rPr>
              <a:t>, tanto para el almacenamiento como para su manipulación, que requiera el cumplimiento de las normas de </a:t>
            </a:r>
            <a:r>
              <a:rPr lang="es-ES" sz="2000" b="1" dirty="0">
                <a:solidFill>
                  <a:srgbClr val="0000FF"/>
                </a:solidFill>
              </a:rPr>
              <a:t>seguridad e higiene en el trabajo </a:t>
            </a:r>
            <a:r>
              <a:rPr lang="es-ES" sz="2000" dirty="0">
                <a:solidFill>
                  <a:srgbClr val="000000"/>
                </a:solidFill>
              </a:rPr>
              <a:t>que sean de aplicación.</a:t>
            </a:r>
          </a:p>
        </p:txBody>
      </p:sp>
      <p:sp>
        <p:nvSpPr>
          <p:cNvPr id="12" name="Line 2"/>
          <p:cNvSpPr>
            <a:spLocks noChangeShapeType="1"/>
          </p:cNvSpPr>
          <p:nvPr/>
        </p:nvSpPr>
        <p:spPr bwMode="auto">
          <a:xfrm>
            <a:off x="609600" y="9144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3" name="Text Box 3"/>
          <p:cNvSpPr txBox="1">
            <a:spLocks noChangeArrowheads="1"/>
          </p:cNvSpPr>
          <p:nvPr/>
        </p:nvSpPr>
        <p:spPr bwMode="auto">
          <a:xfrm>
            <a:off x="1295400" y="304800"/>
            <a:ext cx="6019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extLst>
      <p:ext uri="{BB962C8B-B14F-4D97-AF65-F5344CB8AC3E}">
        <p14:creationId xmlns="" xmlns:p14="http://schemas.microsoft.com/office/powerpoint/2010/main" val="4077346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23</a:t>
            </a:fld>
            <a:endParaRPr lang="eu-ES" sz="1600" dirty="0">
              <a:latin typeface="Arial" charset="0"/>
              <a:cs typeface="Arial" charset="0"/>
            </a:endParaRPr>
          </a:p>
        </p:txBody>
      </p:sp>
      <p:sp>
        <p:nvSpPr>
          <p:cNvPr id="12"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4" name="Imagen 13"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17" name="CuadroTexto 2"/>
          <p:cNvSpPr txBox="1"/>
          <p:nvPr/>
        </p:nvSpPr>
        <p:spPr>
          <a:xfrm>
            <a:off x="609600" y="1219200"/>
            <a:ext cx="7391400" cy="4462760"/>
          </a:xfrm>
          <a:prstGeom prst="rect">
            <a:avLst/>
          </a:prstGeom>
          <a:solidFill>
            <a:srgbClr val="D5E5BB"/>
          </a:solidFill>
        </p:spPr>
        <p:txBody>
          <a:bodyPr wrap="square">
            <a:spAutoFit/>
          </a:bodyPr>
          <a:lstStyle/>
          <a:p>
            <a:pPr marL="457200" indent="-11113" algn="just">
              <a:spcBef>
                <a:spcPts val="1200"/>
              </a:spcBef>
              <a:buClr>
                <a:srgbClr val="0000FF"/>
              </a:buClr>
              <a:buSzPct val="110000"/>
            </a:pPr>
            <a:r>
              <a:rPr lang="es-ES" sz="2400" b="1" dirty="0" smtClean="0">
                <a:solidFill>
                  <a:srgbClr val="0000FF"/>
                </a:solidFill>
              </a:rPr>
              <a:t>4. Almacenado</a:t>
            </a:r>
          </a:p>
          <a:p>
            <a:pPr marL="342900" indent="-342900" algn="just">
              <a:spcBef>
                <a:spcPts val="1200"/>
              </a:spcBef>
              <a:buClr>
                <a:srgbClr val="A700A9"/>
              </a:buClr>
              <a:buSzPct val="175000"/>
              <a:buFont typeface="Arial"/>
              <a:buChar char="•"/>
            </a:pPr>
            <a:r>
              <a:rPr lang="es-ES" sz="2000" dirty="0" smtClean="0">
                <a:solidFill>
                  <a:srgbClr val="000000"/>
                </a:solidFill>
              </a:rPr>
              <a:t>Cuantificar </a:t>
            </a:r>
            <a:r>
              <a:rPr lang="es-ES" sz="2000" dirty="0">
                <a:solidFill>
                  <a:srgbClr val="000000"/>
                </a:solidFill>
              </a:rPr>
              <a:t>la generación de residuos a fin de prever de los medios de almacenamiento requeridos, así como establecer la </a:t>
            </a:r>
            <a:r>
              <a:rPr lang="es-ES" sz="2000" b="1" dirty="0">
                <a:solidFill>
                  <a:srgbClr val="0000FF"/>
                </a:solidFill>
              </a:rPr>
              <a:t>frecuencia</a:t>
            </a:r>
            <a:r>
              <a:rPr lang="es-ES" sz="2000" dirty="0">
                <a:solidFill>
                  <a:srgbClr val="0000FF"/>
                </a:solidFill>
              </a:rPr>
              <a:t> </a:t>
            </a:r>
            <a:r>
              <a:rPr lang="es-ES" sz="2000" b="1" dirty="0">
                <a:solidFill>
                  <a:srgbClr val="0000FF"/>
                </a:solidFill>
              </a:rPr>
              <a:t>de entrega a Gestor</a:t>
            </a:r>
            <a:r>
              <a:rPr lang="es-ES" sz="2000" dirty="0">
                <a:solidFill>
                  <a:srgbClr val="000000"/>
                </a:solidFill>
              </a:rPr>
              <a:t>, teniendo en cuenta que el plazo máximo de almacenamiento será de </a:t>
            </a:r>
            <a:r>
              <a:rPr lang="es-ES" sz="2000" b="1" dirty="0">
                <a:solidFill>
                  <a:srgbClr val="0000FF"/>
                </a:solidFill>
              </a:rPr>
              <a:t>6 meses </a:t>
            </a:r>
            <a:r>
              <a:rPr lang="es-ES" sz="2000" dirty="0">
                <a:solidFill>
                  <a:srgbClr val="000000"/>
                </a:solidFill>
              </a:rPr>
              <a:t>(Artículo 18 de la </a:t>
            </a:r>
            <a:r>
              <a:rPr lang="es-ES" sz="2000" b="1" dirty="0">
                <a:solidFill>
                  <a:srgbClr val="000000"/>
                </a:solidFill>
                <a:hlinkClick r:id="rId3"/>
              </a:rPr>
              <a:t>Ley 22/2011</a:t>
            </a:r>
            <a:r>
              <a:rPr lang="es-ES" sz="2000" dirty="0">
                <a:solidFill>
                  <a:srgbClr val="000000"/>
                </a:solidFill>
              </a:rPr>
              <a:t>, de 28 de julio) en las instalaciones de los productores de residuos peligrosos, a no ser que reglamentariamente se establezcan plazos inferiores. </a:t>
            </a:r>
          </a:p>
          <a:p>
            <a:pPr marL="342900" indent="-342900" algn="just">
              <a:spcBef>
                <a:spcPts val="1200"/>
              </a:spcBef>
              <a:buClr>
                <a:srgbClr val="A700A9"/>
              </a:buClr>
              <a:buSzPct val="175000"/>
              <a:buFont typeface="Arial"/>
              <a:buChar char="•"/>
            </a:pPr>
            <a:r>
              <a:rPr lang="es-ES" sz="2000" dirty="0" smtClean="0">
                <a:solidFill>
                  <a:srgbClr val="000000"/>
                </a:solidFill>
              </a:rPr>
              <a:t>Se </a:t>
            </a:r>
            <a:r>
              <a:rPr lang="es-ES" sz="2000" dirty="0">
                <a:solidFill>
                  <a:srgbClr val="000000"/>
                </a:solidFill>
              </a:rPr>
              <a:t>llevará un </a:t>
            </a:r>
            <a:r>
              <a:rPr lang="es-ES" sz="2000" b="1" dirty="0">
                <a:solidFill>
                  <a:srgbClr val="0000FF"/>
                </a:solidFill>
              </a:rPr>
              <a:t>registro de control de la gestión y almacenamiento </a:t>
            </a:r>
            <a:r>
              <a:rPr lang="es-ES" sz="2000" dirty="0">
                <a:solidFill>
                  <a:srgbClr val="000000"/>
                </a:solidFill>
              </a:rPr>
              <a:t>de residuos peligroso, que como mínimo tendrá el contenido que establece el Artículo 17 del </a:t>
            </a:r>
            <a:r>
              <a:rPr lang="es-ES" sz="2000" b="1" dirty="0">
                <a:solidFill>
                  <a:srgbClr val="000000"/>
                </a:solidFill>
                <a:hlinkClick r:id="rId4"/>
              </a:rPr>
              <a:t>Real Decreto 833/1988</a:t>
            </a:r>
            <a:r>
              <a:rPr lang="es-ES" sz="2000" dirty="0">
                <a:solidFill>
                  <a:srgbClr val="000000"/>
                </a:solidFill>
              </a:rPr>
              <a:t>, de 20 de julio, modificado por el </a:t>
            </a:r>
            <a:r>
              <a:rPr lang="es-ES" sz="2000" b="1" dirty="0">
                <a:solidFill>
                  <a:srgbClr val="000000"/>
                </a:solidFill>
                <a:hlinkClick r:id="rId5"/>
              </a:rPr>
              <a:t>Real Decreto 952/1997</a:t>
            </a:r>
            <a:r>
              <a:rPr lang="es-ES" sz="2000" dirty="0">
                <a:solidFill>
                  <a:srgbClr val="000000"/>
                </a:solidFill>
              </a:rPr>
              <a:t>, de 20 de junio, sobre "Contenido del Registro".</a:t>
            </a:r>
          </a:p>
        </p:txBody>
      </p:sp>
      <p:sp>
        <p:nvSpPr>
          <p:cNvPr id="18" name="Line 2"/>
          <p:cNvSpPr>
            <a:spLocks noChangeShapeType="1"/>
          </p:cNvSpPr>
          <p:nvPr/>
        </p:nvSpPr>
        <p:spPr bwMode="auto">
          <a:xfrm>
            <a:off x="609600" y="9906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8" name="Text Box 3"/>
          <p:cNvSpPr txBox="1">
            <a:spLocks noChangeArrowheads="1"/>
          </p:cNvSpPr>
          <p:nvPr/>
        </p:nvSpPr>
        <p:spPr bwMode="auto">
          <a:xfrm>
            <a:off x="1295400" y="381000"/>
            <a:ext cx="571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extLst>
      <p:ext uri="{BB962C8B-B14F-4D97-AF65-F5344CB8AC3E}">
        <p14:creationId xmlns="" xmlns:p14="http://schemas.microsoft.com/office/powerpoint/2010/main" val="4050582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2"/>
          <p:cNvSpPr txBox="1"/>
          <p:nvPr/>
        </p:nvSpPr>
        <p:spPr>
          <a:xfrm>
            <a:off x="609600" y="1066800"/>
            <a:ext cx="7467600" cy="4961358"/>
          </a:xfrm>
          <a:prstGeom prst="rect">
            <a:avLst/>
          </a:prstGeom>
          <a:solidFill>
            <a:srgbClr val="FCF9C2"/>
          </a:solidFill>
        </p:spPr>
        <p:txBody>
          <a:bodyPr wrap="square">
            <a:spAutoFit/>
          </a:bodyPr>
          <a:lstStyle/>
          <a:p>
            <a:pPr marL="457200" indent="-11113" algn="just">
              <a:lnSpc>
                <a:spcPct val="110000"/>
              </a:lnSpc>
              <a:buClr>
                <a:srgbClr val="0000FF"/>
              </a:buClr>
              <a:buSzPct val="110000"/>
            </a:pPr>
            <a:r>
              <a:rPr lang="es-ES" sz="2400" b="1" dirty="0" smtClean="0">
                <a:solidFill>
                  <a:srgbClr val="0000FF"/>
                </a:solidFill>
              </a:rPr>
              <a:t>5. Registro </a:t>
            </a:r>
          </a:p>
          <a:p>
            <a:pPr marL="342900" indent="-342900" algn="just">
              <a:spcBef>
                <a:spcPts val="1200"/>
              </a:spcBef>
              <a:buClr>
                <a:srgbClr val="A700A9"/>
              </a:buClr>
              <a:buSzPct val="175000"/>
              <a:buFont typeface="Arial"/>
              <a:buChar char="•"/>
            </a:pPr>
            <a:r>
              <a:rPr lang="es-ES" sz="2000" dirty="0">
                <a:solidFill>
                  <a:srgbClr val="000000"/>
                </a:solidFill>
              </a:rPr>
              <a:t>En el Artículo </a:t>
            </a:r>
            <a:r>
              <a:rPr lang="es-ES" sz="2000" dirty="0" smtClean="0">
                <a:solidFill>
                  <a:srgbClr val="000000"/>
                </a:solidFill>
              </a:rPr>
              <a:t>16 </a:t>
            </a:r>
            <a:r>
              <a:rPr lang="es-ES" sz="2000" b="1" dirty="0">
                <a:solidFill>
                  <a:srgbClr val="000000"/>
                </a:solidFill>
                <a:hlinkClick r:id="rId2"/>
              </a:rPr>
              <a:t>Real Decreto 833/1988</a:t>
            </a:r>
            <a:r>
              <a:rPr lang="es-ES" sz="2000" dirty="0">
                <a:solidFill>
                  <a:srgbClr val="000000"/>
                </a:solidFill>
              </a:rPr>
              <a:t>, de 20 de julio, sobre </a:t>
            </a:r>
            <a:r>
              <a:rPr lang="es-ES" sz="2000" b="1" dirty="0" smtClean="0">
                <a:solidFill>
                  <a:srgbClr val="000000"/>
                </a:solidFill>
              </a:rPr>
              <a:t>“Registro” </a:t>
            </a:r>
            <a:r>
              <a:rPr lang="es-ES" sz="2000" dirty="0">
                <a:solidFill>
                  <a:srgbClr val="000000"/>
                </a:solidFill>
              </a:rPr>
              <a:t>se indica que: </a:t>
            </a:r>
          </a:p>
          <a:p>
            <a:pPr marL="342900" indent="-342900" algn="just">
              <a:spcBef>
                <a:spcPts val="1200"/>
              </a:spcBef>
              <a:buClr>
                <a:srgbClr val="A700A9"/>
              </a:buClr>
              <a:buSzPct val="175000"/>
              <a:buFont typeface="Arial"/>
              <a:buChar char="•"/>
            </a:pPr>
            <a:r>
              <a:rPr lang="es-ES" sz="2000" dirty="0" smtClean="0">
                <a:solidFill>
                  <a:srgbClr val="000000"/>
                </a:solidFill>
              </a:rPr>
              <a:t>El </a:t>
            </a:r>
            <a:r>
              <a:rPr lang="es-ES" sz="2000" dirty="0">
                <a:solidFill>
                  <a:srgbClr val="000000"/>
                </a:solidFill>
              </a:rPr>
              <a:t>productor de residuos tóxicos y peligrosos está obligado a llevar un registro en el </a:t>
            </a:r>
            <a:r>
              <a:rPr lang="es-ES" sz="2000" b="1" dirty="0">
                <a:solidFill>
                  <a:srgbClr val="0000FF"/>
                </a:solidFill>
              </a:rPr>
              <a:t>que conste la cantidad, naturaleza, origen, métodos y lugares de tratamiento, así como las fechas de generación y cesión de tales residuos</a:t>
            </a:r>
            <a:r>
              <a:rPr lang="es-ES" sz="2000" dirty="0" smtClean="0">
                <a:solidFill>
                  <a:srgbClr val="000000"/>
                </a:solidFill>
              </a:rPr>
              <a:t>.</a:t>
            </a:r>
            <a:endParaRPr lang="es-ES" sz="2000" dirty="0">
              <a:solidFill>
                <a:srgbClr val="000000"/>
              </a:solidFill>
            </a:endParaRPr>
          </a:p>
          <a:p>
            <a:pPr marL="342900" indent="-342900" algn="just">
              <a:spcBef>
                <a:spcPts val="1200"/>
              </a:spcBef>
              <a:buClr>
                <a:srgbClr val="A700A9"/>
              </a:buClr>
              <a:buSzPct val="175000"/>
              <a:buFont typeface="Arial"/>
              <a:buChar char="•"/>
            </a:pPr>
            <a:r>
              <a:rPr lang="es-ES" sz="2000" dirty="0" smtClean="0">
                <a:solidFill>
                  <a:srgbClr val="000000"/>
                </a:solidFill>
              </a:rPr>
              <a:t>Asimismo </a:t>
            </a:r>
            <a:r>
              <a:rPr lang="es-ES" sz="2000" b="1" dirty="0">
                <a:solidFill>
                  <a:srgbClr val="0000FF"/>
                </a:solidFill>
              </a:rPr>
              <a:t>debe registrar y conservar los Documentos de Aceptación de los residuos en las instalaciones de tratamiento o eliminación </a:t>
            </a:r>
            <a:r>
              <a:rPr lang="es-ES" sz="2000" dirty="0">
                <a:solidFill>
                  <a:srgbClr val="000000"/>
                </a:solidFill>
              </a:rPr>
              <a:t>a que se refiere el artículo 34 del presente Reglamento durante un tiempo no inferior a cinco años. Durante el mismo período debe conservar los ejemplares del Documento de Control y Seguimiento del origen y destino de los residuos a que se refiere el artículo 35 del Real </a:t>
            </a:r>
            <a:r>
              <a:rPr lang="es-ES" sz="2000" dirty="0" smtClean="0"/>
              <a:t>Decreto.</a:t>
            </a:r>
            <a:endParaRPr lang="es-ES" sz="2000" dirty="0"/>
          </a:p>
        </p:txBody>
      </p:sp>
      <p:sp>
        <p:nvSpPr>
          <p:cNvPr id="13"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24</a:t>
            </a:fld>
            <a:endParaRPr lang="eu-ES" sz="1600" dirty="0">
              <a:latin typeface="Arial" charset="0"/>
              <a:cs typeface="Arial" charset="0"/>
            </a:endParaRPr>
          </a:p>
        </p:txBody>
      </p:sp>
      <p:pic>
        <p:nvPicPr>
          <p:cNvPr id="14" name="Imagen 9"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241601"/>
            <a:ext cx="1066800" cy="485821"/>
          </a:xfrm>
          <a:prstGeom prst="rect">
            <a:avLst/>
          </a:prstGeom>
        </p:spPr>
      </p:pic>
      <p:sp>
        <p:nvSpPr>
          <p:cNvPr id="15"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sp>
        <p:nvSpPr>
          <p:cNvPr id="16" name="Line 2"/>
          <p:cNvSpPr>
            <a:spLocks noChangeShapeType="1"/>
          </p:cNvSpPr>
          <p:nvPr/>
        </p:nvSpPr>
        <p:spPr bwMode="auto">
          <a:xfrm>
            <a:off x="609600" y="9144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8" name="Text Box 3"/>
          <p:cNvSpPr txBox="1">
            <a:spLocks noChangeArrowheads="1"/>
          </p:cNvSpPr>
          <p:nvPr/>
        </p:nvSpPr>
        <p:spPr bwMode="auto">
          <a:xfrm>
            <a:off x="1295400" y="304800"/>
            <a:ext cx="571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extLst>
      <p:ext uri="{BB962C8B-B14F-4D97-AF65-F5344CB8AC3E}">
        <p14:creationId xmlns="" xmlns:p14="http://schemas.microsoft.com/office/powerpoint/2010/main" val="60236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457200" y="838200"/>
            <a:ext cx="777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3" name="Text Box 3"/>
          <p:cNvSpPr txBox="1">
            <a:spLocks noChangeArrowheads="1"/>
          </p:cNvSpPr>
          <p:nvPr/>
        </p:nvSpPr>
        <p:spPr bwMode="auto">
          <a:xfrm>
            <a:off x="1295400" y="304800"/>
            <a:ext cx="5791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4" name="CuadroTexto 2"/>
          <p:cNvSpPr txBox="1"/>
          <p:nvPr/>
        </p:nvSpPr>
        <p:spPr>
          <a:xfrm>
            <a:off x="609600" y="1066800"/>
            <a:ext cx="7620000" cy="4807470"/>
          </a:xfrm>
          <a:prstGeom prst="rect">
            <a:avLst/>
          </a:prstGeom>
          <a:solidFill>
            <a:srgbClr val="FFFCC1"/>
          </a:solidFill>
        </p:spPr>
        <p:txBody>
          <a:bodyPr wrap="square">
            <a:spAutoFit/>
          </a:bodyPr>
          <a:lstStyle/>
          <a:p>
            <a:pPr marL="457200" indent="-11113" algn="just">
              <a:lnSpc>
                <a:spcPct val="110000"/>
              </a:lnSpc>
              <a:buClr>
                <a:srgbClr val="0000FF"/>
              </a:buClr>
              <a:buSzPct val="110000"/>
            </a:pPr>
            <a:r>
              <a:rPr lang="es-ES" sz="2400" b="1" dirty="0" smtClean="0">
                <a:solidFill>
                  <a:srgbClr val="0000FF"/>
                </a:solidFill>
              </a:rPr>
              <a:t>5. Registro </a:t>
            </a:r>
          </a:p>
          <a:p>
            <a:pPr marL="446088" algn="just">
              <a:spcBef>
                <a:spcPts val="1200"/>
              </a:spcBef>
            </a:pPr>
            <a:r>
              <a:rPr lang="es-ES" sz="2000" b="1" dirty="0" smtClean="0"/>
              <a:t>Artículo 17 del </a:t>
            </a:r>
            <a:r>
              <a:rPr lang="es-ES" sz="2000" b="1" dirty="0" smtClean="0">
                <a:hlinkClick r:id="rId2"/>
              </a:rPr>
              <a:t>Real Decreto 833/1988</a:t>
            </a:r>
            <a:r>
              <a:rPr lang="es-ES" sz="2000" b="1" dirty="0" smtClean="0"/>
              <a:t>, de 20 de julio, modificado por el </a:t>
            </a:r>
            <a:r>
              <a:rPr lang="es-ES" sz="2000" b="1" dirty="0" smtClean="0">
                <a:hlinkClick r:id="rId3"/>
              </a:rPr>
              <a:t>Real Decreto 952/1997</a:t>
            </a:r>
            <a:r>
              <a:rPr lang="es-ES" sz="2000" b="1" dirty="0" smtClean="0"/>
              <a:t>, de 20 de junio, sobre "Contenido del Registro"</a:t>
            </a:r>
            <a:endParaRPr lang="es-ES" sz="2000" dirty="0" smtClean="0"/>
          </a:p>
          <a:p>
            <a:pPr algn="just">
              <a:spcBef>
                <a:spcPts val="1200"/>
              </a:spcBef>
            </a:pPr>
            <a:r>
              <a:rPr lang="es-ES" sz="2000" dirty="0" smtClean="0"/>
              <a:t>En el Registro a que se refiere el artículo anterior deberán constar concretamente los datos que a continuación se indican:</a:t>
            </a:r>
          </a:p>
          <a:p>
            <a:pPr marL="822325" indent="-457200" algn="just">
              <a:spcBef>
                <a:spcPts val="600"/>
              </a:spcBef>
              <a:buClr>
                <a:srgbClr val="0000FF"/>
              </a:buClr>
              <a:buSzPct val="103000"/>
              <a:buFont typeface="+mj-lt"/>
              <a:buAutoNum type="alphaLcParenR"/>
            </a:pPr>
            <a:r>
              <a:rPr lang="es-ES" sz="2000" b="1" dirty="0">
                <a:solidFill>
                  <a:srgbClr val="0000FF"/>
                </a:solidFill>
              </a:rPr>
              <a:t>Origen</a:t>
            </a:r>
            <a:r>
              <a:rPr lang="es-ES" sz="2000" dirty="0" smtClean="0"/>
              <a:t> de los residuos, indicando si éstos proceden de generación propia o de importación.</a:t>
            </a:r>
          </a:p>
          <a:p>
            <a:pPr marL="822325" indent="-457200" algn="just">
              <a:spcBef>
                <a:spcPts val="600"/>
              </a:spcBef>
              <a:buClr>
                <a:srgbClr val="0000FF"/>
              </a:buClr>
              <a:buSzPct val="103000"/>
              <a:buFont typeface="+mj-lt"/>
              <a:buAutoNum type="alphaLcParenR"/>
            </a:pPr>
            <a:r>
              <a:rPr lang="es-ES" sz="2000" b="1" dirty="0">
                <a:solidFill>
                  <a:srgbClr val="0000FF"/>
                </a:solidFill>
              </a:rPr>
              <a:t>Cantidad</a:t>
            </a:r>
            <a:r>
              <a:rPr lang="es-ES" sz="2000" dirty="0" smtClean="0"/>
              <a:t>, </a:t>
            </a:r>
            <a:r>
              <a:rPr lang="es-ES" sz="2000" b="1" dirty="0">
                <a:solidFill>
                  <a:srgbClr val="0000FF"/>
                </a:solidFill>
              </a:rPr>
              <a:t>naturaleza</a:t>
            </a:r>
            <a:r>
              <a:rPr lang="es-ES" sz="2000" dirty="0" smtClean="0"/>
              <a:t> y </a:t>
            </a:r>
            <a:r>
              <a:rPr lang="es-ES" sz="2000" b="1" dirty="0">
                <a:solidFill>
                  <a:srgbClr val="0000FF"/>
                </a:solidFill>
              </a:rPr>
              <a:t>código de identificación </a:t>
            </a:r>
            <a:r>
              <a:rPr lang="es-ES" sz="2000" dirty="0" smtClean="0"/>
              <a:t>de los residuos según el anexo I.</a:t>
            </a:r>
          </a:p>
          <a:p>
            <a:pPr marL="822325" indent="-457200" algn="just">
              <a:spcBef>
                <a:spcPts val="600"/>
              </a:spcBef>
              <a:buClr>
                <a:srgbClr val="0000FF"/>
              </a:buClr>
              <a:buSzPct val="103000"/>
              <a:buFont typeface="+mj-lt"/>
              <a:buAutoNum type="alphaLcParenR"/>
            </a:pPr>
            <a:r>
              <a:rPr lang="es-ES" sz="2000" b="1" dirty="0">
                <a:solidFill>
                  <a:srgbClr val="0000FF"/>
                </a:solidFill>
              </a:rPr>
              <a:t>Fecha de cesión </a:t>
            </a:r>
            <a:r>
              <a:rPr lang="es-ES" sz="2000" dirty="0" smtClean="0"/>
              <a:t>de los mismos.</a:t>
            </a:r>
          </a:p>
          <a:p>
            <a:pPr marL="822325" indent="-457200" algn="just">
              <a:spcBef>
                <a:spcPts val="600"/>
              </a:spcBef>
              <a:buClr>
                <a:srgbClr val="0000FF"/>
              </a:buClr>
              <a:buSzPct val="103000"/>
              <a:buFont typeface="+mj-lt"/>
              <a:buAutoNum type="alphaLcParenR"/>
            </a:pPr>
            <a:r>
              <a:rPr lang="es-ES" sz="2000" b="1" dirty="0">
                <a:solidFill>
                  <a:srgbClr val="0000FF"/>
                </a:solidFill>
              </a:rPr>
              <a:t>Fecha y descripción de los </a:t>
            </a:r>
            <a:r>
              <a:rPr lang="es-ES" sz="2000" b="1" dirty="0" err="1">
                <a:solidFill>
                  <a:srgbClr val="0000FF"/>
                </a:solidFill>
              </a:rPr>
              <a:t>pretratamientos</a:t>
            </a:r>
            <a:r>
              <a:rPr lang="es-ES" sz="2000" b="1" dirty="0">
                <a:solidFill>
                  <a:srgbClr val="0000FF"/>
                </a:solidFill>
              </a:rPr>
              <a:t> realizados</a:t>
            </a:r>
            <a:r>
              <a:rPr lang="es-ES" sz="2000" dirty="0" smtClean="0"/>
              <a:t>, en su caso.</a:t>
            </a:r>
          </a:p>
        </p:txBody>
      </p:sp>
      <p:sp>
        <p:nvSpPr>
          <p:cNvPr id="7"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25</a:t>
            </a:fld>
            <a:endParaRPr lang="eu-ES" sz="1600" dirty="0">
              <a:latin typeface="Arial" charset="0"/>
              <a:cs typeface="Arial" charset="0"/>
            </a:endParaRPr>
          </a:p>
        </p:txBody>
      </p:sp>
      <p:pic>
        <p:nvPicPr>
          <p:cNvPr id="8" name="Imagen 9" descr="Captura de pantalla 2013-02-15 a la(s) 14.12.38.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600" y="6241601"/>
            <a:ext cx="1066800" cy="485821"/>
          </a:xfrm>
          <a:prstGeom prst="rect">
            <a:avLst/>
          </a:prstGeom>
        </p:spPr>
      </p:pic>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685800" y="990600"/>
            <a:ext cx="7315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3" name="Text Box 3"/>
          <p:cNvSpPr txBox="1">
            <a:spLocks noChangeArrowheads="1"/>
          </p:cNvSpPr>
          <p:nvPr/>
        </p:nvSpPr>
        <p:spPr bwMode="auto">
          <a:xfrm>
            <a:off x="1295400" y="381000"/>
            <a:ext cx="5791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4" name="CuadroTexto 2"/>
          <p:cNvSpPr txBox="1"/>
          <p:nvPr/>
        </p:nvSpPr>
        <p:spPr>
          <a:xfrm>
            <a:off x="685800" y="1371600"/>
            <a:ext cx="7315200" cy="2554545"/>
          </a:xfrm>
          <a:prstGeom prst="rect">
            <a:avLst/>
          </a:prstGeom>
          <a:solidFill>
            <a:srgbClr val="FFFCC1"/>
          </a:solidFill>
        </p:spPr>
        <p:txBody>
          <a:bodyPr wrap="square">
            <a:spAutoFit/>
          </a:bodyPr>
          <a:lstStyle/>
          <a:p>
            <a:pPr marL="822325" indent="-457200" algn="just">
              <a:buClr>
                <a:srgbClr val="0000FF"/>
              </a:buClr>
              <a:buSzPct val="103000"/>
              <a:buFont typeface="+mj-lt"/>
              <a:buAutoNum type="alphaLcParenR" startAt="5"/>
            </a:pPr>
            <a:r>
              <a:rPr lang="es-ES" sz="2000" b="1" dirty="0" smtClean="0">
                <a:solidFill>
                  <a:srgbClr val="0000FF"/>
                </a:solidFill>
              </a:rPr>
              <a:t>Fecha </a:t>
            </a:r>
            <a:r>
              <a:rPr lang="es-ES" sz="2000" b="1" dirty="0">
                <a:solidFill>
                  <a:srgbClr val="0000FF"/>
                </a:solidFill>
              </a:rPr>
              <a:t>de inicio y finalización del almacenamiento temporal</a:t>
            </a:r>
            <a:r>
              <a:rPr lang="es-ES" sz="2000" dirty="0" smtClean="0"/>
              <a:t>, en su caso.</a:t>
            </a:r>
          </a:p>
          <a:p>
            <a:pPr marL="822325" indent="-457200" algn="just">
              <a:buClr>
                <a:srgbClr val="0000FF"/>
              </a:buClr>
              <a:buSzPct val="103000"/>
              <a:buFont typeface="+mj-lt"/>
              <a:buAutoNum type="alphaLcParenR" startAt="5"/>
            </a:pPr>
            <a:r>
              <a:rPr lang="es-ES" sz="2000" b="1" dirty="0">
                <a:solidFill>
                  <a:srgbClr val="0000FF"/>
                </a:solidFill>
              </a:rPr>
              <a:t>Fecha y número de la partida arancelaria </a:t>
            </a:r>
            <a:r>
              <a:rPr lang="es-ES" sz="2000" dirty="0" smtClean="0"/>
              <a:t>en caso de importación de residuos tóxicos y peligrosos.</a:t>
            </a:r>
          </a:p>
          <a:p>
            <a:pPr marL="822325" indent="-457200" algn="just">
              <a:buClr>
                <a:srgbClr val="0000FF"/>
              </a:buClr>
              <a:buSzPct val="103000"/>
              <a:buFont typeface="+mj-lt"/>
              <a:buAutoNum type="alphaLcParenR" startAt="5"/>
            </a:pPr>
            <a:r>
              <a:rPr lang="es-ES" sz="2000" b="1" dirty="0">
                <a:solidFill>
                  <a:srgbClr val="0000FF"/>
                </a:solidFill>
              </a:rPr>
              <a:t>Fecha y descripción de las operaciones de tratamiento y eliminación </a:t>
            </a:r>
            <a:r>
              <a:rPr lang="es-ES" sz="2000" dirty="0" smtClean="0"/>
              <a:t>en caso de productor autorizado a realizar operaciones de gestión in situ.</a:t>
            </a:r>
          </a:p>
          <a:p>
            <a:pPr marL="822325" indent="-457200" algn="just">
              <a:buClr>
                <a:srgbClr val="0000FF"/>
              </a:buClr>
              <a:buSzPct val="103000"/>
              <a:buFont typeface="+mj-lt"/>
              <a:buAutoNum type="alphaLcParenR" startAt="5"/>
            </a:pPr>
            <a:r>
              <a:rPr lang="es-ES" sz="2000" b="1" dirty="0">
                <a:solidFill>
                  <a:srgbClr val="0000FF"/>
                </a:solidFill>
              </a:rPr>
              <a:t>Frecuencia de recogida y medio de transporte</a:t>
            </a:r>
            <a:r>
              <a:rPr lang="es-ES" sz="2000" dirty="0" smtClean="0"/>
              <a:t>.</a:t>
            </a:r>
            <a:endParaRPr lang="es-ES" sz="2000" dirty="0"/>
          </a:p>
        </p:txBody>
      </p:sp>
      <p:sp>
        <p:nvSpPr>
          <p:cNvPr id="7"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26</a:t>
            </a:fld>
            <a:endParaRPr lang="eu-ES" sz="1600" dirty="0">
              <a:latin typeface="Arial" charset="0"/>
              <a:cs typeface="Arial" charset="0"/>
            </a:endParaRPr>
          </a:p>
        </p:txBody>
      </p:sp>
      <p:pic>
        <p:nvPicPr>
          <p:cNvPr id="6"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41601"/>
            <a:ext cx="1066800" cy="485821"/>
          </a:xfrm>
          <a:prstGeom prst="rect">
            <a:avLst/>
          </a:prstGeom>
        </p:spPr>
      </p:pic>
      <p:sp>
        <p:nvSpPr>
          <p:cNvPr id="8"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spTree>
    <p:extLst>
      <p:ext uri="{BB962C8B-B14F-4D97-AF65-F5344CB8AC3E}">
        <p14:creationId xmlns="" xmlns:p14="http://schemas.microsoft.com/office/powerpoint/2010/main" val="547393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3886200" y="228600"/>
            <a:ext cx="4267200" cy="6438045"/>
          </a:xfrm>
          <a:prstGeom prst="rect">
            <a:avLst/>
          </a:prstGeom>
          <a:noFill/>
          <a:ln w="28575" cmpd="sng">
            <a:solidFill>
              <a:srgbClr val="3366FF"/>
            </a:solidFill>
            <a:miter lim="800000"/>
            <a:headEnd/>
            <a:tailEnd/>
          </a:ln>
        </p:spPr>
      </p:pic>
      <p:sp>
        <p:nvSpPr>
          <p:cNvPr id="3" name="2 CuadroTexto"/>
          <p:cNvSpPr txBox="1"/>
          <p:nvPr/>
        </p:nvSpPr>
        <p:spPr>
          <a:xfrm>
            <a:off x="533400" y="990600"/>
            <a:ext cx="2971800" cy="928459"/>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n-GB" sz="2000" b="1" i="1" dirty="0" err="1" smtClean="0">
                <a:solidFill>
                  <a:srgbClr val="0000FF"/>
                </a:solidFill>
              </a:rPr>
              <a:t>Documento</a:t>
            </a:r>
            <a:r>
              <a:rPr lang="en-GB" sz="2000" b="1" i="1" dirty="0" smtClean="0">
                <a:solidFill>
                  <a:srgbClr val="0000FF"/>
                </a:solidFill>
              </a:rPr>
              <a:t> de </a:t>
            </a:r>
          </a:p>
          <a:p>
            <a:pPr algn="ctr">
              <a:lnSpc>
                <a:spcPct val="90000"/>
              </a:lnSpc>
            </a:pPr>
            <a:r>
              <a:rPr lang="en-GB" sz="2000" b="1" i="1" dirty="0" err="1" smtClean="0">
                <a:solidFill>
                  <a:srgbClr val="0000FF"/>
                </a:solidFill>
              </a:rPr>
              <a:t>Aceptación</a:t>
            </a:r>
            <a:r>
              <a:rPr lang="en-GB" sz="2000" b="1" i="1" dirty="0" smtClean="0">
                <a:solidFill>
                  <a:srgbClr val="0000FF"/>
                </a:solidFill>
              </a:rPr>
              <a:t> de </a:t>
            </a:r>
            <a:r>
              <a:rPr lang="en-GB" sz="2000" b="1" i="1" dirty="0" err="1" smtClean="0">
                <a:solidFill>
                  <a:srgbClr val="0000FF"/>
                </a:solidFill>
              </a:rPr>
              <a:t>Residuos</a:t>
            </a:r>
            <a:r>
              <a:rPr lang="en-GB" sz="2000" b="1" i="1" dirty="0" smtClean="0">
                <a:solidFill>
                  <a:srgbClr val="0000FF"/>
                </a:solidFill>
              </a:rPr>
              <a:t> </a:t>
            </a:r>
            <a:r>
              <a:rPr lang="en-GB" sz="2000" b="1" i="1" dirty="0" err="1" smtClean="0">
                <a:solidFill>
                  <a:srgbClr val="0000FF"/>
                </a:solidFill>
              </a:rPr>
              <a:t>Peligrosos</a:t>
            </a:r>
            <a:endParaRPr lang="en-GB" sz="2000" b="1" i="1" dirty="0">
              <a:solidFill>
                <a:srgbClr val="0000FF"/>
              </a:solidFill>
            </a:endParaRPr>
          </a:p>
        </p:txBody>
      </p:sp>
      <p:sp>
        <p:nvSpPr>
          <p:cNvPr id="4" name="3 CuadroTexto"/>
          <p:cNvSpPr txBox="1"/>
          <p:nvPr/>
        </p:nvSpPr>
        <p:spPr>
          <a:xfrm>
            <a:off x="457200" y="2286000"/>
            <a:ext cx="3124200" cy="392415"/>
          </a:xfrm>
          <a:prstGeom prst="rect">
            <a:avLst/>
          </a:prstGeom>
          <a:solidFill>
            <a:srgbClr val="FCF9C2"/>
          </a:solidFill>
          <a:ln>
            <a:solidFill>
              <a:srgbClr val="7F7F7F"/>
            </a:solidFill>
          </a:ln>
        </p:spPr>
        <p:style>
          <a:lnRef idx="2">
            <a:schemeClr val="accent2"/>
          </a:lnRef>
          <a:fillRef idx="1">
            <a:schemeClr val="lt1"/>
          </a:fillRef>
          <a:effectRef idx="0">
            <a:schemeClr val="accent2"/>
          </a:effectRef>
          <a:fontRef idx="minor">
            <a:schemeClr val="dk1"/>
          </a:fontRef>
        </p:style>
        <p:txBody>
          <a:bodyPr wrap="square" rtlCol="0">
            <a:spAutoFit/>
          </a:bodyPr>
          <a:lstStyle>
            <a:lvl1pPr>
              <a:lnSpc>
                <a:spcPct val="110000"/>
              </a:lnSpc>
              <a:defRPr sz="2000" b="1">
                <a:solidFill>
                  <a:srgbClr val="0000FF"/>
                </a:solidFill>
              </a:defRPr>
            </a:lvl1pPr>
            <a:extLst/>
          </a:lstStyle>
          <a:p>
            <a:pPr algn="ctr"/>
            <a:r>
              <a:rPr lang="en-GB" sz="1800" dirty="0" err="1">
                <a:solidFill>
                  <a:schemeClr val="tx1"/>
                </a:solidFill>
              </a:rPr>
              <a:t>Identificación</a:t>
            </a:r>
            <a:r>
              <a:rPr lang="en-GB" sz="1800" dirty="0">
                <a:solidFill>
                  <a:schemeClr val="tx1"/>
                </a:solidFill>
              </a:rPr>
              <a:t> del </a:t>
            </a:r>
            <a:r>
              <a:rPr lang="en-GB" sz="1800" dirty="0" err="1">
                <a:solidFill>
                  <a:schemeClr val="tx1"/>
                </a:solidFill>
              </a:rPr>
              <a:t>Productor</a:t>
            </a:r>
            <a:endParaRPr lang="en-GB" sz="1800" dirty="0">
              <a:solidFill>
                <a:schemeClr val="tx1"/>
              </a:solidFill>
            </a:endParaRPr>
          </a:p>
        </p:txBody>
      </p:sp>
      <p:sp>
        <p:nvSpPr>
          <p:cNvPr id="5" name="4 CuadroTexto"/>
          <p:cNvSpPr txBox="1"/>
          <p:nvPr/>
        </p:nvSpPr>
        <p:spPr>
          <a:xfrm>
            <a:off x="533400" y="3200400"/>
            <a:ext cx="2971800" cy="392415"/>
          </a:xfrm>
          <a:prstGeom prst="rect">
            <a:avLst/>
          </a:prstGeom>
          <a:solidFill>
            <a:srgbClr val="D5E5BB"/>
          </a:solidFill>
          <a:ln>
            <a:solidFill>
              <a:srgbClr val="7F7F7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10000"/>
              </a:lnSpc>
            </a:pPr>
            <a:r>
              <a:rPr lang="en-GB" b="1" dirty="0" err="1">
                <a:solidFill>
                  <a:schemeClr val="tx1"/>
                </a:solidFill>
              </a:rPr>
              <a:t>Identificación</a:t>
            </a:r>
            <a:r>
              <a:rPr lang="en-GB" b="1" dirty="0">
                <a:solidFill>
                  <a:schemeClr val="tx1"/>
                </a:solidFill>
              </a:rPr>
              <a:t> del </a:t>
            </a:r>
            <a:r>
              <a:rPr lang="en-GB" b="1" dirty="0" err="1">
                <a:solidFill>
                  <a:schemeClr val="tx1"/>
                </a:solidFill>
              </a:rPr>
              <a:t>Gestor</a:t>
            </a:r>
            <a:endParaRPr lang="en-GB" b="1" dirty="0">
              <a:solidFill>
                <a:schemeClr val="tx1"/>
              </a:solidFill>
            </a:endParaRPr>
          </a:p>
        </p:txBody>
      </p:sp>
      <p:sp>
        <p:nvSpPr>
          <p:cNvPr id="6" name="5 CuadroTexto"/>
          <p:cNvSpPr txBox="1"/>
          <p:nvPr/>
        </p:nvSpPr>
        <p:spPr>
          <a:xfrm>
            <a:off x="533400" y="4343400"/>
            <a:ext cx="2971800" cy="392415"/>
          </a:xfrm>
          <a:prstGeom prst="rect">
            <a:avLst/>
          </a:prstGeom>
          <a:solidFill>
            <a:srgbClr val="FFDFE2"/>
          </a:solidFill>
          <a:ln>
            <a:solidFill>
              <a:srgbClr val="7F7F7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10000"/>
              </a:lnSpc>
            </a:pPr>
            <a:r>
              <a:rPr lang="en-GB" b="1" dirty="0" err="1">
                <a:solidFill>
                  <a:schemeClr val="tx1"/>
                </a:solidFill>
              </a:rPr>
              <a:t>Identificación</a:t>
            </a:r>
            <a:r>
              <a:rPr lang="en-GB" b="1" dirty="0">
                <a:solidFill>
                  <a:schemeClr val="tx1"/>
                </a:solidFill>
              </a:rPr>
              <a:t> del </a:t>
            </a:r>
            <a:r>
              <a:rPr lang="en-GB" b="1" dirty="0" err="1">
                <a:solidFill>
                  <a:schemeClr val="tx1"/>
                </a:solidFill>
              </a:rPr>
              <a:t>Residuo</a:t>
            </a:r>
            <a:endParaRPr lang="en-GB" b="1" dirty="0">
              <a:solidFill>
                <a:schemeClr val="tx1"/>
              </a:solidFill>
            </a:endParaRPr>
          </a:p>
        </p:txBody>
      </p:sp>
      <p:pic>
        <p:nvPicPr>
          <p:cNvPr id="7" name="Imagen 9"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800" y="6172200"/>
            <a:ext cx="1171279" cy="533400"/>
          </a:xfrm>
          <a:prstGeom prst="rect">
            <a:avLst/>
          </a:prstGeom>
        </p:spPr>
      </p:pic>
      <p:sp>
        <p:nvSpPr>
          <p:cNvPr id="9"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27</a:t>
            </a:fld>
            <a:endParaRPr lang="eu-ES" sz="1600" dirty="0">
              <a:latin typeface="Arial" charset="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28</a:t>
            </a:fld>
            <a:endParaRPr lang="eu-ES" sz="1600" dirty="0">
              <a:latin typeface="Arial" charset="0"/>
              <a:cs typeface="Arial" charset="0"/>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172200"/>
            <a:ext cx="1219200" cy="555223"/>
          </a:xfrm>
          <a:prstGeom prst="rect">
            <a:avLst/>
          </a:prstGeom>
        </p:spPr>
      </p:pic>
      <p:pic>
        <p:nvPicPr>
          <p:cNvPr id="8193" name="Picture 1"/>
          <p:cNvPicPr>
            <a:picLocks noChangeAspect="1" noChangeArrowheads="1"/>
          </p:cNvPicPr>
          <p:nvPr/>
        </p:nvPicPr>
        <p:blipFill>
          <a:blip r:embed="rId3" cstate="print"/>
          <a:srcRect/>
          <a:stretch>
            <a:fillRect/>
          </a:stretch>
        </p:blipFill>
        <p:spPr bwMode="auto">
          <a:xfrm>
            <a:off x="3657600" y="228600"/>
            <a:ext cx="4606783" cy="6453188"/>
          </a:xfrm>
          <a:prstGeom prst="rect">
            <a:avLst/>
          </a:prstGeom>
          <a:noFill/>
          <a:ln w="28575" cmpd="sng">
            <a:solidFill>
              <a:srgbClr val="3366FF"/>
            </a:solidFill>
            <a:miter lim="800000"/>
            <a:headEnd/>
            <a:tailEnd/>
          </a:ln>
        </p:spPr>
      </p:pic>
      <p:sp>
        <p:nvSpPr>
          <p:cNvPr id="11" name="10 CuadroTexto"/>
          <p:cNvSpPr txBox="1"/>
          <p:nvPr/>
        </p:nvSpPr>
        <p:spPr>
          <a:xfrm>
            <a:off x="457200" y="1524000"/>
            <a:ext cx="2743200" cy="595548"/>
          </a:xfrm>
          <a:prstGeom prst="rect">
            <a:avLst/>
          </a:prstGeom>
          <a:solidFill>
            <a:srgbClr val="D5E5BB"/>
          </a:solidFill>
          <a:ln>
            <a:solidFill>
              <a:srgbClr val="7F7F7F"/>
            </a:solidFill>
          </a:ln>
        </p:spPr>
        <p:style>
          <a:lnRef idx="2">
            <a:schemeClr val="accent2"/>
          </a:lnRef>
          <a:fillRef idx="1">
            <a:schemeClr val="lt1"/>
          </a:fillRef>
          <a:effectRef idx="0">
            <a:schemeClr val="accent2"/>
          </a:effectRef>
          <a:fontRef idx="minor">
            <a:schemeClr val="dk1"/>
          </a:fontRef>
        </p:style>
        <p:txBody>
          <a:bodyPr wrap="square" rtlCol="0">
            <a:spAutoFit/>
          </a:bodyPr>
          <a:lstStyle>
            <a:lvl1pPr algn="ctr">
              <a:lnSpc>
                <a:spcPct val="110000"/>
              </a:lnSpc>
              <a:defRPr sz="2000" b="1">
                <a:solidFill>
                  <a:srgbClr val="0000FF"/>
                </a:solidFill>
              </a:defRPr>
            </a:lvl1pPr>
            <a:extLst/>
          </a:lstStyle>
          <a:p>
            <a:pPr>
              <a:lnSpc>
                <a:spcPct val="90000"/>
              </a:lnSpc>
            </a:pPr>
            <a:r>
              <a:rPr lang="en-GB" sz="1800" dirty="0" err="1">
                <a:solidFill>
                  <a:schemeClr val="tx1"/>
                </a:solidFill>
              </a:rPr>
              <a:t>Datos</a:t>
            </a:r>
            <a:r>
              <a:rPr lang="en-GB" sz="1800" dirty="0">
                <a:solidFill>
                  <a:schemeClr val="tx1"/>
                </a:solidFill>
              </a:rPr>
              <a:t> del </a:t>
            </a:r>
            <a:r>
              <a:rPr lang="en-GB" sz="1800" dirty="0" err="1">
                <a:solidFill>
                  <a:schemeClr val="tx1"/>
                </a:solidFill>
              </a:rPr>
              <a:t>centro</a:t>
            </a:r>
            <a:r>
              <a:rPr lang="en-GB" sz="1800" dirty="0">
                <a:solidFill>
                  <a:schemeClr val="tx1"/>
                </a:solidFill>
              </a:rPr>
              <a:t> </a:t>
            </a:r>
            <a:r>
              <a:rPr lang="en-GB" sz="1800" dirty="0" err="1">
                <a:solidFill>
                  <a:schemeClr val="tx1"/>
                </a:solidFill>
              </a:rPr>
              <a:t>productor</a:t>
            </a:r>
            <a:endParaRPr lang="en-GB" sz="1800" dirty="0">
              <a:solidFill>
                <a:schemeClr val="tx1"/>
              </a:solidFill>
            </a:endParaRPr>
          </a:p>
        </p:txBody>
      </p:sp>
      <p:sp>
        <p:nvSpPr>
          <p:cNvPr id="12" name="11 CuadroTexto"/>
          <p:cNvSpPr txBox="1"/>
          <p:nvPr/>
        </p:nvSpPr>
        <p:spPr>
          <a:xfrm>
            <a:off x="457200" y="2514600"/>
            <a:ext cx="2743200" cy="595548"/>
          </a:xfrm>
          <a:prstGeom prst="rect">
            <a:avLst/>
          </a:prstGeom>
          <a:solidFill>
            <a:srgbClr val="FCF9C2"/>
          </a:solidFill>
          <a:ln>
            <a:solidFill>
              <a:srgbClr val="7F7F7F"/>
            </a:solidFill>
          </a:ln>
        </p:spPr>
        <p:style>
          <a:lnRef idx="2">
            <a:schemeClr val="accent2"/>
          </a:lnRef>
          <a:fillRef idx="1">
            <a:schemeClr val="lt1"/>
          </a:fillRef>
          <a:effectRef idx="0">
            <a:schemeClr val="accent2"/>
          </a:effectRef>
          <a:fontRef idx="minor">
            <a:schemeClr val="dk1"/>
          </a:fontRef>
        </p:style>
        <p:txBody>
          <a:bodyPr wrap="square" rtlCol="0">
            <a:spAutoFit/>
          </a:bodyPr>
          <a:lstStyle>
            <a:lvl1pPr>
              <a:lnSpc>
                <a:spcPct val="110000"/>
              </a:lnSpc>
              <a:defRPr sz="2000" b="1">
                <a:solidFill>
                  <a:srgbClr val="0000FF"/>
                </a:solidFill>
              </a:defRPr>
            </a:lvl1pPr>
            <a:extLst/>
          </a:lstStyle>
          <a:p>
            <a:pPr algn="ctr">
              <a:lnSpc>
                <a:spcPct val="90000"/>
              </a:lnSpc>
              <a:spcBef>
                <a:spcPts val="600"/>
              </a:spcBef>
            </a:pPr>
            <a:r>
              <a:rPr lang="en-GB" sz="1800" dirty="0" err="1">
                <a:solidFill>
                  <a:schemeClr val="tx1"/>
                </a:solidFill>
              </a:rPr>
              <a:t>Datos</a:t>
            </a:r>
            <a:r>
              <a:rPr lang="en-GB" sz="1800" dirty="0">
                <a:solidFill>
                  <a:schemeClr val="tx1"/>
                </a:solidFill>
              </a:rPr>
              <a:t> del </a:t>
            </a:r>
            <a:r>
              <a:rPr lang="en-GB" sz="1800" dirty="0" err="1">
                <a:solidFill>
                  <a:schemeClr val="tx1"/>
                </a:solidFill>
              </a:rPr>
              <a:t>residuo</a:t>
            </a:r>
            <a:r>
              <a:rPr lang="en-GB" sz="1800" dirty="0">
                <a:solidFill>
                  <a:schemeClr val="tx1"/>
                </a:solidFill>
              </a:rPr>
              <a:t> </a:t>
            </a:r>
            <a:r>
              <a:rPr lang="en-GB" sz="1800" dirty="0" err="1">
                <a:solidFill>
                  <a:schemeClr val="tx1"/>
                </a:solidFill>
              </a:rPr>
              <a:t>que</a:t>
            </a:r>
            <a:r>
              <a:rPr lang="en-GB" sz="1800" dirty="0">
                <a:solidFill>
                  <a:schemeClr val="tx1"/>
                </a:solidFill>
              </a:rPr>
              <a:t> se </a:t>
            </a:r>
            <a:r>
              <a:rPr lang="en-GB" sz="1800" dirty="0" err="1">
                <a:solidFill>
                  <a:schemeClr val="tx1"/>
                </a:solidFill>
              </a:rPr>
              <a:t>transfiere</a:t>
            </a:r>
            <a:endParaRPr lang="en-GB" sz="1800" dirty="0">
              <a:solidFill>
                <a:schemeClr val="tx1"/>
              </a:solidFill>
            </a:endParaRPr>
          </a:p>
        </p:txBody>
      </p:sp>
      <p:sp>
        <p:nvSpPr>
          <p:cNvPr id="13" name="12 CuadroTexto"/>
          <p:cNvSpPr txBox="1"/>
          <p:nvPr/>
        </p:nvSpPr>
        <p:spPr>
          <a:xfrm>
            <a:off x="457200" y="3429000"/>
            <a:ext cx="2743200" cy="595548"/>
          </a:xfrm>
          <a:prstGeom prst="rect">
            <a:avLst/>
          </a:prstGeom>
          <a:solidFill>
            <a:srgbClr val="FFDFE2"/>
          </a:solidFill>
          <a:ln>
            <a:solidFill>
              <a:srgbClr val="7F7F7F"/>
            </a:solidFill>
          </a:ln>
        </p:spPr>
        <p:style>
          <a:lnRef idx="2">
            <a:schemeClr val="accent2"/>
          </a:lnRef>
          <a:fillRef idx="1">
            <a:schemeClr val="lt1"/>
          </a:fillRef>
          <a:effectRef idx="0">
            <a:schemeClr val="accent2"/>
          </a:effectRef>
          <a:fontRef idx="minor">
            <a:schemeClr val="dk1"/>
          </a:fontRef>
        </p:style>
        <p:txBody>
          <a:bodyPr wrap="square" rtlCol="0">
            <a:spAutoFit/>
          </a:bodyPr>
          <a:lstStyle>
            <a:lvl1pPr algn="ctr">
              <a:lnSpc>
                <a:spcPct val="110000"/>
              </a:lnSpc>
              <a:defRPr sz="2000" b="1">
                <a:solidFill>
                  <a:srgbClr val="0000FF"/>
                </a:solidFill>
              </a:defRPr>
            </a:lvl1pPr>
            <a:extLst/>
          </a:lstStyle>
          <a:p>
            <a:pPr>
              <a:lnSpc>
                <a:spcPct val="90000"/>
              </a:lnSpc>
            </a:pPr>
            <a:r>
              <a:rPr lang="en-GB" sz="1800" dirty="0" err="1">
                <a:solidFill>
                  <a:schemeClr val="tx1"/>
                </a:solidFill>
              </a:rPr>
              <a:t>Datos</a:t>
            </a:r>
            <a:r>
              <a:rPr lang="en-GB" sz="1800" dirty="0">
                <a:solidFill>
                  <a:schemeClr val="tx1"/>
                </a:solidFill>
              </a:rPr>
              <a:t> del </a:t>
            </a:r>
            <a:r>
              <a:rPr lang="en-GB" sz="1800" dirty="0" err="1">
                <a:solidFill>
                  <a:schemeClr val="tx1"/>
                </a:solidFill>
              </a:rPr>
              <a:t>gestor</a:t>
            </a:r>
            <a:r>
              <a:rPr lang="en-GB" sz="1800" dirty="0">
                <a:solidFill>
                  <a:schemeClr val="tx1"/>
                </a:solidFill>
              </a:rPr>
              <a:t> al </a:t>
            </a:r>
            <a:r>
              <a:rPr lang="en-GB" sz="1800" dirty="0" err="1">
                <a:solidFill>
                  <a:schemeClr val="tx1"/>
                </a:solidFill>
              </a:rPr>
              <a:t>que</a:t>
            </a:r>
            <a:r>
              <a:rPr lang="en-GB" sz="1800" dirty="0">
                <a:solidFill>
                  <a:schemeClr val="tx1"/>
                </a:solidFill>
              </a:rPr>
              <a:t> se </a:t>
            </a:r>
            <a:r>
              <a:rPr lang="en-GB" sz="1800" dirty="0" err="1">
                <a:solidFill>
                  <a:schemeClr val="tx1"/>
                </a:solidFill>
              </a:rPr>
              <a:t>envían</a:t>
            </a:r>
            <a:endParaRPr lang="en-GB" sz="1800" dirty="0">
              <a:solidFill>
                <a:schemeClr val="tx1"/>
              </a:solidFill>
            </a:endParaRPr>
          </a:p>
        </p:txBody>
      </p:sp>
      <p:sp>
        <p:nvSpPr>
          <p:cNvPr id="14" name="13 CuadroTexto"/>
          <p:cNvSpPr txBox="1"/>
          <p:nvPr/>
        </p:nvSpPr>
        <p:spPr>
          <a:xfrm>
            <a:off x="457200" y="4419600"/>
            <a:ext cx="2743200" cy="595548"/>
          </a:xfrm>
          <a:prstGeom prst="rect">
            <a:avLst/>
          </a:prstGeom>
          <a:solidFill>
            <a:srgbClr val="FCF9C2"/>
          </a:solidFill>
          <a:ln>
            <a:solidFill>
              <a:srgbClr val="7F7F7F"/>
            </a:solidFill>
          </a:ln>
        </p:spPr>
        <p:style>
          <a:lnRef idx="2">
            <a:schemeClr val="accent2"/>
          </a:lnRef>
          <a:fillRef idx="1">
            <a:schemeClr val="lt1"/>
          </a:fillRef>
          <a:effectRef idx="0">
            <a:schemeClr val="accent2"/>
          </a:effectRef>
          <a:fontRef idx="minor">
            <a:schemeClr val="dk1"/>
          </a:fontRef>
        </p:style>
        <p:txBody>
          <a:bodyPr wrap="square" rtlCol="0">
            <a:spAutoFit/>
          </a:bodyPr>
          <a:lstStyle>
            <a:lvl1pPr algn="ctr">
              <a:lnSpc>
                <a:spcPct val="90000"/>
              </a:lnSpc>
              <a:defRPr b="1">
                <a:solidFill>
                  <a:srgbClr val="0000FF"/>
                </a:solidFill>
              </a:defRPr>
            </a:lvl1pPr>
            <a:extLst/>
          </a:lstStyle>
          <a:p>
            <a:r>
              <a:rPr lang="en-GB" dirty="0" err="1">
                <a:solidFill>
                  <a:schemeClr val="tx1"/>
                </a:solidFill>
              </a:rPr>
              <a:t>Datos</a:t>
            </a:r>
            <a:r>
              <a:rPr lang="en-GB" dirty="0">
                <a:solidFill>
                  <a:schemeClr val="tx1"/>
                </a:solidFill>
              </a:rPr>
              <a:t> del </a:t>
            </a:r>
            <a:r>
              <a:rPr lang="en-GB" dirty="0" err="1">
                <a:solidFill>
                  <a:schemeClr val="tx1"/>
                </a:solidFill>
              </a:rPr>
              <a:t>transporte</a:t>
            </a:r>
            <a:r>
              <a:rPr lang="en-GB" dirty="0">
                <a:solidFill>
                  <a:schemeClr val="tx1"/>
                </a:solidFill>
              </a:rPr>
              <a:t> </a:t>
            </a:r>
            <a:r>
              <a:rPr lang="en-GB" dirty="0" err="1">
                <a:solidFill>
                  <a:schemeClr val="tx1"/>
                </a:solidFill>
              </a:rPr>
              <a:t>completo</a:t>
            </a:r>
            <a:r>
              <a:rPr lang="en-GB" dirty="0">
                <a:solidFill>
                  <a:schemeClr val="tx1"/>
                </a:solidFill>
              </a:rPr>
              <a:t> </a:t>
            </a:r>
            <a:r>
              <a:rPr lang="en-GB" dirty="0" err="1">
                <a:solidFill>
                  <a:schemeClr val="tx1"/>
                </a:solidFill>
              </a:rPr>
              <a:t>previsto</a:t>
            </a:r>
            <a:endParaRPr lang="en-GB" dirty="0">
              <a:solidFill>
                <a:schemeClr val="tx1"/>
              </a:solidFill>
            </a:endParaRPr>
          </a:p>
        </p:txBody>
      </p:sp>
      <p:sp>
        <p:nvSpPr>
          <p:cNvPr id="15" name="14 CuadroTexto"/>
          <p:cNvSpPr txBox="1"/>
          <p:nvPr/>
        </p:nvSpPr>
        <p:spPr>
          <a:xfrm>
            <a:off x="457200" y="5410200"/>
            <a:ext cx="2743200" cy="346249"/>
          </a:xfrm>
          <a:prstGeom prst="rect">
            <a:avLst/>
          </a:prstGeom>
          <a:solidFill>
            <a:srgbClr val="DEFEFF"/>
          </a:solidFill>
          <a:ln>
            <a:solidFill>
              <a:srgbClr val="7F7F7F"/>
            </a:solidFill>
          </a:ln>
        </p:spPr>
        <p:style>
          <a:lnRef idx="2">
            <a:schemeClr val="accent2"/>
          </a:lnRef>
          <a:fillRef idx="1">
            <a:schemeClr val="lt1"/>
          </a:fillRef>
          <a:effectRef idx="0">
            <a:schemeClr val="accent2"/>
          </a:effectRef>
          <a:fontRef idx="minor">
            <a:schemeClr val="dk1"/>
          </a:fontRef>
        </p:style>
        <p:txBody>
          <a:bodyPr wrap="square" rtlCol="0">
            <a:spAutoFit/>
          </a:bodyPr>
          <a:lstStyle>
            <a:lvl1pPr algn="ctr">
              <a:lnSpc>
                <a:spcPct val="90000"/>
              </a:lnSpc>
              <a:defRPr b="1">
                <a:solidFill>
                  <a:srgbClr val="0000FF"/>
                </a:solidFill>
              </a:defRPr>
            </a:lvl1pPr>
            <a:extLst/>
          </a:lstStyle>
          <a:p>
            <a:pPr>
              <a:spcBef>
                <a:spcPts val="600"/>
              </a:spcBef>
            </a:pPr>
            <a:r>
              <a:rPr lang="en-GB" dirty="0" err="1">
                <a:solidFill>
                  <a:schemeClr val="tx1"/>
                </a:solidFill>
              </a:rPr>
              <a:t>Incidencias</a:t>
            </a:r>
            <a:endParaRPr lang="en-GB" dirty="0">
              <a:solidFill>
                <a:schemeClr val="tx1"/>
              </a:solidFill>
            </a:endParaRPr>
          </a:p>
        </p:txBody>
      </p:sp>
      <p:sp>
        <p:nvSpPr>
          <p:cNvPr id="16" name="15 CuadroTexto"/>
          <p:cNvSpPr txBox="1"/>
          <p:nvPr/>
        </p:nvSpPr>
        <p:spPr>
          <a:xfrm>
            <a:off x="228600" y="533400"/>
            <a:ext cx="3200400" cy="651460"/>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90000"/>
              </a:lnSpc>
              <a:defRPr sz="2000" b="1" i="1">
                <a:solidFill>
                  <a:srgbClr val="0000FF"/>
                </a:solidFill>
              </a:defRPr>
            </a:lvl1pPr>
            <a:extLst/>
          </a:lstStyle>
          <a:p>
            <a:r>
              <a:rPr lang="en-GB" dirty="0" err="1"/>
              <a:t>Documento</a:t>
            </a:r>
            <a:r>
              <a:rPr lang="en-GB" dirty="0"/>
              <a:t> de </a:t>
            </a:r>
          </a:p>
          <a:p>
            <a:r>
              <a:rPr lang="en-GB" dirty="0"/>
              <a:t>Control y </a:t>
            </a:r>
            <a:r>
              <a:rPr lang="en-GB" dirty="0" err="1"/>
              <a:t>Seguimiento</a:t>
            </a:r>
            <a:endParaRPr lang="en-GB" dirty="0"/>
          </a:p>
        </p:txBody>
      </p:sp>
    </p:spTree>
    <p:extLst>
      <p:ext uri="{BB962C8B-B14F-4D97-AF65-F5344CB8AC3E}">
        <p14:creationId xmlns="" xmlns:p14="http://schemas.microsoft.com/office/powerpoint/2010/main" val="3972129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533400" y="990600"/>
            <a:ext cx="7543800" cy="5192191"/>
          </a:xfrm>
          <a:prstGeom prst="rect">
            <a:avLst/>
          </a:prstGeom>
          <a:solidFill>
            <a:srgbClr val="FFFCC1"/>
          </a:solidFill>
        </p:spPr>
        <p:txBody>
          <a:bodyPr wrap="square">
            <a:spAutoFit/>
          </a:bodyPr>
          <a:lstStyle/>
          <a:p>
            <a:pPr marL="457200" indent="-11113" algn="just">
              <a:lnSpc>
                <a:spcPct val="110000"/>
              </a:lnSpc>
              <a:spcBef>
                <a:spcPts val="600"/>
              </a:spcBef>
              <a:buClr>
                <a:srgbClr val="0000FF"/>
              </a:buClr>
              <a:buSzPct val="110000"/>
            </a:pPr>
            <a:r>
              <a:rPr lang="es-ES" sz="2400" b="1" dirty="0" smtClean="0">
                <a:solidFill>
                  <a:srgbClr val="0000FF"/>
                </a:solidFill>
              </a:rPr>
              <a:t>5. Registro </a:t>
            </a:r>
          </a:p>
          <a:p>
            <a:pPr marL="342900" indent="-342900" algn="just">
              <a:spcBef>
                <a:spcPts val="1200"/>
              </a:spcBef>
              <a:buClr>
                <a:srgbClr val="A700A9"/>
              </a:buClr>
              <a:buSzPct val="175000"/>
              <a:buFont typeface="Arial"/>
              <a:buChar char="•"/>
            </a:pPr>
            <a:r>
              <a:rPr lang="es-ES" sz="2000" dirty="0">
                <a:solidFill>
                  <a:srgbClr val="000000"/>
                </a:solidFill>
              </a:rPr>
              <a:t>El Documento de Control y Seguimiento es el instrumento de seguimiento del Residuo Peligroso (</a:t>
            </a:r>
            <a:r>
              <a:rPr lang="es-ES" sz="2000" dirty="0" smtClean="0">
                <a:solidFill>
                  <a:srgbClr val="000000"/>
                </a:solidFill>
              </a:rPr>
              <a:t>RP) </a:t>
            </a:r>
            <a:r>
              <a:rPr lang="es-ES" sz="2000" dirty="0">
                <a:solidFill>
                  <a:srgbClr val="000000"/>
                </a:solidFill>
              </a:rPr>
              <a:t>desde su origen a su tratamiento o eliminación. </a:t>
            </a:r>
          </a:p>
          <a:p>
            <a:pPr marL="342900" indent="-342900" algn="just">
              <a:spcBef>
                <a:spcPts val="600"/>
              </a:spcBef>
              <a:buClr>
                <a:srgbClr val="A700A9"/>
              </a:buClr>
              <a:buSzPct val="175000"/>
              <a:buFont typeface="Arial"/>
              <a:buChar char="•"/>
            </a:pPr>
            <a:r>
              <a:rPr lang="es-ES" sz="2000" dirty="0" smtClean="0">
                <a:solidFill>
                  <a:srgbClr val="000000"/>
                </a:solidFill>
              </a:rPr>
              <a:t>Su objetivo es </a:t>
            </a:r>
            <a:r>
              <a:rPr lang="es-ES" sz="2000" dirty="0">
                <a:solidFill>
                  <a:srgbClr val="000000"/>
                </a:solidFill>
              </a:rPr>
              <a:t>controlar los procesos de transferencia entre el Centro Productor y el Centro Gestor o entre Centros Gestores, de manera que la titularidad y responsabilidad del </a:t>
            </a:r>
            <a:r>
              <a:rPr lang="es-ES" sz="2000" dirty="0" smtClean="0">
                <a:solidFill>
                  <a:srgbClr val="000000"/>
                </a:solidFill>
              </a:rPr>
              <a:t>RP </a:t>
            </a:r>
            <a:r>
              <a:rPr lang="es-ES" sz="2000" dirty="0">
                <a:solidFill>
                  <a:srgbClr val="000000"/>
                </a:solidFill>
              </a:rPr>
              <a:t>estén perfectamente identificadas</a:t>
            </a:r>
            <a:r>
              <a:rPr lang="es-ES" sz="2000" dirty="0" smtClean="0">
                <a:solidFill>
                  <a:srgbClr val="000000"/>
                </a:solidFill>
              </a:rPr>
              <a:t>.</a:t>
            </a:r>
            <a:endParaRPr lang="es-ES" sz="2000" dirty="0">
              <a:solidFill>
                <a:srgbClr val="000000"/>
              </a:solidFill>
            </a:endParaRPr>
          </a:p>
          <a:p>
            <a:pPr marL="342900" indent="-342900" algn="just">
              <a:spcBef>
                <a:spcPts val="600"/>
              </a:spcBef>
              <a:buClr>
                <a:srgbClr val="A700A9"/>
              </a:buClr>
              <a:buSzPct val="175000"/>
              <a:buFont typeface="Arial"/>
              <a:buChar char="•"/>
            </a:pPr>
            <a:r>
              <a:rPr lang="es-ES" sz="2000" dirty="0" smtClean="0">
                <a:solidFill>
                  <a:srgbClr val="000000"/>
                </a:solidFill>
              </a:rPr>
              <a:t>Está constituido </a:t>
            </a:r>
            <a:r>
              <a:rPr lang="es-ES" sz="2000" dirty="0">
                <a:solidFill>
                  <a:srgbClr val="000000"/>
                </a:solidFill>
              </a:rPr>
              <a:t>por </a:t>
            </a:r>
            <a:r>
              <a:rPr lang="es-ES" sz="2000" b="1" dirty="0" smtClean="0">
                <a:solidFill>
                  <a:srgbClr val="0000FF"/>
                </a:solidFill>
              </a:rPr>
              <a:t>7 ejemplares </a:t>
            </a:r>
            <a:r>
              <a:rPr lang="es-ES" sz="2000" b="1" dirty="0">
                <a:solidFill>
                  <a:srgbClr val="0000FF"/>
                </a:solidFill>
              </a:rPr>
              <a:t>idénticos </a:t>
            </a:r>
            <a:r>
              <a:rPr lang="es-ES" sz="2000" dirty="0">
                <a:solidFill>
                  <a:srgbClr val="000000"/>
                </a:solidFill>
              </a:rPr>
              <a:t>en papel </a:t>
            </a:r>
            <a:r>
              <a:rPr lang="es-ES" sz="2000" dirty="0" err="1">
                <a:solidFill>
                  <a:srgbClr val="000000"/>
                </a:solidFill>
              </a:rPr>
              <a:t>autocopiativo</a:t>
            </a:r>
            <a:r>
              <a:rPr lang="es-ES" sz="2000" dirty="0">
                <a:solidFill>
                  <a:srgbClr val="000000"/>
                </a:solidFill>
              </a:rPr>
              <a:t> que se divide en dos grupos de datos según que hayan de ser cumplimentados por el REMITENTE (Productor o Gestor) o por el DESTINATARIO (necesariamente un gestor). Estos siete ejemplares serán de distinto color en su margen izquierdo: (1) blanco, (2) rosa, (3) amarillo, (4) verde, (5) azul, (6) y (7) rojo. </a:t>
            </a:r>
            <a:endParaRPr lang="es-ES" sz="2000" dirty="0" smtClean="0">
              <a:solidFill>
                <a:srgbClr val="000000"/>
              </a:solidFill>
            </a:endParaRPr>
          </a:p>
          <a:p>
            <a:pPr marL="342900" indent="-342900" algn="just">
              <a:spcBef>
                <a:spcPts val="600"/>
              </a:spcBef>
              <a:buClr>
                <a:srgbClr val="A700A9"/>
              </a:buClr>
              <a:buSzPct val="175000"/>
              <a:buFont typeface="Arial"/>
              <a:buChar char="•"/>
            </a:pPr>
            <a:r>
              <a:rPr lang="es-ES" sz="2000" dirty="0" smtClean="0">
                <a:solidFill>
                  <a:srgbClr val="000000"/>
                </a:solidFill>
              </a:rPr>
              <a:t>Se muestra a continuación el proceso.</a:t>
            </a:r>
            <a:endParaRPr lang="es-ES" sz="2000" dirty="0">
              <a:solidFill>
                <a:srgbClr val="000000"/>
              </a:solidFill>
            </a:endParaRPr>
          </a:p>
        </p:txBody>
      </p:sp>
      <p:sp>
        <p:nvSpPr>
          <p:cNvPr id="3"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29</a:t>
            </a:fld>
            <a:endParaRPr lang="eu-ES" sz="1600" dirty="0">
              <a:latin typeface="Arial" charset="0"/>
              <a:cs typeface="Arial" charset="0"/>
            </a:endParaRPr>
          </a:p>
        </p:txBody>
      </p:sp>
      <p:pic>
        <p:nvPicPr>
          <p:cNvPr id="4"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 y="6324600"/>
            <a:ext cx="1066800" cy="485820"/>
          </a:xfrm>
          <a:prstGeom prst="rect">
            <a:avLst/>
          </a:prstGeom>
        </p:spPr>
      </p:pic>
      <p:sp>
        <p:nvSpPr>
          <p:cNvPr id="5" name="Rectangle 5"/>
          <p:cNvSpPr>
            <a:spLocks noChangeArrowheads="1"/>
          </p:cNvSpPr>
          <p:nvPr/>
        </p:nvSpPr>
        <p:spPr bwMode="auto">
          <a:xfrm>
            <a:off x="1524000" y="6365829"/>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sp>
        <p:nvSpPr>
          <p:cNvPr id="6" name="Line 2"/>
          <p:cNvSpPr>
            <a:spLocks noChangeShapeType="1"/>
          </p:cNvSpPr>
          <p:nvPr/>
        </p:nvSpPr>
        <p:spPr bwMode="auto">
          <a:xfrm>
            <a:off x="533400" y="8382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8" name="Text Box 3"/>
          <p:cNvSpPr txBox="1">
            <a:spLocks noChangeArrowheads="1"/>
          </p:cNvSpPr>
          <p:nvPr/>
        </p:nvSpPr>
        <p:spPr bwMode="auto">
          <a:xfrm>
            <a:off x="1219200" y="228600"/>
            <a:ext cx="5791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09600" y="9906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210947" name="Text Box 3"/>
          <p:cNvSpPr txBox="1">
            <a:spLocks noChangeArrowheads="1"/>
          </p:cNvSpPr>
          <p:nvPr/>
        </p:nvSpPr>
        <p:spPr bwMode="auto">
          <a:xfrm>
            <a:off x="1524000" y="457200"/>
            <a:ext cx="5791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Introducción</a:t>
            </a:r>
            <a:endParaRPr lang="es-ES" sz="2800" b="1" dirty="0">
              <a:solidFill>
                <a:srgbClr val="CC0000"/>
              </a:solidFill>
            </a:endParaRPr>
          </a:p>
        </p:txBody>
      </p:sp>
      <p:sp>
        <p:nvSpPr>
          <p:cNvPr id="3" name="CuadroTexto 2"/>
          <p:cNvSpPr txBox="1"/>
          <p:nvPr/>
        </p:nvSpPr>
        <p:spPr>
          <a:xfrm>
            <a:off x="609600" y="1219200"/>
            <a:ext cx="7391400" cy="4616648"/>
          </a:xfrm>
          <a:prstGeom prst="rect">
            <a:avLst/>
          </a:prstGeom>
          <a:solidFill>
            <a:srgbClr val="D4EFD2"/>
          </a:solidFill>
        </p:spPr>
        <p:txBody>
          <a:bodyPr wrap="square">
            <a:spAutoFit/>
          </a:bodyPr>
          <a:lstStyle/>
          <a:p>
            <a:pPr marL="358775" indent="-358775" algn="just">
              <a:lnSpc>
                <a:spcPct val="110000"/>
              </a:lnSpc>
              <a:spcBef>
                <a:spcPts val="1200"/>
              </a:spcBef>
              <a:buClr>
                <a:srgbClr val="A72F74"/>
              </a:buClr>
              <a:buSzPct val="190000"/>
              <a:buFont typeface="Arial" pitchFamily="34" charset="0"/>
              <a:buChar char="•"/>
            </a:pPr>
            <a:r>
              <a:rPr lang="es-ES" sz="2000" b="1" dirty="0" smtClean="0"/>
              <a:t>Una vez que conocemos la manera de identificar y etiquetar los residuos peligrosos generados en un proceso industrial resulta, ahora, de obligado cumplimiento la gestión de los mismos. </a:t>
            </a:r>
          </a:p>
          <a:p>
            <a:pPr marL="358775" indent="-358775" algn="just">
              <a:lnSpc>
                <a:spcPct val="110000"/>
              </a:lnSpc>
              <a:spcBef>
                <a:spcPts val="1200"/>
              </a:spcBef>
              <a:buClr>
                <a:srgbClr val="A72F74"/>
              </a:buClr>
              <a:buSzPct val="190000"/>
              <a:buFont typeface="Arial" pitchFamily="34" charset="0"/>
              <a:buChar char="•"/>
            </a:pPr>
            <a:r>
              <a:rPr lang="es-ES" sz="2000" b="1" dirty="0" smtClean="0"/>
              <a:t>Por ello, en este tema se analizarán las obligaciones de los distintos agentes implicados entre las que se incluyen las presentadas en los Temas 2 y 3 relativos a la identificación y el correcto etiquetado de los residuos peligrosos.</a:t>
            </a:r>
          </a:p>
          <a:p>
            <a:pPr marL="358775" indent="-358775" algn="just">
              <a:lnSpc>
                <a:spcPct val="110000"/>
              </a:lnSpc>
              <a:spcBef>
                <a:spcPts val="1200"/>
              </a:spcBef>
              <a:buClr>
                <a:srgbClr val="A72F74"/>
              </a:buClr>
              <a:buSzPct val="190000"/>
              <a:buFont typeface="Arial" pitchFamily="34" charset="0"/>
              <a:buChar char="•"/>
            </a:pPr>
            <a:r>
              <a:rPr lang="es-ES" sz="2000" b="1" dirty="0" smtClean="0"/>
              <a:t>Asimismo, se presentará y analizará la documentación que deben cumplimentar los productores de residuos peligrosos,  así como los trámites requeridos. </a:t>
            </a:r>
          </a:p>
          <a:p>
            <a:pPr marL="358775" indent="-358775" algn="just">
              <a:lnSpc>
                <a:spcPct val="110000"/>
              </a:lnSpc>
              <a:spcBef>
                <a:spcPts val="1200"/>
              </a:spcBef>
              <a:buClr>
                <a:srgbClr val="A72F74"/>
              </a:buClr>
              <a:buSzPct val="190000"/>
              <a:buFont typeface="Arial" pitchFamily="34" charset="0"/>
              <a:buChar char="•"/>
            </a:pPr>
            <a:r>
              <a:rPr lang="es-ES" sz="2000" b="1" dirty="0" smtClean="0"/>
              <a:t>Se analizarán también las condiciones de almacenamiento y transferencia al exterior desde el centro de producción. </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30</a:t>
            </a:fld>
            <a:endParaRPr lang="eu-ES" sz="1600" dirty="0">
              <a:latin typeface="Arial" charset="0"/>
              <a:cs typeface="Arial" charset="0"/>
            </a:endParaRPr>
          </a:p>
        </p:txBody>
      </p:sp>
      <p:sp>
        <p:nvSpPr>
          <p:cNvPr id="20" name="19 Rectángulo redondeado"/>
          <p:cNvSpPr/>
          <p:nvPr/>
        </p:nvSpPr>
        <p:spPr>
          <a:xfrm>
            <a:off x="457200" y="304800"/>
            <a:ext cx="7772400" cy="2514600"/>
          </a:xfrm>
          <a:prstGeom prst="roundRect">
            <a:avLst/>
          </a:prstGeom>
          <a:solidFill>
            <a:srgbClr val="FFDFE2"/>
          </a:solidFill>
          <a:ln w="38100" cmpd="sng">
            <a:solidFill>
              <a:srgbClr val="DF7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22 Rectángulo redondeado"/>
          <p:cNvSpPr/>
          <p:nvPr/>
        </p:nvSpPr>
        <p:spPr>
          <a:xfrm>
            <a:off x="457200" y="3048000"/>
            <a:ext cx="7772400" cy="2286000"/>
          </a:xfrm>
          <a:prstGeom prst="roundRect">
            <a:avLst/>
          </a:prstGeom>
          <a:solidFill>
            <a:srgbClr val="D5E5BB"/>
          </a:solidFill>
          <a:ln w="3810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9 CuadroTexto"/>
          <p:cNvSpPr txBox="1"/>
          <p:nvPr/>
        </p:nvSpPr>
        <p:spPr>
          <a:xfrm>
            <a:off x="609600" y="304800"/>
            <a:ext cx="7391400" cy="2477602"/>
          </a:xfrm>
          <a:prstGeom prst="rect">
            <a:avLst/>
          </a:prstGeom>
          <a:noFill/>
        </p:spPr>
        <p:txBody>
          <a:bodyPr wrap="square" rtlCol="0">
            <a:spAutoFit/>
          </a:bodyPr>
          <a:lstStyle/>
          <a:p>
            <a:pPr marL="365125"/>
            <a:r>
              <a:rPr lang="en-GB" sz="2400" b="1" dirty="0" smtClean="0">
                <a:solidFill>
                  <a:srgbClr val="0000FF"/>
                </a:solidFill>
              </a:rPr>
              <a:t>1. </a:t>
            </a:r>
            <a:r>
              <a:rPr lang="en-GB" sz="2400" b="1" dirty="0" err="1" smtClean="0">
                <a:solidFill>
                  <a:srgbClr val="0000FF"/>
                </a:solidFill>
              </a:rPr>
              <a:t>Productor</a:t>
            </a:r>
            <a:r>
              <a:rPr lang="en-GB" sz="2400" b="1" dirty="0" smtClean="0">
                <a:solidFill>
                  <a:srgbClr val="0000FF"/>
                </a:solidFill>
              </a:rPr>
              <a:t> </a:t>
            </a:r>
            <a:r>
              <a:rPr lang="en-GB" sz="2400" b="1" dirty="0">
                <a:solidFill>
                  <a:srgbClr val="0000FF"/>
                </a:solidFill>
              </a:rPr>
              <a:t>/ </a:t>
            </a:r>
            <a:r>
              <a:rPr lang="en-GB" sz="2400" b="1" dirty="0" err="1">
                <a:solidFill>
                  <a:srgbClr val="0000FF"/>
                </a:solidFill>
              </a:rPr>
              <a:t>remitente</a:t>
            </a:r>
            <a:r>
              <a:rPr lang="en-GB" sz="2000" dirty="0" smtClean="0">
                <a:solidFill>
                  <a:srgbClr val="0000FF"/>
                </a:solidFill>
              </a:rPr>
              <a:t>:</a:t>
            </a:r>
          </a:p>
          <a:p>
            <a:pPr marL="342900" lvl="0" indent="-342900" algn="just">
              <a:spcBef>
                <a:spcPts val="600"/>
              </a:spcBef>
              <a:buClr>
                <a:srgbClr val="0000FF"/>
              </a:buClr>
              <a:buSzPct val="175000"/>
              <a:buFont typeface="Arial"/>
              <a:buChar char="•"/>
            </a:pPr>
            <a:r>
              <a:rPr lang="en-GB" b="1" dirty="0" err="1">
                <a:solidFill>
                  <a:srgbClr val="000000"/>
                </a:solidFill>
              </a:rPr>
              <a:t>Cumplimentar</a:t>
            </a:r>
            <a:r>
              <a:rPr lang="en-GB" b="1" dirty="0">
                <a:solidFill>
                  <a:srgbClr val="000000"/>
                </a:solidFill>
              </a:rPr>
              <a:t> el </a:t>
            </a:r>
            <a:r>
              <a:rPr lang="en-GB" b="1" dirty="0" err="1">
                <a:solidFill>
                  <a:srgbClr val="000000"/>
                </a:solidFill>
              </a:rPr>
              <a:t>grupo</a:t>
            </a:r>
            <a:r>
              <a:rPr lang="en-GB" b="1" dirty="0">
                <a:solidFill>
                  <a:srgbClr val="000000"/>
                </a:solidFill>
              </a:rPr>
              <a:t> de </a:t>
            </a:r>
            <a:r>
              <a:rPr lang="en-GB" b="1" dirty="0" err="1">
                <a:solidFill>
                  <a:srgbClr val="000000"/>
                </a:solidFill>
              </a:rPr>
              <a:t>datos</a:t>
            </a:r>
            <a:r>
              <a:rPr lang="en-GB" b="1" dirty="0">
                <a:solidFill>
                  <a:srgbClr val="000000"/>
                </a:solidFill>
              </a:rPr>
              <a:t> </a:t>
            </a:r>
            <a:r>
              <a:rPr lang="en-GB" b="1" dirty="0" err="1">
                <a:solidFill>
                  <a:srgbClr val="000000"/>
                </a:solidFill>
              </a:rPr>
              <a:t>que</a:t>
            </a:r>
            <a:r>
              <a:rPr lang="en-GB" b="1" dirty="0">
                <a:solidFill>
                  <a:srgbClr val="000000"/>
                </a:solidFill>
              </a:rPr>
              <a:t> le </a:t>
            </a:r>
            <a:r>
              <a:rPr lang="en-GB" b="1" dirty="0" err="1">
                <a:solidFill>
                  <a:srgbClr val="000000"/>
                </a:solidFill>
              </a:rPr>
              <a:t>corresponde</a:t>
            </a:r>
            <a:r>
              <a:rPr lang="en-GB" b="1" dirty="0">
                <a:solidFill>
                  <a:srgbClr val="000000"/>
                </a:solidFill>
              </a:rPr>
              <a:t> y la firma </a:t>
            </a:r>
            <a:r>
              <a:rPr lang="en-GB" b="1" dirty="0" err="1">
                <a:solidFill>
                  <a:srgbClr val="000000"/>
                </a:solidFill>
              </a:rPr>
              <a:t>autorizada</a:t>
            </a:r>
            <a:r>
              <a:rPr lang="en-GB" b="1" dirty="0">
                <a:solidFill>
                  <a:srgbClr val="000000"/>
                </a:solidFill>
              </a:rPr>
              <a:t> </a:t>
            </a:r>
            <a:r>
              <a:rPr lang="en-GB" b="1" dirty="0" err="1">
                <a:solidFill>
                  <a:srgbClr val="000000"/>
                </a:solidFill>
              </a:rPr>
              <a:t>por</a:t>
            </a:r>
            <a:r>
              <a:rPr lang="en-GB" b="1" dirty="0">
                <a:solidFill>
                  <a:srgbClr val="000000"/>
                </a:solidFill>
              </a:rPr>
              <a:t> la </a:t>
            </a:r>
            <a:r>
              <a:rPr lang="en-GB" b="1" dirty="0" err="1" smtClean="0">
                <a:solidFill>
                  <a:srgbClr val="000000"/>
                </a:solidFill>
              </a:rPr>
              <a:t>Empresa</a:t>
            </a:r>
            <a:r>
              <a:rPr lang="en-GB" b="1" dirty="0" smtClean="0">
                <a:solidFill>
                  <a:srgbClr val="000000"/>
                </a:solidFill>
              </a:rPr>
              <a:t>.</a:t>
            </a:r>
            <a:endParaRPr lang="en-GB" b="1" dirty="0">
              <a:solidFill>
                <a:srgbClr val="000000"/>
              </a:solidFill>
            </a:endParaRPr>
          </a:p>
          <a:p>
            <a:pPr marL="342900" lvl="0" indent="-342900" algn="just">
              <a:buClr>
                <a:srgbClr val="0000FF"/>
              </a:buClr>
              <a:buSzPct val="175000"/>
              <a:buFont typeface="Arial"/>
              <a:buChar char="•"/>
            </a:pPr>
            <a:r>
              <a:rPr lang="en-GB" b="1" dirty="0" err="1" smtClean="0">
                <a:solidFill>
                  <a:srgbClr val="000000"/>
                </a:solidFill>
              </a:rPr>
              <a:t>Conservar</a:t>
            </a:r>
            <a:r>
              <a:rPr lang="en-GB" b="1" dirty="0" smtClean="0">
                <a:solidFill>
                  <a:srgbClr val="000000"/>
                </a:solidFill>
              </a:rPr>
              <a:t> </a:t>
            </a:r>
            <a:r>
              <a:rPr lang="en-GB" b="1" dirty="0" err="1">
                <a:solidFill>
                  <a:srgbClr val="000000"/>
                </a:solidFill>
              </a:rPr>
              <a:t>para</a:t>
            </a:r>
            <a:r>
              <a:rPr lang="en-GB" b="1" dirty="0">
                <a:solidFill>
                  <a:srgbClr val="000000"/>
                </a:solidFill>
              </a:rPr>
              <a:t> </a:t>
            </a:r>
            <a:r>
              <a:rPr lang="en-GB" b="1" dirty="0" err="1">
                <a:solidFill>
                  <a:srgbClr val="000000"/>
                </a:solidFill>
              </a:rPr>
              <a:t>su</a:t>
            </a:r>
            <a:r>
              <a:rPr lang="en-GB" b="1" dirty="0">
                <a:solidFill>
                  <a:srgbClr val="000000"/>
                </a:solidFill>
              </a:rPr>
              <a:t> </a:t>
            </a:r>
            <a:r>
              <a:rPr lang="en-GB" b="1" dirty="0" err="1">
                <a:solidFill>
                  <a:srgbClr val="000000"/>
                </a:solidFill>
              </a:rPr>
              <a:t>archivo</a:t>
            </a:r>
            <a:r>
              <a:rPr lang="en-GB" b="1" dirty="0">
                <a:solidFill>
                  <a:srgbClr val="000000"/>
                </a:solidFill>
              </a:rPr>
              <a:t> (no </a:t>
            </a:r>
            <a:r>
              <a:rPr lang="en-GB" b="1" dirty="0" err="1">
                <a:solidFill>
                  <a:srgbClr val="000000"/>
                </a:solidFill>
              </a:rPr>
              <a:t>menos</a:t>
            </a:r>
            <a:r>
              <a:rPr lang="en-GB" b="1" dirty="0">
                <a:solidFill>
                  <a:srgbClr val="000000"/>
                </a:solidFill>
              </a:rPr>
              <a:t> de 5 </a:t>
            </a:r>
            <a:r>
              <a:rPr lang="en-GB" b="1" dirty="0" err="1">
                <a:solidFill>
                  <a:srgbClr val="000000"/>
                </a:solidFill>
              </a:rPr>
              <a:t>años</a:t>
            </a:r>
            <a:r>
              <a:rPr lang="en-GB" b="1" dirty="0">
                <a:solidFill>
                  <a:srgbClr val="000000"/>
                </a:solidFill>
              </a:rPr>
              <a:t>) el </a:t>
            </a:r>
            <a:r>
              <a:rPr lang="en-GB" b="1" dirty="0" err="1">
                <a:solidFill>
                  <a:srgbClr val="000000"/>
                </a:solidFill>
              </a:rPr>
              <a:t>ejemplar</a:t>
            </a:r>
            <a:r>
              <a:rPr lang="en-GB" b="1" dirty="0">
                <a:solidFill>
                  <a:srgbClr val="000000"/>
                </a:solidFill>
              </a:rPr>
              <a:t> </a:t>
            </a:r>
            <a:r>
              <a:rPr lang="en-GB" b="1" dirty="0" err="1">
                <a:solidFill>
                  <a:srgbClr val="000000"/>
                </a:solidFill>
              </a:rPr>
              <a:t>blanco</a:t>
            </a:r>
            <a:r>
              <a:rPr lang="en-GB" b="1" dirty="0">
                <a:solidFill>
                  <a:srgbClr val="000000"/>
                </a:solidFill>
              </a:rPr>
              <a:t> con </a:t>
            </a:r>
            <a:r>
              <a:rPr lang="en-GB" b="1" dirty="0" err="1">
                <a:solidFill>
                  <a:srgbClr val="000000"/>
                </a:solidFill>
              </a:rPr>
              <a:t>margen</a:t>
            </a:r>
            <a:r>
              <a:rPr lang="en-GB" b="1" dirty="0">
                <a:solidFill>
                  <a:srgbClr val="000000"/>
                </a:solidFill>
              </a:rPr>
              <a:t> </a:t>
            </a:r>
            <a:r>
              <a:rPr lang="en-GB" b="1" dirty="0" err="1">
                <a:solidFill>
                  <a:srgbClr val="000000"/>
                </a:solidFill>
              </a:rPr>
              <a:t>rojo</a:t>
            </a:r>
            <a:r>
              <a:rPr lang="en-GB" b="1" dirty="0">
                <a:solidFill>
                  <a:srgbClr val="000000"/>
                </a:solidFill>
              </a:rPr>
              <a:t> y </a:t>
            </a:r>
            <a:r>
              <a:rPr lang="en-GB" b="1" dirty="0" err="1">
                <a:solidFill>
                  <a:srgbClr val="000000"/>
                </a:solidFill>
              </a:rPr>
              <a:t>enviar</a:t>
            </a:r>
            <a:r>
              <a:rPr lang="en-GB" b="1" dirty="0">
                <a:solidFill>
                  <a:srgbClr val="000000"/>
                </a:solidFill>
              </a:rPr>
              <a:t> los </a:t>
            </a:r>
            <a:r>
              <a:rPr lang="en-GB" b="1" dirty="0" err="1">
                <a:solidFill>
                  <a:srgbClr val="000000"/>
                </a:solidFill>
              </a:rPr>
              <a:t>ejemplares</a:t>
            </a:r>
            <a:r>
              <a:rPr lang="en-GB" b="1" dirty="0">
                <a:solidFill>
                  <a:srgbClr val="000000"/>
                </a:solidFill>
              </a:rPr>
              <a:t> </a:t>
            </a:r>
            <a:r>
              <a:rPr lang="en-GB" b="1" dirty="0" err="1">
                <a:solidFill>
                  <a:srgbClr val="000000"/>
                </a:solidFill>
              </a:rPr>
              <a:t>blanco</a:t>
            </a:r>
            <a:r>
              <a:rPr lang="en-GB" b="1" dirty="0">
                <a:solidFill>
                  <a:srgbClr val="000000"/>
                </a:solidFill>
              </a:rPr>
              <a:t> y </a:t>
            </a:r>
            <a:r>
              <a:rPr lang="en-GB" b="1" dirty="0" err="1">
                <a:solidFill>
                  <a:srgbClr val="000000"/>
                </a:solidFill>
              </a:rPr>
              <a:t>rosa</a:t>
            </a:r>
            <a:r>
              <a:rPr lang="en-GB" b="1" dirty="0">
                <a:solidFill>
                  <a:srgbClr val="000000"/>
                </a:solidFill>
              </a:rPr>
              <a:t> a la </a:t>
            </a:r>
            <a:r>
              <a:rPr lang="en-GB" b="1" dirty="0" err="1">
                <a:solidFill>
                  <a:srgbClr val="000000"/>
                </a:solidFill>
              </a:rPr>
              <a:t>Comunidad</a:t>
            </a:r>
            <a:r>
              <a:rPr lang="en-GB" b="1" dirty="0">
                <a:solidFill>
                  <a:srgbClr val="000000"/>
                </a:solidFill>
              </a:rPr>
              <a:t> </a:t>
            </a:r>
            <a:r>
              <a:rPr lang="en-GB" b="1" dirty="0" err="1" smtClean="0">
                <a:solidFill>
                  <a:srgbClr val="000000"/>
                </a:solidFill>
              </a:rPr>
              <a:t>Autónoma</a:t>
            </a:r>
            <a:r>
              <a:rPr lang="en-GB" b="1" dirty="0" smtClean="0">
                <a:solidFill>
                  <a:srgbClr val="000000"/>
                </a:solidFill>
              </a:rPr>
              <a:t>.</a:t>
            </a:r>
            <a:endParaRPr lang="en-GB" b="1" dirty="0">
              <a:solidFill>
                <a:srgbClr val="000000"/>
              </a:solidFill>
            </a:endParaRPr>
          </a:p>
          <a:p>
            <a:pPr marL="342900" lvl="0" indent="-342900" algn="just">
              <a:buClr>
                <a:srgbClr val="0000FF"/>
              </a:buClr>
              <a:buSzPct val="175000"/>
              <a:buFont typeface="Arial"/>
              <a:buChar char="•"/>
            </a:pPr>
            <a:r>
              <a:rPr lang="en-GB" b="1" dirty="0" err="1" smtClean="0">
                <a:solidFill>
                  <a:srgbClr val="000000"/>
                </a:solidFill>
              </a:rPr>
              <a:t>Entregar</a:t>
            </a:r>
            <a:r>
              <a:rPr lang="en-GB" b="1" dirty="0" smtClean="0">
                <a:solidFill>
                  <a:srgbClr val="000000"/>
                </a:solidFill>
              </a:rPr>
              <a:t> </a:t>
            </a:r>
            <a:r>
              <a:rPr lang="en-GB" b="1" dirty="0">
                <a:solidFill>
                  <a:srgbClr val="000000"/>
                </a:solidFill>
              </a:rPr>
              <a:t>al </a:t>
            </a:r>
            <a:r>
              <a:rPr lang="en-GB" b="1" dirty="0" err="1">
                <a:solidFill>
                  <a:srgbClr val="000000"/>
                </a:solidFill>
              </a:rPr>
              <a:t>transportista</a:t>
            </a:r>
            <a:r>
              <a:rPr lang="en-GB" b="1" dirty="0">
                <a:solidFill>
                  <a:srgbClr val="000000"/>
                </a:solidFill>
              </a:rPr>
              <a:t> los </a:t>
            </a:r>
            <a:r>
              <a:rPr lang="en-GB" b="1" dirty="0" err="1">
                <a:solidFill>
                  <a:srgbClr val="000000"/>
                </a:solidFill>
              </a:rPr>
              <a:t>cuatro</a:t>
            </a:r>
            <a:r>
              <a:rPr lang="en-GB" b="1" dirty="0">
                <a:solidFill>
                  <a:srgbClr val="000000"/>
                </a:solidFill>
              </a:rPr>
              <a:t> </a:t>
            </a:r>
            <a:r>
              <a:rPr lang="en-GB" b="1" dirty="0" err="1">
                <a:solidFill>
                  <a:srgbClr val="000000"/>
                </a:solidFill>
              </a:rPr>
              <a:t>ejemplares</a:t>
            </a:r>
            <a:r>
              <a:rPr lang="en-GB" b="1" dirty="0">
                <a:solidFill>
                  <a:srgbClr val="000000"/>
                </a:solidFill>
              </a:rPr>
              <a:t> </a:t>
            </a:r>
            <a:r>
              <a:rPr lang="en-GB" b="1" dirty="0" err="1">
                <a:solidFill>
                  <a:srgbClr val="000000"/>
                </a:solidFill>
              </a:rPr>
              <a:t>restantes</a:t>
            </a:r>
            <a:r>
              <a:rPr lang="en-GB" b="1" dirty="0">
                <a:solidFill>
                  <a:srgbClr val="000000"/>
                </a:solidFill>
              </a:rPr>
              <a:t> </a:t>
            </a:r>
            <a:r>
              <a:rPr lang="en-GB" b="1" dirty="0" err="1">
                <a:solidFill>
                  <a:srgbClr val="000000"/>
                </a:solidFill>
              </a:rPr>
              <a:t>para</a:t>
            </a:r>
            <a:r>
              <a:rPr lang="en-GB" b="1" dirty="0">
                <a:solidFill>
                  <a:srgbClr val="000000"/>
                </a:solidFill>
              </a:rPr>
              <a:t> </a:t>
            </a:r>
            <a:r>
              <a:rPr lang="en-GB" b="1" dirty="0" err="1">
                <a:solidFill>
                  <a:srgbClr val="000000"/>
                </a:solidFill>
              </a:rPr>
              <a:t>que</a:t>
            </a:r>
            <a:r>
              <a:rPr lang="en-GB" b="1" dirty="0">
                <a:solidFill>
                  <a:srgbClr val="000000"/>
                </a:solidFill>
              </a:rPr>
              <a:t> </a:t>
            </a:r>
            <a:r>
              <a:rPr lang="en-GB" b="1" dirty="0" err="1">
                <a:solidFill>
                  <a:srgbClr val="000000"/>
                </a:solidFill>
              </a:rPr>
              <a:t>acompañen</a:t>
            </a:r>
            <a:r>
              <a:rPr lang="en-GB" b="1" dirty="0">
                <a:solidFill>
                  <a:srgbClr val="000000"/>
                </a:solidFill>
              </a:rPr>
              <a:t> al </a:t>
            </a:r>
            <a:r>
              <a:rPr lang="en-GB" b="1" dirty="0" err="1">
                <a:solidFill>
                  <a:srgbClr val="000000"/>
                </a:solidFill>
              </a:rPr>
              <a:t>residuo</a:t>
            </a:r>
            <a:r>
              <a:rPr lang="en-GB" b="1" dirty="0">
                <a:solidFill>
                  <a:srgbClr val="000000"/>
                </a:solidFill>
              </a:rPr>
              <a:t> hasta </a:t>
            </a:r>
            <a:r>
              <a:rPr lang="en-GB" b="1" dirty="0" err="1">
                <a:solidFill>
                  <a:srgbClr val="000000"/>
                </a:solidFill>
              </a:rPr>
              <a:t>su</a:t>
            </a:r>
            <a:r>
              <a:rPr lang="en-GB" b="1" dirty="0">
                <a:solidFill>
                  <a:srgbClr val="000000"/>
                </a:solidFill>
              </a:rPr>
              <a:t> </a:t>
            </a:r>
            <a:r>
              <a:rPr lang="en-GB" b="1" dirty="0" err="1" smtClean="0">
                <a:solidFill>
                  <a:srgbClr val="000000"/>
                </a:solidFill>
              </a:rPr>
              <a:t>destino</a:t>
            </a:r>
            <a:r>
              <a:rPr lang="en-GB" b="1" dirty="0" smtClean="0">
                <a:solidFill>
                  <a:srgbClr val="000000"/>
                </a:solidFill>
              </a:rPr>
              <a:t>.</a:t>
            </a:r>
            <a:endParaRPr lang="en-GB" b="1" dirty="0">
              <a:solidFill>
                <a:srgbClr val="000000"/>
              </a:solidFill>
            </a:endParaRPr>
          </a:p>
        </p:txBody>
      </p:sp>
      <p:sp>
        <p:nvSpPr>
          <p:cNvPr id="22" name="10 CuadroTexto"/>
          <p:cNvSpPr txBox="1"/>
          <p:nvPr/>
        </p:nvSpPr>
        <p:spPr>
          <a:xfrm>
            <a:off x="609600" y="3048000"/>
            <a:ext cx="7391400" cy="2200603"/>
          </a:xfrm>
          <a:prstGeom prst="rect">
            <a:avLst/>
          </a:prstGeom>
          <a:noFill/>
        </p:spPr>
        <p:txBody>
          <a:bodyPr wrap="square" rtlCol="0">
            <a:spAutoFit/>
          </a:bodyPr>
          <a:lstStyle/>
          <a:p>
            <a:pPr marL="365125" lvl="0">
              <a:spcBef>
                <a:spcPts val="600"/>
              </a:spcBef>
            </a:pPr>
            <a:r>
              <a:rPr lang="en-GB" sz="2400" b="1" dirty="0" smtClean="0">
                <a:solidFill>
                  <a:srgbClr val="0000FF"/>
                </a:solidFill>
              </a:rPr>
              <a:t>2. </a:t>
            </a:r>
            <a:r>
              <a:rPr lang="en-GB" sz="2400" b="1" dirty="0" err="1" smtClean="0">
                <a:solidFill>
                  <a:srgbClr val="0000FF"/>
                </a:solidFill>
              </a:rPr>
              <a:t>Destinatario</a:t>
            </a:r>
            <a:r>
              <a:rPr lang="en-GB" sz="2400" b="1" dirty="0">
                <a:solidFill>
                  <a:srgbClr val="0000FF"/>
                </a:solidFill>
              </a:rPr>
              <a:t>:</a:t>
            </a:r>
          </a:p>
          <a:p>
            <a:pPr marL="342900" lvl="0" indent="-342900" algn="just">
              <a:spcBef>
                <a:spcPts val="600"/>
              </a:spcBef>
              <a:buClr>
                <a:srgbClr val="A700A9"/>
              </a:buClr>
              <a:buSzPct val="175000"/>
              <a:buFont typeface="Arial"/>
              <a:buChar char="•"/>
            </a:pPr>
            <a:r>
              <a:rPr lang="en-GB" b="1" dirty="0" err="1">
                <a:solidFill>
                  <a:schemeClr val="dk1"/>
                </a:solidFill>
              </a:rPr>
              <a:t>Recibirá</a:t>
            </a:r>
            <a:r>
              <a:rPr lang="en-GB" b="1" dirty="0">
                <a:solidFill>
                  <a:schemeClr val="dk1"/>
                </a:solidFill>
              </a:rPr>
              <a:t> el </a:t>
            </a:r>
            <a:r>
              <a:rPr lang="en-GB" b="1" dirty="0" err="1">
                <a:solidFill>
                  <a:schemeClr val="dk1"/>
                </a:solidFill>
              </a:rPr>
              <a:t>residuo</a:t>
            </a:r>
            <a:r>
              <a:rPr lang="en-GB" b="1" dirty="0">
                <a:solidFill>
                  <a:schemeClr val="dk1"/>
                </a:solidFill>
              </a:rPr>
              <a:t> y los </a:t>
            </a:r>
            <a:r>
              <a:rPr lang="en-GB" b="1" dirty="0" err="1">
                <a:solidFill>
                  <a:schemeClr val="dk1"/>
                </a:solidFill>
              </a:rPr>
              <a:t>cuatro</a:t>
            </a:r>
            <a:r>
              <a:rPr lang="en-GB" b="1" dirty="0">
                <a:solidFill>
                  <a:schemeClr val="dk1"/>
                </a:solidFill>
              </a:rPr>
              <a:t> </a:t>
            </a:r>
            <a:r>
              <a:rPr lang="en-GB" b="1" dirty="0" err="1" smtClean="0">
                <a:solidFill>
                  <a:schemeClr val="dk1"/>
                </a:solidFill>
              </a:rPr>
              <a:t>documentos</a:t>
            </a:r>
            <a:r>
              <a:rPr lang="en-GB" b="1" dirty="0" smtClean="0">
                <a:solidFill>
                  <a:schemeClr val="dk1"/>
                </a:solidFill>
              </a:rPr>
              <a:t>.</a:t>
            </a:r>
            <a:endParaRPr lang="en-GB" b="1" dirty="0">
              <a:solidFill>
                <a:schemeClr val="dk1"/>
              </a:solidFill>
            </a:endParaRPr>
          </a:p>
          <a:p>
            <a:pPr marL="342900" lvl="0" indent="-342900" algn="just">
              <a:buClr>
                <a:srgbClr val="A700A9"/>
              </a:buClr>
              <a:buSzPct val="175000"/>
              <a:buFont typeface="Arial"/>
              <a:buChar char="•"/>
            </a:pPr>
            <a:r>
              <a:rPr lang="en-GB" b="1" dirty="0" err="1" smtClean="0">
                <a:solidFill>
                  <a:schemeClr val="dk1"/>
                </a:solidFill>
              </a:rPr>
              <a:t>Verificar</a:t>
            </a:r>
            <a:r>
              <a:rPr lang="en-GB" b="1" dirty="0" smtClean="0">
                <a:solidFill>
                  <a:schemeClr val="dk1"/>
                </a:solidFill>
              </a:rPr>
              <a:t> </a:t>
            </a:r>
            <a:r>
              <a:rPr lang="en-GB" b="1" dirty="0">
                <a:solidFill>
                  <a:schemeClr val="dk1"/>
                </a:solidFill>
              </a:rPr>
              <a:t>los </a:t>
            </a:r>
            <a:r>
              <a:rPr lang="en-GB" b="1" dirty="0" err="1">
                <a:solidFill>
                  <a:schemeClr val="dk1"/>
                </a:solidFill>
              </a:rPr>
              <a:t>datos</a:t>
            </a:r>
            <a:r>
              <a:rPr lang="en-GB" b="1" dirty="0">
                <a:solidFill>
                  <a:schemeClr val="dk1"/>
                </a:solidFill>
              </a:rPr>
              <a:t> </a:t>
            </a:r>
            <a:r>
              <a:rPr lang="en-GB" b="1" dirty="0" err="1">
                <a:solidFill>
                  <a:schemeClr val="dk1"/>
                </a:solidFill>
              </a:rPr>
              <a:t>declarados</a:t>
            </a:r>
            <a:r>
              <a:rPr lang="en-GB" b="1" dirty="0">
                <a:solidFill>
                  <a:schemeClr val="dk1"/>
                </a:solidFill>
              </a:rPr>
              <a:t> </a:t>
            </a:r>
            <a:r>
              <a:rPr lang="en-GB" b="1" dirty="0" err="1">
                <a:solidFill>
                  <a:schemeClr val="dk1"/>
                </a:solidFill>
              </a:rPr>
              <a:t>por</a:t>
            </a:r>
            <a:r>
              <a:rPr lang="en-GB" b="1" dirty="0">
                <a:solidFill>
                  <a:schemeClr val="dk1"/>
                </a:solidFill>
              </a:rPr>
              <a:t> el </a:t>
            </a:r>
            <a:r>
              <a:rPr lang="en-GB" b="1" dirty="0" err="1" smtClean="0">
                <a:solidFill>
                  <a:schemeClr val="dk1"/>
                </a:solidFill>
              </a:rPr>
              <a:t>remitente</a:t>
            </a:r>
            <a:r>
              <a:rPr lang="en-GB" b="1" dirty="0" smtClean="0">
                <a:solidFill>
                  <a:schemeClr val="dk1"/>
                </a:solidFill>
              </a:rPr>
              <a:t>.</a:t>
            </a:r>
            <a:endParaRPr lang="en-GB" b="1" dirty="0">
              <a:solidFill>
                <a:schemeClr val="dk1"/>
              </a:solidFill>
            </a:endParaRPr>
          </a:p>
          <a:p>
            <a:pPr marL="342900" lvl="0" indent="-342900" algn="just">
              <a:buClr>
                <a:srgbClr val="A700A9"/>
              </a:buClr>
              <a:buSzPct val="175000"/>
              <a:buFont typeface="Arial"/>
              <a:buChar char="•"/>
            </a:pPr>
            <a:r>
              <a:rPr lang="en-GB" b="1" dirty="0" smtClean="0">
                <a:solidFill>
                  <a:schemeClr val="dk1"/>
                </a:solidFill>
              </a:rPr>
              <a:t>En </a:t>
            </a:r>
            <a:r>
              <a:rPr lang="en-GB" b="1" dirty="0" err="1">
                <a:solidFill>
                  <a:schemeClr val="dk1"/>
                </a:solidFill>
              </a:rPr>
              <a:t>caso</a:t>
            </a:r>
            <a:r>
              <a:rPr lang="en-GB" b="1" dirty="0">
                <a:solidFill>
                  <a:schemeClr val="dk1"/>
                </a:solidFill>
              </a:rPr>
              <a:t> de </a:t>
            </a:r>
            <a:r>
              <a:rPr lang="en-GB" b="1" dirty="0" err="1">
                <a:solidFill>
                  <a:schemeClr val="dk1"/>
                </a:solidFill>
              </a:rPr>
              <a:t>conformidad</a:t>
            </a:r>
            <a:r>
              <a:rPr lang="en-GB" b="1" dirty="0">
                <a:solidFill>
                  <a:schemeClr val="dk1"/>
                </a:solidFill>
              </a:rPr>
              <a:t>, </a:t>
            </a:r>
            <a:r>
              <a:rPr lang="en-GB" b="1" dirty="0" err="1">
                <a:solidFill>
                  <a:schemeClr val="dk1"/>
                </a:solidFill>
              </a:rPr>
              <a:t>cumplimentar</a:t>
            </a:r>
            <a:r>
              <a:rPr lang="en-GB" b="1" dirty="0">
                <a:solidFill>
                  <a:schemeClr val="dk1"/>
                </a:solidFill>
              </a:rPr>
              <a:t> el </a:t>
            </a:r>
            <a:r>
              <a:rPr lang="en-GB" b="1" dirty="0" err="1">
                <a:solidFill>
                  <a:schemeClr val="dk1"/>
                </a:solidFill>
              </a:rPr>
              <a:t>grupo</a:t>
            </a:r>
            <a:r>
              <a:rPr lang="en-GB" b="1" dirty="0">
                <a:solidFill>
                  <a:schemeClr val="dk1"/>
                </a:solidFill>
              </a:rPr>
              <a:t> de </a:t>
            </a:r>
            <a:r>
              <a:rPr lang="en-GB" b="1" dirty="0" err="1">
                <a:solidFill>
                  <a:schemeClr val="dk1"/>
                </a:solidFill>
              </a:rPr>
              <a:t>datos</a:t>
            </a:r>
            <a:r>
              <a:rPr lang="en-GB" b="1" dirty="0">
                <a:solidFill>
                  <a:schemeClr val="dk1"/>
                </a:solidFill>
              </a:rPr>
              <a:t> </a:t>
            </a:r>
            <a:r>
              <a:rPr lang="en-GB" b="1" dirty="0" err="1">
                <a:solidFill>
                  <a:schemeClr val="dk1"/>
                </a:solidFill>
              </a:rPr>
              <a:t>que</a:t>
            </a:r>
            <a:r>
              <a:rPr lang="en-GB" b="1" dirty="0">
                <a:solidFill>
                  <a:schemeClr val="dk1"/>
                </a:solidFill>
              </a:rPr>
              <a:t> le </a:t>
            </a:r>
            <a:r>
              <a:rPr lang="en-GB" b="1" dirty="0" err="1">
                <a:solidFill>
                  <a:schemeClr val="dk1"/>
                </a:solidFill>
              </a:rPr>
              <a:t>corresponden</a:t>
            </a:r>
            <a:r>
              <a:rPr lang="en-GB" b="1" dirty="0">
                <a:solidFill>
                  <a:schemeClr val="dk1"/>
                </a:solidFill>
              </a:rPr>
              <a:t> y firma </a:t>
            </a:r>
            <a:r>
              <a:rPr lang="en-GB" b="1" dirty="0" err="1">
                <a:solidFill>
                  <a:schemeClr val="dk1"/>
                </a:solidFill>
              </a:rPr>
              <a:t>autorizada</a:t>
            </a:r>
            <a:r>
              <a:rPr lang="en-GB" b="1" dirty="0">
                <a:solidFill>
                  <a:schemeClr val="dk1"/>
                </a:solidFill>
              </a:rPr>
              <a:t> de la </a:t>
            </a:r>
            <a:r>
              <a:rPr lang="en-GB" b="1" dirty="0" err="1" smtClean="0">
                <a:solidFill>
                  <a:schemeClr val="dk1"/>
                </a:solidFill>
              </a:rPr>
              <a:t>Empresa</a:t>
            </a:r>
            <a:r>
              <a:rPr lang="en-GB" b="1" dirty="0" smtClean="0">
                <a:solidFill>
                  <a:schemeClr val="dk1"/>
                </a:solidFill>
              </a:rPr>
              <a:t>.</a:t>
            </a:r>
            <a:endParaRPr lang="en-GB" b="1" dirty="0">
              <a:solidFill>
                <a:schemeClr val="dk1"/>
              </a:solidFill>
            </a:endParaRPr>
          </a:p>
          <a:p>
            <a:pPr marL="342900" lvl="0" indent="-342900" algn="just">
              <a:buClr>
                <a:srgbClr val="A700A9"/>
              </a:buClr>
              <a:buSzPct val="175000"/>
              <a:buFont typeface="Arial"/>
              <a:buChar char="•"/>
            </a:pPr>
            <a:r>
              <a:rPr lang="en-GB" b="1" dirty="0" err="1" smtClean="0">
                <a:solidFill>
                  <a:schemeClr val="dk1"/>
                </a:solidFill>
              </a:rPr>
              <a:t>Conservará</a:t>
            </a:r>
            <a:r>
              <a:rPr lang="en-GB" b="1" dirty="0" smtClean="0">
                <a:solidFill>
                  <a:schemeClr val="dk1"/>
                </a:solidFill>
              </a:rPr>
              <a:t> </a:t>
            </a:r>
            <a:r>
              <a:rPr lang="en-GB" b="1" dirty="0">
                <a:solidFill>
                  <a:schemeClr val="dk1"/>
                </a:solidFill>
              </a:rPr>
              <a:t>el </a:t>
            </a:r>
            <a:r>
              <a:rPr lang="en-GB" b="1" dirty="0" err="1">
                <a:solidFill>
                  <a:schemeClr val="dk1"/>
                </a:solidFill>
              </a:rPr>
              <a:t>documento</a:t>
            </a:r>
            <a:r>
              <a:rPr lang="en-GB" b="1" dirty="0">
                <a:solidFill>
                  <a:schemeClr val="dk1"/>
                </a:solidFill>
              </a:rPr>
              <a:t> </a:t>
            </a:r>
            <a:r>
              <a:rPr lang="en-GB" b="1" dirty="0" err="1">
                <a:solidFill>
                  <a:schemeClr val="dk1"/>
                </a:solidFill>
              </a:rPr>
              <a:t>rojo</a:t>
            </a:r>
            <a:r>
              <a:rPr lang="en-GB" b="1" dirty="0">
                <a:solidFill>
                  <a:schemeClr val="dk1"/>
                </a:solidFill>
              </a:rPr>
              <a:t> y </a:t>
            </a:r>
            <a:r>
              <a:rPr lang="en-GB" b="1" dirty="0" err="1">
                <a:solidFill>
                  <a:schemeClr val="dk1"/>
                </a:solidFill>
              </a:rPr>
              <a:t>enviará</a:t>
            </a:r>
            <a:r>
              <a:rPr lang="en-GB" b="1" dirty="0">
                <a:solidFill>
                  <a:schemeClr val="dk1"/>
                </a:solidFill>
              </a:rPr>
              <a:t> el </a:t>
            </a:r>
            <a:r>
              <a:rPr lang="en-GB" b="1" dirty="0" err="1">
                <a:solidFill>
                  <a:schemeClr val="dk1"/>
                </a:solidFill>
              </a:rPr>
              <a:t>ejemplar</a:t>
            </a:r>
            <a:r>
              <a:rPr lang="en-GB" b="1" dirty="0">
                <a:solidFill>
                  <a:schemeClr val="dk1"/>
                </a:solidFill>
              </a:rPr>
              <a:t> </a:t>
            </a:r>
            <a:r>
              <a:rPr lang="en-GB" b="1" dirty="0" err="1">
                <a:solidFill>
                  <a:schemeClr val="dk1"/>
                </a:solidFill>
              </a:rPr>
              <a:t>amarillo</a:t>
            </a:r>
            <a:r>
              <a:rPr lang="en-GB" b="1" dirty="0">
                <a:solidFill>
                  <a:schemeClr val="dk1"/>
                </a:solidFill>
              </a:rPr>
              <a:t> a la </a:t>
            </a:r>
            <a:r>
              <a:rPr lang="en-GB" b="1" dirty="0" err="1">
                <a:solidFill>
                  <a:schemeClr val="dk1"/>
                </a:solidFill>
              </a:rPr>
              <a:t>comunidad</a:t>
            </a:r>
            <a:r>
              <a:rPr lang="en-GB" b="1" dirty="0">
                <a:solidFill>
                  <a:schemeClr val="dk1"/>
                </a:solidFill>
              </a:rPr>
              <a:t> </a:t>
            </a:r>
            <a:r>
              <a:rPr lang="en-GB" b="1" dirty="0" err="1">
                <a:solidFill>
                  <a:schemeClr val="dk1"/>
                </a:solidFill>
              </a:rPr>
              <a:t>Autónoma</a:t>
            </a:r>
            <a:r>
              <a:rPr lang="en-GB" b="1" dirty="0">
                <a:solidFill>
                  <a:schemeClr val="dk1"/>
                </a:solidFill>
              </a:rPr>
              <a:t>  </a:t>
            </a:r>
            <a:r>
              <a:rPr lang="en-GB" b="1" dirty="0" err="1">
                <a:solidFill>
                  <a:schemeClr val="dk1"/>
                </a:solidFill>
              </a:rPr>
              <a:t>donde</a:t>
            </a:r>
            <a:r>
              <a:rPr lang="en-GB" b="1" dirty="0">
                <a:solidFill>
                  <a:schemeClr val="dk1"/>
                </a:solidFill>
              </a:rPr>
              <a:t> se </a:t>
            </a:r>
            <a:r>
              <a:rPr lang="en-GB" b="1" dirty="0" err="1">
                <a:solidFill>
                  <a:schemeClr val="dk1"/>
                </a:solidFill>
              </a:rPr>
              <a:t>encutnre</a:t>
            </a:r>
            <a:r>
              <a:rPr lang="en-GB" b="1" dirty="0">
                <a:solidFill>
                  <a:schemeClr val="dk1"/>
                </a:solidFill>
              </a:rPr>
              <a:t> el </a:t>
            </a:r>
            <a:r>
              <a:rPr lang="en-GB" b="1" dirty="0" err="1">
                <a:solidFill>
                  <a:schemeClr val="dk1"/>
                </a:solidFill>
              </a:rPr>
              <a:t>destino</a:t>
            </a:r>
            <a:r>
              <a:rPr lang="en-GB" b="1" dirty="0">
                <a:solidFill>
                  <a:schemeClr val="dk1"/>
                </a:solidFill>
              </a:rPr>
              <a:t> de los </a:t>
            </a:r>
            <a:r>
              <a:rPr lang="en-GB" b="1" dirty="0" err="1" smtClean="0">
                <a:solidFill>
                  <a:schemeClr val="dk1"/>
                </a:solidFill>
              </a:rPr>
              <a:t>residuos</a:t>
            </a:r>
            <a:r>
              <a:rPr lang="en-GB" b="1" dirty="0" smtClean="0">
                <a:solidFill>
                  <a:schemeClr val="dk1"/>
                </a:solidFill>
              </a:rPr>
              <a:t>.</a:t>
            </a:r>
            <a:endParaRPr lang="en-GB" b="1" dirty="0">
              <a:solidFill>
                <a:schemeClr val="dk1"/>
              </a:solidFill>
            </a:endParaRPr>
          </a:p>
        </p:txBody>
      </p:sp>
      <p:sp>
        <p:nvSpPr>
          <p:cNvPr id="24" name="19 Rectángulo redondeado"/>
          <p:cNvSpPr/>
          <p:nvPr/>
        </p:nvSpPr>
        <p:spPr>
          <a:xfrm>
            <a:off x="457200" y="5486400"/>
            <a:ext cx="7772400" cy="1066800"/>
          </a:xfrm>
          <a:prstGeom prst="roundRect">
            <a:avLst/>
          </a:prstGeom>
          <a:solidFill>
            <a:srgbClr val="FCF9C2"/>
          </a:solidFill>
          <a:ln w="38100" cmpd="sng">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9 CuadroTexto"/>
          <p:cNvSpPr txBox="1"/>
          <p:nvPr/>
        </p:nvSpPr>
        <p:spPr>
          <a:xfrm>
            <a:off x="533400" y="5410200"/>
            <a:ext cx="7620000" cy="1092607"/>
          </a:xfrm>
          <a:prstGeom prst="rect">
            <a:avLst/>
          </a:prstGeom>
          <a:noFill/>
        </p:spPr>
        <p:txBody>
          <a:bodyPr wrap="square" rtlCol="0">
            <a:spAutoFit/>
          </a:bodyPr>
          <a:lstStyle/>
          <a:p>
            <a:pPr marL="365125"/>
            <a:r>
              <a:rPr lang="en-GB" sz="2400" b="1" dirty="0">
                <a:solidFill>
                  <a:srgbClr val="0000FF"/>
                </a:solidFill>
              </a:rPr>
              <a:t>3</a:t>
            </a:r>
            <a:r>
              <a:rPr lang="en-GB" sz="2400" b="1" dirty="0" smtClean="0">
                <a:solidFill>
                  <a:srgbClr val="0000FF"/>
                </a:solidFill>
              </a:rPr>
              <a:t>. </a:t>
            </a:r>
            <a:r>
              <a:rPr lang="en-GB" sz="2400" b="1" dirty="0" err="1" smtClean="0">
                <a:solidFill>
                  <a:srgbClr val="0000FF"/>
                </a:solidFill>
              </a:rPr>
              <a:t>Comunidad</a:t>
            </a:r>
            <a:r>
              <a:rPr lang="en-GB" sz="2400" b="1" dirty="0" smtClean="0">
                <a:solidFill>
                  <a:srgbClr val="0000FF"/>
                </a:solidFill>
              </a:rPr>
              <a:t> </a:t>
            </a:r>
            <a:r>
              <a:rPr lang="en-GB" sz="2400" b="1" dirty="0" err="1" smtClean="0">
                <a:solidFill>
                  <a:srgbClr val="0000FF"/>
                </a:solidFill>
              </a:rPr>
              <a:t>Autónoma</a:t>
            </a:r>
            <a:r>
              <a:rPr lang="en-GB" sz="2000" dirty="0" smtClean="0">
                <a:solidFill>
                  <a:srgbClr val="0000FF"/>
                </a:solidFill>
              </a:rPr>
              <a:t>:</a:t>
            </a:r>
          </a:p>
          <a:p>
            <a:pPr marL="342900" indent="-342900" algn="just">
              <a:spcBef>
                <a:spcPts val="600"/>
              </a:spcBef>
              <a:buClr>
                <a:srgbClr val="A700A9"/>
              </a:buClr>
              <a:buSzPct val="175000"/>
              <a:buFont typeface="Arial"/>
              <a:buChar char="•"/>
            </a:pPr>
            <a:r>
              <a:rPr lang="en-GB" b="1" dirty="0" err="1">
                <a:solidFill>
                  <a:schemeClr val="dk1"/>
                </a:solidFill>
              </a:rPr>
              <a:t>Recibirá</a:t>
            </a:r>
            <a:r>
              <a:rPr lang="en-GB" b="1" dirty="0">
                <a:solidFill>
                  <a:schemeClr val="dk1"/>
                </a:solidFill>
              </a:rPr>
              <a:t> la </a:t>
            </a:r>
            <a:r>
              <a:rPr lang="en-GB" b="1" dirty="0" err="1">
                <a:solidFill>
                  <a:schemeClr val="dk1"/>
                </a:solidFill>
              </a:rPr>
              <a:t>información</a:t>
            </a:r>
            <a:r>
              <a:rPr lang="en-GB" b="1" dirty="0">
                <a:solidFill>
                  <a:schemeClr val="dk1"/>
                </a:solidFill>
              </a:rPr>
              <a:t> y </a:t>
            </a:r>
            <a:r>
              <a:rPr lang="en-GB" b="1" dirty="0" err="1">
                <a:solidFill>
                  <a:schemeClr val="dk1"/>
                </a:solidFill>
              </a:rPr>
              <a:t>expedirá</a:t>
            </a:r>
            <a:r>
              <a:rPr lang="en-GB" b="1" dirty="0">
                <a:solidFill>
                  <a:schemeClr val="dk1"/>
                </a:solidFill>
              </a:rPr>
              <a:t> el </a:t>
            </a:r>
            <a:r>
              <a:rPr lang="en-GB" b="1" dirty="0" err="1">
                <a:solidFill>
                  <a:schemeClr val="dk1"/>
                </a:solidFill>
              </a:rPr>
              <a:t>ejemplar</a:t>
            </a:r>
            <a:r>
              <a:rPr lang="en-GB" b="1" dirty="0">
                <a:solidFill>
                  <a:schemeClr val="dk1"/>
                </a:solidFill>
              </a:rPr>
              <a:t> de </a:t>
            </a:r>
            <a:r>
              <a:rPr lang="en-GB" b="1" dirty="0" err="1">
                <a:solidFill>
                  <a:schemeClr val="dk1"/>
                </a:solidFill>
              </a:rPr>
              <a:t>color</a:t>
            </a:r>
            <a:r>
              <a:rPr lang="en-GB" b="1" dirty="0">
                <a:solidFill>
                  <a:schemeClr val="dk1"/>
                </a:solidFill>
              </a:rPr>
              <a:t> </a:t>
            </a:r>
            <a:r>
              <a:rPr lang="en-GB" b="1" dirty="0" err="1">
                <a:solidFill>
                  <a:schemeClr val="dk1"/>
                </a:solidFill>
              </a:rPr>
              <a:t>verde</a:t>
            </a:r>
            <a:r>
              <a:rPr lang="en-GB" b="1" dirty="0">
                <a:solidFill>
                  <a:schemeClr val="dk1"/>
                </a:solidFill>
              </a:rPr>
              <a:t> a la </a:t>
            </a:r>
            <a:r>
              <a:rPr lang="en-GB" b="1" dirty="0" err="1">
                <a:solidFill>
                  <a:schemeClr val="dk1"/>
                </a:solidFill>
              </a:rPr>
              <a:t>Dirección</a:t>
            </a:r>
            <a:r>
              <a:rPr lang="en-GB" b="1" dirty="0">
                <a:solidFill>
                  <a:schemeClr val="dk1"/>
                </a:solidFill>
              </a:rPr>
              <a:t> General de </a:t>
            </a:r>
            <a:r>
              <a:rPr lang="en-GB" b="1" dirty="0" err="1">
                <a:solidFill>
                  <a:schemeClr val="dk1"/>
                </a:solidFill>
              </a:rPr>
              <a:t>Calidad</a:t>
            </a:r>
            <a:r>
              <a:rPr lang="en-GB" b="1" dirty="0">
                <a:solidFill>
                  <a:schemeClr val="dk1"/>
                </a:solidFill>
              </a:rPr>
              <a:t> y </a:t>
            </a:r>
            <a:r>
              <a:rPr lang="en-GB" b="1" dirty="0" err="1" smtClean="0">
                <a:solidFill>
                  <a:schemeClr val="dk1"/>
                </a:solidFill>
              </a:rPr>
              <a:t>Evaluación</a:t>
            </a:r>
            <a:r>
              <a:rPr lang="en-GB" b="1" dirty="0" smtClean="0">
                <a:solidFill>
                  <a:schemeClr val="dk1"/>
                </a:solidFill>
              </a:rPr>
              <a:t> </a:t>
            </a:r>
            <a:r>
              <a:rPr lang="en-GB" b="1" dirty="0" err="1">
                <a:solidFill>
                  <a:schemeClr val="dk1"/>
                </a:solidFill>
              </a:rPr>
              <a:t>Ambiental</a:t>
            </a:r>
            <a:r>
              <a:rPr lang="en-GB" b="1" dirty="0">
                <a:solidFill>
                  <a:schemeClr val="dk1"/>
                </a:solidFill>
              </a:rPr>
              <a:t> (</a:t>
            </a:r>
            <a:r>
              <a:rPr lang="en-GB" b="1" dirty="0" err="1">
                <a:solidFill>
                  <a:schemeClr val="dk1"/>
                </a:solidFill>
              </a:rPr>
              <a:t>Ministerio</a:t>
            </a:r>
            <a:r>
              <a:rPr lang="en-GB" b="1" dirty="0">
                <a:solidFill>
                  <a:schemeClr val="dk1"/>
                </a:solidFill>
              </a:rPr>
              <a:t> </a:t>
            </a:r>
            <a:r>
              <a:rPr lang="en-GB" b="1" dirty="0" err="1" smtClean="0">
                <a:solidFill>
                  <a:schemeClr val="dk1"/>
                </a:solidFill>
              </a:rPr>
              <a:t>Medio</a:t>
            </a:r>
            <a:r>
              <a:rPr lang="en-GB" b="1" dirty="0" smtClean="0">
                <a:solidFill>
                  <a:schemeClr val="dk1"/>
                </a:solidFill>
              </a:rPr>
              <a:t> </a:t>
            </a:r>
            <a:r>
              <a:rPr lang="en-GB" b="1" dirty="0" err="1">
                <a:solidFill>
                  <a:schemeClr val="dk1"/>
                </a:solidFill>
              </a:rPr>
              <a:t>Ambiente</a:t>
            </a:r>
            <a:r>
              <a:rPr lang="en-GB" b="1" dirty="0" smtClean="0">
                <a:solidFill>
                  <a:schemeClr val="dk1"/>
                </a:solidFill>
              </a:rPr>
              <a:t>).</a:t>
            </a:r>
            <a:endParaRPr lang="en-GB" b="1" dirty="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09600" y="990600"/>
            <a:ext cx="7467600" cy="5115246"/>
          </a:xfrm>
          <a:prstGeom prst="rect">
            <a:avLst/>
          </a:prstGeom>
          <a:solidFill>
            <a:srgbClr val="FFFCC1"/>
          </a:solidFill>
        </p:spPr>
        <p:txBody>
          <a:bodyPr wrap="square" rtlCol="0">
            <a:spAutoFit/>
          </a:bodyPr>
          <a:lstStyle/>
          <a:p>
            <a:pPr marL="363538" lvl="0" indent="-11113" algn="just">
              <a:lnSpc>
                <a:spcPct val="110000"/>
              </a:lnSpc>
              <a:buClr>
                <a:srgbClr val="0000FF"/>
              </a:buClr>
              <a:buSzPct val="110000"/>
            </a:pPr>
            <a:r>
              <a:rPr lang="es-ES" sz="2400" b="1" dirty="0" smtClean="0">
                <a:solidFill>
                  <a:srgbClr val="0000FF"/>
                </a:solidFill>
              </a:rPr>
              <a:t>5. Registro </a:t>
            </a:r>
          </a:p>
          <a:p>
            <a:pPr marL="365125" algn="just">
              <a:spcBef>
                <a:spcPts val="1200"/>
              </a:spcBef>
              <a:buClr>
                <a:srgbClr val="A700A9"/>
              </a:buClr>
              <a:buSzPct val="175000"/>
            </a:pPr>
            <a:r>
              <a:rPr lang="en-GB" sz="2000" b="1" dirty="0" err="1">
                <a:solidFill>
                  <a:srgbClr val="000000"/>
                </a:solidFill>
              </a:rPr>
              <a:t>Consideraciones</a:t>
            </a:r>
            <a:r>
              <a:rPr lang="en-GB" sz="2000" b="1" dirty="0">
                <a:solidFill>
                  <a:srgbClr val="000000"/>
                </a:solidFill>
              </a:rPr>
              <a:t> a </a:t>
            </a:r>
            <a:r>
              <a:rPr lang="en-GB" sz="2000" b="1" dirty="0" err="1">
                <a:solidFill>
                  <a:srgbClr val="000000"/>
                </a:solidFill>
              </a:rPr>
              <a:t>tener</a:t>
            </a:r>
            <a:r>
              <a:rPr lang="en-GB" sz="2000" b="1" dirty="0">
                <a:solidFill>
                  <a:srgbClr val="000000"/>
                </a:solidFill>
              </a:rPr>
              <a:t> en </a:t>
            </a:r>
            <a:r>
              <a:rPr lang="en-GB" sz="2000" b="1" dirty="0" err="1">
                <a:solidFill>
                  <a:srgbClr val="000000"/>
                </a:solidFill>
              </a:rPr>
              <a:t>cuenta</a:t>
            </a:r>
            <a:r>
              <a:rPr lang="en-GB" sz="2000" b="1" dirty="0">
                <a:solidFill>
                  <a:srgbClr val="000000"/>
                </a:solidFill>
              </a:rPr>
              <a:t> en lo </a:t>
            </a:r>
            <a:r>
              <a:rPr lang="en-GB" sz="2000" b="1" dirty="0" err="1">
                <a:solidFill>
                  <a:srgbClr val="000000"/>
                </a:solidFill>
              </a:rPr>
              <a:t>relativo</a:t>
            </a:r>
            <a:r>
              <a:rPr lang="en-GB" sz="2000" b="1" dirty="0">
                <a:solidFill>
                  <a:srgbClr val="000000"/>
                </a:solidFill>
              </a:rPr>
              <a:t> al </a:t>
            </a:r>
            <a:r>
              <a:rPr lang="en-GB" sz="2000" b="1" dirty="0" err="1">
                <a:solidFill>
                  <a:srgbClr val="000000"/>
                </a:solidFill>
              </a:rPr>
              <a:t>Documento</a:t>
            </a:r>
            <a:r>
              <a:rPr lang="en-GB" sz="2000" b="1" dirty="0">
                <a:solidFill>
                  <a:srgbClr val="000000"/>
                </a:solidFill>
              </a:rPr>
              <a:t> de Control y </a:t>
            </a:r>
            <a:r>
              <a:rPr lang="en-GB" sz="2000" b="1" dirty="0" err="1">
                <a:solidFill>
                  <a:srgbClr val="000000"/>
                </a:solidFill>
              </a:rPr>
              <a:t>Seguimiento</a:t>
            </a:r>
            <a:r>
              <a:rPr lang="en-GB" sz="2000" b="1" dirty="0">
                <a:solidFill>
                  <a:srgbClr val="000000"/>
                </a:solidFill>
              </a:rPr>
              <a:t> de </a:t>
            </a:r>
            <a:r>
              <a:rPr lang="en-GB" sz="2000" b="1" dirty="0" smtClean="0">
                <a:solidFill>
                  <a:srgbClr val="000000"/>
                </a:solidFill>
              </a:rPr>
              <a:t>RP:</a:t>
            </a:r>
            <a:endParaRPr lang="en-GB" sz="2000" b="1" dirty="0">
              <a:solidFill>
                <a:srgbClr val="000000"/>
              </a:solidFill>
            </a:endParaRPr>
          </a:p>
          <a:p>
            <a:pPr marL="342900" indent="-342900" algn="just">
              <a:spcBef>
                <a:spcPts val="1200"/>
              </a:spcBef>
              <a:buClr>
                <a:srgbClr val="A700A9"/>
              </a:buClr>
              <a:buSzPct val="175000"/>
              <a:buFont typeface="Arial"/>
              <a:buChar char="•"/>
            </a:pPr>
            <a:r>
              <a:rPr lang="es-ES" sz="2000" dirty="0" smtClean="0">
                <a:solidFill>
                  <a:srgbClr val="000000"/>
                </a:solidFill>
              </a:rPr>
              <a:t>Cubre </a:t>
            </a:r>
            <a:r>
              <a:rPr lang="es-ES" sz="2000" dirty="0">
                <a:solidFill>
                  <a:srgbClr val="000000"/>
                </a:solidFill>
              </a:rPr>
              <a:t>únicamente sustancias homogéneas, en cuanto a que tienen un único código de identificación como </a:t>
            </a:r>
            <a:r>
              <a:rPr lang="es-ES" sz="2000" dirty="0" smtClean="0">
                <a:solidFill>
                  <a:srgbClr val="000000"/>
                </a:solidFill>
              </a:rPr>
              <a:t>RP. </a:t>
            </a:r>
            <a:r>
              <a:rPr lang="es-ES" sz="2000" dirty="0">
                <a:solidFill>
                  <a:srgbClr val="000000"/>
                </a:solidFill>
              </a:rPr>
              <a:t>El envío de varios </a:t>
            </a:r>
            <a:r>
              <a:rPr lang="es-ES" sz="2000" dirty="0" smtClean="0">
                <a:solidFill>
                  <a:srgbClr val="000000"/>
                </a:solidFill>
              </a:rPr>
              <a:t>RP </a:t>
            </a:r>
            <a:r>
              <a:rPr lang="es-ES" sz="2000" dirty="0">
                <a:solidFill>
                  <a:srgbClr val="000000"/>
                </a:solidFill>
              </a:rPr>
              <a:t>requiere la cumplimentación de tantos documentos como residuos diferentes se envíen</a:t>
            </a:r>
            <a:r>
              <a:rPr lang="es-ES" sz="2000" dirty="0" smtClean="0">
                <a:solidFill>
                  <a:srgbClr val="000000"/>
                </a:solidFill>
              </a:rPr>
              <a:t>.</a:t>
            </a:r>
            <a:endParaRPr lang="es-ES" sz="2000" dirty="0">
              <a:solidFill>
                <a:srgbClr val="000000"/>
              </a:solidFill>
            </a:endParaRPr>
          </a:p>
          <a:p>
            <a:pPr marL="342900" indent="-342900" algn="just">
              <a:spcBef>
                <a:spcPts val="1200"/>
              </a:spcBef>
              <a:buClr>
                <a:srgbClr val="A700A9"/>
              </a:buClr>
              <a:buSzPct val="175000"/>
              <a:buFont typeface="Arial"/>
              <a:buChar char="•"/>
            </a:pPr>
            <a:r>
              <a:rPr lang="es-ES" sz="2000" dirty="0" smtClean="0">
                <a:solidFill>
                  <a:srgbClr val="000000"/>
                </a:solidFill>
              </a:rPr>
              <a:t>Cubre </a:t>
            </a:r>
            <a:r>
              <a:rPr lang="es-ES" sz="2000" dirty="0">
                <a:solidFill>
                  <a:srgbClr val="000000"/>
                </a:solidFill>
              </a:rPr>
              <a:t>únicamente envíos de cantidades que han de permanecer juntas durante todo el proceso de transporte, ya que el documento debe acompañar al residuo correspondiente</a:t>
            </a:r>
            <a:r>
              <a:rPr lang="es-ES" sz="2000" dirty="0" smtClean="0">
                <a:solidFill>
                  <a:srgbClr val="000000"/>
                </a:solidFill>
              </a:rPr>
              <a:t>.</a:t>
            </a:r>
            <a:endParaRPr lang="es-ES" sz="2000" dirty="0">
              <a:solidFill>
                <a:srgbClr val="000000"/>
              </a:solidFill>
            </a:endParaRPr>
          </a:p>
          <a:p>
            <a:pPr marL="342900" indent="-342900" algn="just">
              <a:spcBef>
                <a:spcPts val="1200"/>
              </a:spcBef>
              <a:buClr>
                <a:srgbClr val="A700A9"/>
              </a:buClr>
              <a:buSzPct val="175000"/>
              <a:buFont typeface="Arial"/>
              <a:buChar char="•"/>
            </a:pPr>
            <a:r>
              <a:rPr lang="es-ES" sz="2000" dirty="0" smtClean="0">
                <a:solidFill>
                  <a:srgbClr val="000000"/>
                </a:solidFill>
              </a:rPr>
              <a:t>Las </a:t>
            </a:r>
            <a:r>
              <a:rPr lang="es-ES" sz="2000" dirty="0">
                <a:solidFill>
                  <a:srgbClr val="000000"/>
                </a:solidFill>
              </a:rPr>
              <a:t>incidencias que pudieran producirse durante el transporte, que pudieran afectar a las características, cantidades o medios de transporte final, serán necesariamente reflejadas por el destinatario, aunque éstas no originen el rechazo del envío.</a:t>
            </a:r>
            <a:endParaRPr lang="en-GB" sz="2000" dirty="0">
              <a:solidFill>
                <a:srgbClr val="000000"/>
              </a:solidFill>
            </a:endParaRPr>
          </a:p>
        </p:txBody>
      </p:sp>
      <p:sp>
        <p:nvSpPr>
          <p:cNvPr id="4" name="Line 2"/>
          <p:cNvSpPr>
            <a:spLocks noChangeShapeType="1"/>
          </p:cNvSpPr>
          <p:nvPr/>
        </p:nvSpPr>
        <p:spPr bwMode="auto">
          <a:xfrm>
            <a:off x="609600" y="8382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Text Box 3"/>
          <p:cNvSpPr txBox="1">
            <a:spLocks noChangeArrowheads="1"/>
          </p:cNvSpPr>
          <p:nvPr/>
        </p:nvSpPr>
        <p:spPr bwMode="auto">
          <a:xfrm>
            <a:off x="1295400" y="304800"/>
            <a:ext cx="6172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6"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31</a:t>
            </a:fld>
            <a:endParaRPr lang="eu-ES" sz="1600" dirty="0">
              <a:latin typeface="Arial" charset="0"/>
              <a:cs typeface="Arial" charset="0"/>
            </a:endParaRPr>
          </a:p>
        </p:txBody>
      </p:sp>
      <p:pic>
        <p:nvPicPr>
          <p:cNvPr id="7"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 y="6248400"/>
            <a:ext cx="1066800" cy="485820"/>
          </a:xfrm>
          <a:prstGeom prst="rect">
            <a:avLst/>
          </a:prstGeom>
        </p:spPr>
      </p:pic>
      <p:sp>
        <p:nvSpPr>
          <p:cNvPr id="8" name="Rectangle 5"/>
          <p:cNvSpPr>
            <a:spLocks noChangeArrowheads="1"/>
          </p:cNvSpPr>
          <p:nvPr/>
        </p:nvSpPr>
        <p:spPr bwMode="auto">
          <a:xfrm>
            <a:off x="16002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5800" y="1371600"/>
            <a:ext cx="7543800" cy="3576364"/>
          </a:xfrm>
          <a:prstGeom prst="rect">
            <a:avLst/>
          </a:prstGeom>
          <a:solidFill>
            <a:srgbClr val="FFFCC1"/>
          </a:solidFill>
        </p:spPr>
        <p:txBody>
          <a:bodyPr wrap="square">
            <a:spAutoFit/>
          </a:bodyPr>
          <a:lstStyle/>
          <a:p>
            <a:pPr marL="363538" lvl="0" indent="-11113" algn="just">
              <a:lnSpc>
                <a:spcPct val="110000"/>
              </a:lnSpc>
              <a:buClr>
                <a:srgbClr val="0000FF"/>
              </a:buClr>
              <a:buSzPct val="110000"/>
            </a:pPr>
            <a:r>
              <a:rPr lang="es-ES" sz="2400" b="1" dirty="0" smtClean="0">
                <a:solidFill>
                  <a:srgbClr val="0000FF"/>
                </a:solidFill>
              </a:rPr>
              <a:t>5. Registro </a:t>
            </a:r>
            <a:endParaRPr lang="es-ES" sz="2000" dirty="0" smtClean="0"/>
          </a:p>
          <a:p>
            <a:pPr marL="342900" indent="-342900" algn="just">
              <a:spcBef>
                <a:spcPts val="1200"/>
              </a:spcBef>
              <a:buClr>
                <a:srgbClr val="A700A9"/>
              </a:buClr>
              <a:buSzPct val="175000"/>
              <a:buFont typeface="Arial"/>
              <a:buChar char="•"/>
            </a:pPr>
            <a:r>
              <a:rPr lang="es-ES" sz="2000" dirty="0">
                <a:solidFill>
                  <a:srgbClr val="000000"/>
                </a:solidFill>
              </a:rPr>
              <a:t>Cuando las incidencias registradas den lugar a la denegación de la aceptación del envío, el destinatario lo expresará en el documento y lo comunicará de forma urgente a los organismos correspondientes (Comunidad Autónoma y Dirección General de Calidad y Evaluación Ambiental [Ministerio de Medio Ambiente]). </a:t>
            </a:r>
          </a:p>
          <a:p>
            <a:pPr marL="342900" indent="-342900" algn="just">
              <a:spcBef>
                <a:spcPts val="1200"/>
              </a:spcBef>
              <a:buClr>
                <a:srgbClr val="A700A9"/>
              </a:buClr>
              <a:buSzPct val="175000"/>
              <a:buFont typeface="Arial"/>
              <a:buChar char="•"/>
            </a:pPr>
            <a:r>
              <a:rPr lang="es-ES" sz="2000" dirty="0" smtClean="0">
                <a:solidFill>
                  <a:srgbClr val="000000"/>
                </a:solidFill>
              </a:rPr>
              <a:t>Se </a:t>
            </a:r>
            <a:r>
              <a:rPr lang="es-ES" sz="2000" dirty="0">
                <a:solidFill>
                  <a:srgbClr val="000000"/>
                </a:solidFill>
              </a:rPr>
              <a:t>indicará si el envío retorna con el mismo transportista al Centro de Origen del remitente o, cuando esto no sea posible, si queda en almacenamiento temporal en la instalación del destinatario hasta que sea retirado por su Titular.</a:t>
            </a:r>
            <a:endParaRPr lang="en-GB" sz="2000" dirty="0">
              <a:solidFill>
                <a:srgbClr val="000000"/>
              </a:solidFill>
            </a:endParaRPr>
          </a:p>
        </p:txBody>
      </p:sp>
      <p:sp>
        <p:nvSpPr>
          <p:cNvPr id="3" name="Line 2"/>
          <p:cNvSpPr>
            <a:spLocks noChangeShapeType="1"/>
          </p:cNvSpPr>
          <p:nvPr/>
        </p:nvSpPr>
        <p:spPr bwMode="auto">
          <a:xfrm>
            <a:off x="609600" y="9144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4" name="Text Box 3"/>
          <p:cNvSpPr txBox="1">
            <a:spLocks noChangeArrowheads="1"/>
          </p:cNvSpPr>
          <p:nvPr/>
        </p:nvSpPr>
        <p:spPr bwMode="auto">
          <a:xfrm>
            <a:off x="1143000" y="304800"/>
            <a:ext cx="6019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5"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32</a:t>
            </a:fld>
            <a:endParaRPr lang="eu-ES" sz="1600" dirty="0">
              <a:latin typeface="Arial" charset="0"/>
              <a:cs typeface="Arial" charset="0"/>
            </a:endParaRPr>
          </a:p>
        </p:txBody>
      </p:sp>
      <p:pic>
        <p:nvPicPr>
          <p:cNvPr id="6"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26577"/>
            <a:ext cx="1219200" cy="555223"/>
          </a:xfrm>
          <a:prstGeom prst="rect">
            <a:avLst/>
          </a:prstGeom>
        </p:spPr>
      </p:pic>
      <p:sp>
        <p:nvSpPr>
          <p:cNvPr id="7"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duotone>
              <a:prstClr val="black"/>
              <a:srgbClr val="E3FAFF">
                <a:tint val="45000"/>
                <a:satMod val="400000"/>
              </a:srgbClr>
            </a:duotone>
          </a:blip>
          <a:srcRect/>
          <a:stretch>
            <a:fillRect/>
          </a:stretch>
        </p:blipFill>
        <p:spPr bwMode="auto">
          <a:xfrm>
            <a:off x="457200" y="1295400"/>
            <a:ext cx="7717296" cy="4828899"/>
          </a:xfrm>
          <a:prstGeom prst="rect">
            <a:avLst/>
          </a:prstGeom>
          <a:solidFill>
            <a:srgbClr val="D2F695"/>
          </a:solidFill>
          <a:ln w="28575" cmpd="sng">
            <a:solidFill>
              <a:schemeClr val="bg1">
                <a:lumMod val="50000"/>
              </a:schemeClr>
            </a:solidFill>
          </a:ln>
        </p:spPr>
      </p:pic>
      <p:sp>
        <p:nvSpPr>
          <p:cNvPr id="3" name="Line 2"/>
          <p:cNvSpPr>
            <a:spLocks noChangeShapeType="1"/>
          </p:cNvSpPr>
          <p:nvPr/>
        </p:nvSpPr>
        <p:spPr bwMode="auto">
          <a:xfrm>
            <a:off x="457200" y="685800"/>
            <a:ext cx="7696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4" name="Text Box 3"/>
          <p:cNvSpPr txBox="1">
            <a:spLocks noChangeArrowheads="1"/>
          </p:cNvSpPr>
          <p:nvPr/>
        </p:nvSpPr>
        <p:spPr bwMode="auto">
          <a:xfrm>
            <a:off x="1295400" y="152400"/>
            <a:ext cx="5410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5"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33</a:t>
            </a:fld>
            <a:endParaRPr lang="eu-ES" sz="1600" dirty="0">
              <a:latin typeface="Arial" charset="0"/>
              <a:cs typeface="Arial" charset="0"/>
            </a:endParaRPr>
          </a:p>
        </p:txBody>
      </p:sp>
      <p:pic>
        <p:nvPicPr>
          <p:cNvPr id="6" name="Imagen 9"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800" y="6248400"/>
            <a:ext cx="1066800" cy="485820"/>
          </a:xfrm>
          <a:prstGeom prst="rect">
            <a:avLst/>
          </a:prstGeom>
        </p:spPr>
      </p:pic>
      <p:sp>
        <p:nvSpPr>
          <p:cNvPr id="7"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sp>
        <p:nvSpPr>
          <p:cNvPr id="8" name="7 CuadroTexto"/>
          <p:cNvSpPr txBox="1"/>
          <p:nvPr/>
        </p:nvSpPr>
        <p:spPr>
          <a:xfrm>
            <a:off x="990600" y="762000"/>
            <a:ext cx="6781800" cy="425758"/>
          </a:xfrm>
          <a:prstGeom prst="rect">
            <a:avLst/>
          </a:prstGeom>
          <a:solidFill>
            <a:srgbClr val="FFFCC1"/>
          </a:solidFill>
          <a:ln w="12700" cmpd="sng">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110000"/>
              </a:lnSpc>
              <a:defRPr sz="2000" b="1" i="1">
                <a:solidFill>
                  <a:schemeClr val="tx1"/>
                </a:solidFill>
              </a:defRPr>
            </a:lvl1pPr>
            <a:extLst/>
          </a:lstStyle>
          <a:p>
            <a:r>
              <a:rPr lang="en-GB" dirty="0" err="1" smtClean="0">
                <a:solidFill>
                  <a:srgbClr val="0000FF"/>
                </a:solidFill>
              </a:rPr>
              <a:t>Ejemplo</a:t>
            </a:r>
            <a:r>
              <a:rPr lang="en-GB" dirty="0" smtClean="0">
                <a:solidFill>
                  <a:srgbClr val="0000FF"/>
                </a:solidFill>
              </a:rPr>
              <a:t> de </a:t>
            </a:r>
            <a:r>
              <a:rPr lang="en-GB" dirty="0" err="1" smtClean="0">
                <a:solidFill>
                  <a:srgbClr val="0000FF"/>
                </a:solidFill>
              </a:rPr>
              <a:t>Documento</a:t>
            </a:r>
            <a:r>
              <a:rPr lang="en-GB" dirty="0" smtClean="0">
                <a:solidFill>
                  <a:srgbClr val="0000FF"/>
                </a:solidFill>
              </a:rPr>
              <a:t> de </a:t>
            </a:r>
            <a:r>
              <a:rPr lang="en-GB" dirty="0" err="1">
                <a:solidFill>
                  <a:srgbClr val="0000FF"/>
                </a:solidFill>
              </a:rPr>
              <a:t>Registro</a:t>
            </a:r>
            <a:r>
              <a:rPr lang="en-GB" dirty="0">
                <a:solidFill>
                  <a:srgbClr val="0000FF"/>
                </a:solidFill>
              </a:rPr>
              <a:t> de </a:t>
            </a:r>
            <a:r>
              <a:rPr lang="en-GB" dirty="0" err="1">
                <a:solidFill>
                  <a:srgbClr val="0000FF"/>
                </a:solidFill>
              </a:rPr>
              <a:t>Residuos</a:t>
            </a:r>
            <a:r>
              <a:rPr lang="en-GB" dirty="0">
                <a:solidFill>
                  <a:srgbClr val="0000FF"/>
                </a:solidFill>
              </a:rPr>
              <a:t> </a:t>
            </a:r>
            <a:r>
              <a:rPr lang="en-GB" dirty="0" err="1">
                <a:solidFill>
                  <a:srgbClr val="0000FF"/>
                </a:solidFill>
              </a:rPr>
              <a:t>Peligrosos</a:t>
            </a:r>
            <a:endParaRPr lang="en-GB" dirty="0">
              <a:solidFill>
                <a:srgbClr val="0000FF"/>
              </a:solidFill>
            </a:endParaRPr>
          </a:p>
        </p:txBody>
      </p:sp>
    </p:spTree>
    <p:extLst>
      <p:ext uri="{BB962C8B-B14F-4D97-AF65-F5344CB8AC3E}">
        <p14:creationId xmlns="" xmlns:p14="http://schemas.microsoft.com/office/powerpoint/2010/main" val="1618487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colorTemperature colorTemp="11200"/>
                    </a14:imgEffect>
                  </a14:imgLayer>
                </a14:imgProps>
              </a:ext>
            </a:extLst>
          </a:blip>
          <a:srcRect/>
          <a:stretch>
            <a:fillRect/>
          </a:stretch>
        </p:blipFill>
        <p:spPr bwMode="auto">
          <a:xfrm>
            <a:off x="457200" y="1371600"/>
            <a:ext cx="7743337" cy="4829276"/>
          </a:xfrm>
          <a:prstGeom prst="rect">
            <a:avLst/>
          </a:prstGeom>
          <a:solidFill>
            <a:srgbClr val="D2F695"/>
          </a:solidFill>
          <a:ln w="28575" cmpd="sng">
            <a:solidFill>
              <a:schemeClr val="bg1">
                <a:lumMod val="50000"/>
              </a:schemeClr>
            </a:solidFill>
          </a:ln>
        </p:spPr>
      </p:pic>
      <p:sp>
        <p:nvSpPr>
          <p:cNvPr id="3" name="Line 2"/>
          <p:cNvSpPr>
            <a:spLocks noChangeShapeType="1"/>
          </p:cNvSpPr>
          <p:nvPr/>
        </p:nvSpPr>
        <p:spPr bwMode="auto">
          <a:xfrm>
            <a:off x="457200" y="685800"/>
            <a:ext cx="777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4" name="Text Box 3"/>
          <p:cNvSpPr txBox="1">
            <a:spLocks noChangeArrowheads="1"/>
          </p:cNvSpPr>
          <p:nvPr/>
        </p:nvSpPr>
        <p:spPr bwMode="auto">
          <a:xfrm>
            <a:off x="1295400" y="152400"/>
            <a:ext cx="5410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5"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34</a:t>
            </a:fld>
            <a:endParaRPr lang="eu-ES" sz="1600" dirty="0">
              <a:latin typeface="Arial" charset="0"/>
              <a:cs typeface="Arial" charset="0"/>
            </a:endParaRPr>
          </a:p>
        </p:txBody>
      </p:sp>
      <p:pic>
        <p:nvPicPr>
          <p:cNvPr id="6" name="Imagen 9" descr="Captura de pantalla 2013-02-15 a la(s) 14.12.38.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600" y="6295978"/>
            <a:ext cx="1066800" cy="485821"/>
          </a:xfrm>
          <a:prstGeom prst="rect">
            <a:avLst/>
          </a:prstGeom>
        </p:spPr>
      </p:pic>
      <p:sp>
        <p:nvSpPr>
          <p:cNvPr id="7"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sp>
        <p:nvSpPr>
          <p:cNvPr id="8" name="7 CuadroTexto"/>
          <p:cNvSpPr txBox="1"/>
          <p:nvPr/>
        </p:nvSpPr>
        <p:spPr>
          <a:xfrm>
            <a:off x="1143000" y="838200"/>
            <a:ext cx="6553200" cy="425758"/>
          </a:xfrm>
          <a:prstGeom prst="rect">
            <a:avLst/>
          </a:prstGeom>
          <a:solidFill>
            <a:srgbClr val="D2F695"/>
          </a:solidFill>
          <a:ln w="12700" cmpd="sng">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10000"/>
              </a:lnSpc>
            </a:pPr>
            <a:r>
              <a:rPr lang="en-GB" sz="2000" b="1" i="1" dirty="0" err="1">
                <a:solidFill>
                  <a:schemeClr val="tx1"/>
                </a:solidFill>
              </a:rPr>
              <a:t>Ejemplo</a:t>
            </a:r>
            <a:r>
              <a:rPr lang="en-GB" sz="2000" b="1" i="1" dirty="0">
                <a:solidFill>
                  <a:schemeClr val="tx1"/>
                </a:solidFill>
              </a:rPr>
              <a:t> </a:t>
            </a:r>
            <a:r>
              <a:rPr lang="en-GB" sz="2000" b="1" i="1" dirty="0" smtClean="0">
                <a:solidFill>
                  <a:schemeClr val="tx1"/>
                </a:solidFill>
              </a:rPr>
              <a:t>de </a:t>
            </a:r>
            <a:r>
              <a:rPr lang="en-GB" sz="2000" b="1" i="1" dirty="0" err="1" smtClean="0">
                <a:solidFill>
                  <a:schemeClr val="tx1"/>
                </a:solidFill>
              </a:rPr>
              <a:t>Documento</a:t>
            </a:r>
            <a:r>
              <a:rPr lang="en-GB" sz="2000" b="1" i="1" dirty="0" smtClean="0">
                <a:solidFill>
                  <a:schemeClr val="tx1"/>
                </a:solidFill>
              </a:rPr>
              <a:t> de </a:t>
            </a:r>
            <a:r>
              <a:rPr lang="en-GB" sz="2000" b="1" i="1" dirty="0" err="1" smtClean="0">
                <a:solidFill>
                  <a:schemeClr val="tx1"/>
                </a:solidFill>
              </a:rPr>
              <a:t>Registro</a:t>
            </a:r>
            <a:r>
              <a:rPr lang="en-GB" sz="2000" b="1" i="1" dirty="0" smtClean="0">
                <a:solidFill>
                  <a:schemeClr val="tx1"/>
                </a:solidFill>
              </a:rPr>
              <a:t> de </a:t>
            </a:r>
            <a:r>
              <a:rPr lang="en-GB" sz="2000" b="1" i="1" dirty="0" err="1" smtClean="0">
                <a:solidFill>
                  <a:schemeClr val="tx1"/>
                </a:solidFill>
              </a:rPr>
              <a:t>Residuos</a:t>
            </a:r>
            <a:r>
              <a:rPr lang="en-GB" sz="2000" b="1" i="1" dirty="0" smtClean="0">
                <a:solidFill>
                  <a:schemeClr val="tx1"/>
                </a:solidFill>
              </a:rPr>
              <a:t> </a:t>
            </a:r>
            <a:r>
              <a:rPr lang="en-GB" sz="2000" b="1" i="1" dirty="0" err="1" smtClean="0">
                <a:solidFill>
                  <a:schemeClr val="tx1"/>
                </a:solidFill>
              </a:rPr>
              <a:t>Peligrosos</a:t>
            </a:r>
            <a:endParaRPr lang="en-GB" sz="2000" b="1" i="1" dirty="0">
              <a:solidFill>
                <a:schemeClr val="tx1"/>
              </a:solidFill>
            </a:endParaRPr>
          </a:p>
        </p:txBody>
      </p:sp>
    </p:spTree>
    <p:extLst>
      <p:ext uri="{BB962C8B-B14F-4D97-AF65-F5344CB8AC3E}">
        <p14:creationId xmlns="" xmlns:p14="http://schemas.microsoft.com/office/powerpoint/2010/main" val="1969741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457200" y="838200"/>
            <a:ext cx="7696200" cy="5386090"/>
          </a:xfrm>
          <a:prstGeom prst="rect">
            <a:avLst/>
          </a:prstGeom>
          <a:solidFill>
            <a:srgbClr val="DEFEFF"/>
          </a:solidFill>
        </p:spPr>
        <p:txBody>
          <a:bodyPr wrap="square" rtlCol="0">
            <a:spAutoFit/>
          </a:bodyPr>
          <a:lstStyle/>
          <a:p>
            <a:pPr marL="361950" lvl="0" indent="-12700" algn="just">
              <a:spcBef>
                <a:spcPts val="600"/>
              </a:spcBef>
              <a:buClr>
                <a:srgbClr val="0000FF"/>
              </a:buClr>
              <a:buSzPct val="110000"/>
            </a:pPr>
            <a:r>
              <a:rPr lang="es-ES" sz="2400" b="1" dirty="0">
                <a:solidFill>
                  <a:srgbClr val="0000FF"/>
                </a:solidFill>
              </a:rPr>
              <a:t>6</a:t>
            </a:r>
            <a:r>
              <a:rPr lang="es-ES" sz="2400" b="1" dirty="0" smtClean="0">
                <a:solidFill>
                  <a:srgbClr val="0000FF"/>
                </a:solidFill>
              </a:rPr>
              <a:t>. Declaración anual</a:t>
            </a:r>
          </a:p>
          <a:p>
            <a:pPr marL="342900" indent="-342900" algn="just">
              <a:spcBef>
                <a:spcPts val="600"/>
              </a:spcBef>
              <a:buClr>
                <a:srgbClr val="A206B6"/>
              </a:buClr>
              <a:buSzPct val="170000"/>
              <a:buFont typeface="Arial"/>
              <a:buChar char="•"/>
            </a:pPr>
            <a:r>
              <a:rPr lang="es-ES" sz="2000" dirty="0"/>
              <a:t>Aquellas actividades generadoras de residuos que no estén Registradas como Pequeños Productores de Residuos Peligrosos deben realizar una "Declaración Anual</a:t>
            </a:r>
            <a:r>
              <a:rPr lang="es-ES" sz="2000" dirty="0" smtClean="0"/>
              <a:t>“</a:t>
            </a:r>
          </a:p>
          <a:p>
            <a:pPr marL="342900" indent="-342900" algn="just">
              <a:spcBef>
                <a:spcPts val="600"/>
              </a:spcBef>
              <a:buClr>
                <a:srgbClr val="A206B6"/>
              </a:buClr>
              <a:buSzPct val="170000"/>
              <a:buFont typeface="Arial"/>
              <a:buChar char="•"/>
            </a:pPr>
            <a:r>
              <a:rPr lang="es-ES" sz="2000" dirty="0" smtClean="0"/>
              <a:t>Las obligaciones de actividades generadoras de R.R. respecto a esta cuestión se concretan en el </a:t>
            </a:r>
            <a:r>
              <a:rPr lang="es-ES" sz="2000" b="1" dirty="0" smtClean="0"/>
              <a:t>Artículo 18 del </a:t>
            </a:r>
            <a:r>
              <a:rPr lang="es-ES" sz="2000" b="1" dirty="0" smtClean="0">
                <a:hlinkClick r:id="rId2"/>
              </a:rPr>
              <a:t>Real Decreto 833/1988</a:t>
            </a:r>
            <a:r>
              <a:rPr lang="es-ES" sz="2000" b="1" dirty="0" smtClean="0"/>
              <a:t>, de 20 de julio, sobre "Declaración anual"</a:t>
            </a:r>
          </a:p>
          <a:p>
            <a:pPr marL="342900" indent="-342900" algn="just">
              <a:spcBef>
                <a:spcPts val="600"/>
              </a:spcBef>
              <a:buClr>
                <a:srgbClr val="A206B6"/>
              </a:buClr>
              <a:buSzPct val="170000"/>
              <a:buFont typeface="Arial"/>
              <a:buChar char="•"/>
            </a:pPr>
            <a:r>
              <a:rPr lang="es-ES" sz="2000" dirty="0" smtClean="0"/>
              <a:t>Anualmente el productor de residuos tóxicos y peligrosos deberá declarar al órgano competente de la Comunidad Autónoma, y por su mediación a la Dirección General del Medio Ambiente del Ministerio de Obras Públicas y Urbanismo, el origen y cantidad de los residuos producidos, el destino dado a cada uno de ellos y la relación de los que se encuentren almacenados temporalmente, así como las incidencias relevantes acaecidas en el año inmediatamente anterior.</a:t>
            </a:r>
          </a:p>
          <a:p>
            <a:pPr marL="342900" indent="-342900" algn="just">
              <a:spcBef>
                <a:spcPts val="600"/>
              </a:spcBef>
              <a:buClr>
                <a:srgbClr val="A206B6"/>
              </a:buClr>
              <a:buSzPct val="170000"/>
              <a:buFont typeface="Arial"/>
              <a:buChar char="•"/>
            </a:pPr>
            <a:r>
              <a:rPr lang="es-ES" sz="2000" dirty="0" smtClean="0"/>
              <a:t>El productor conservará copia de la declaración anual durante un período no inferior a cinco años.</a:t>
            </a:r>
            <a:endParaRPr lang="es-ES" sz="2000" dirty="0"/>
          </a:p>
        </p:txBody>
      </p:sp>
      <p:sp>
        <p:nvSpPr>
          <p:cNvPr id="13" name="Line 2"/>
          <p:cNvSpPr>
            <a:spLocks noChangeShapeType="1"/>
          </p:cNvSpPr>
          <p:nvPr/>
        </p:nvSpPr>
        <p:spPr bwMode="auto">
          <a:xfrm>
            <a:off x="457200" y="762000"/>
            <a:ext cx="7696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4" name="Text Box 3"/>
          <p:cNvSpPr txBox="1">
            <a:spLocks noChangeArrowheads="1"/>
          </p:cNvSpPr>
          <p:nvPr/>
        </p:nvSpPr>
        <p:spPr bwMode="auto">
          <a:xfrm>
            <a:off x="1295400" y="228600"/>
            <a:ext cx="5943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9" name="Rectangle 5"/>
          <p:cNvSpPr>
            <a:spLocks noChangeArrowheads="1"/>
          </p:cNvSpPr>
          <p:nvPr/>
        </p:nvSpPr>
        <p:spPr bwMode="auto">
          <a:xfrm>
            <a:off x="1524000" y="6302777"/>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1" name="Imagen 6"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330681"/>
            <a:ext cx="990600" cy="451119"/>
          </a:xfrm>
          <a:prstGeom prst="rect">
            <a:avLst/>
          </a:prstGeom>
        </p:spPr>
      </p:pic>
      <p:sp>
        <p:nvSpPr>
          <p:cNvPr id="15" name="5 Marcador de número de diapositiva"/>
          <p:cNvSpPr txBox="1">
            <a:spLocks/>
          </p:cNvSpPr>
          <p:nvPr/>
        </p:nvSpPr>
        <p:spPr bwMode="auto">
          <a:xfrm>
            <a:off x="8542215" y="6302777"/>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35</a:t>
            </a:fld>
            <a:endParaRPr lang="eu-ES" sz="1600" dirty="0">
              <a:latin typeface="Arial" charset="0"/>
              <a:cs typeface="Arial" charset="0"/>
            </a:endParaRPr>
          </a:p>
        </p:txBody>
      </p:sp>
    </p:spTree>
    <p:extLst>
      <p:ext uri="{BB962C8B-B14F-4D97-AF65-F5344CB8AC3E}">
        <p14:creationId xmlns="" xmlns:p14="http://schemas.microsoft.com/office/powerpoint/2010/main" val="1388433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533400" y="838200"/>
            <a:ext cx="7620000" cy="5386090"/>
          </a:xfrm>
          <a:prstGeom prst="rect">
            <a:avLst/>
          </a:prstGeom>
          <a:solidFill>
            <a:srgbClr val="DEFEFF"/>
          </a:solidFill>
        </p:spPr>
        <p:txBody>
          <a:bodyPr wrap="square" rtlCol="0">
            <a:spAutoFit/>
          </a:bodyPr>
          <a:lstStyle/>
          <a:p>
            <a:pPr marL="363538" lvl="0" indent="-11113" algn="just">
              <a:buClr>
                <a:srgbClr val="0000FF"/>
              </a:buClr>
              <a:buSzPct val="110000"/>
            </a:pPr>
            <a:r>
              <a:rPr lang="es-ES" sz="2400" b="1" dirty="0">
                <a:solidFill>
                  <a:srgbClr val="0000FF"/>
                </a:solidFill>
              </a:rPr>
              <a:t>6</a:t>
            </a:r>
            <a:r>
              <a:rPr lang="es-ES" sz="2400" b="1" dirty="0" smtClean="0">
                <a:solidFill>
                  <a:srgbClr val="0000FF"/>
                </a:solidFill>
              </a:rPr>
              <a:t>. Declaración anual</a:t>
            </a:r>
          </a:p>
          <a:p>
            <a:pPr marL="342900" indent="-342900" algn="just">
              <a:spcBef>
                <a:spcPts val="600"/>
              </a:spcBef>
              <a:buClr>
                <a:srgbClr val="A206B6"/>
              </a:buClr>
              <a:buSzPct val="170000"/>
              <a:buFont typeface="Arial"/>
              <a:buChar char="•"/>
            </a:pPr>
            <a:r>
              <a:rPr lang="es-ES" sz="2000" dirty="0"/>
              <a:t>Aquellas actividades generadoras de residuos que no estén Registradas como Pequeños Productores de Residuos Peligrosos deben realizar una "Declaración Anual“</a:t>
            </a:r>
          </a:p>
          <a:p>
            <a:pPr marL="342900" indent="-342900" algn="just">
              <a:spcBef>
                <a:spcPts val="600"/>
              </a:spcBef>
              <a:buClr>
                <a:srgbClr val="A206B6"/>
              </a:buClr>
              <a:buSzPct val="170000"/>
              <a:buFont typeface="Arial"/>
              <a:buChar char="•"/>
            </a:pPr>
            <a:r>
              <a:rPr lang="es-ES" sz="2000" dirty="0"/>
              <a:t>Las obligaciones de actividades generadoras de R.R. respecto a esta cuestión se concretan en el Artículo 18 del </a:t>
            </a:r>
            <a:r>
              <a:rPr lang="es-ES" sz="2000" b="1" dirty="0">
                <a:hlinkClick r:id="rId2"/>
              </a:rPr>
              <a:t>Real Decreto 833/1988</a:t>
            </a:r>
            <a:r>
              <a:rPr lang="es-ES" sz="2000" dirty="0"/>
              <a:t>, de 20 de julio, sobre </a:t>
            </a:r>
            <a:r>
              <a:rPr lang="es-ES" sz="2000" dirty="0" smtClean="0"/>
              <a:t>“Declaración anual”</a:t>
            </a:r>
            <a:endParaRPr lang="es-ES" sz="2000" dirty="0"/>
          </a:p>
          <a:p>
            <a:pPr marL="342900" indent="-342900" algn="just">
              <a:spcBef>
                <a:spcPts val="600"/>
              </a:spcBef>
              <a:buClr>
                <a:srgbClr val="A206B6"/>
              </a:buClr>
              <a:buSzPct val="170000"/>
              <a:buFont typeface="Arial"/>
              <a:buChar char="•"/>
            </a:pPr>
            <a:r>
              <a:rPr lang="es-ES" sz="2000" dirty="0" smtClean="0"/>
              <a:t>Anualmente </a:t>
            </a:r>
            <a:r>
              <a:rPr lang="es-ES" sz="2000" dirty="0"/>
              <a:t>el productor de residuos tóxicos y peligrosos deberá declarar al órgano competente de la Comunidad Autónoma, y por su mediación a la Dirección General del Medio Ambiente del Ministerio de Obras Públicas y Urbanismo, el origen y cantidad de los residuos producidos, el destino dado a cada uno de ellos y la relación de los que se encuentren almacenados temporalmente, así como las incidencias relevantes acaecidas en el año inmediatamente anterior.</a:t>
            </a:r>
          </a:p>
          <a:p>
            <a:pPr marL="342900" indent="-342900" algn="just">
              <a:spcBef>
                <a:spcPts val="600"/>
              </a:spcBef>
              <a:buClr>
                <a:srgbClr val="A206B6"/>
              </a:buClr>
              <a:buSzPct val="170000"/>
              <a:buFont typeface="Arial"/>
              <a:buChar char="•"/>
            </a:pPr>
            <a:r>
              <a:rPr lang="es-ES" sz="2000" dirty="0" smtClean="0"/>
              <a:t>El </a:t>
            </a:r>
            <a:r>
              <a:rPr lang="es-ES" sz="2000" dirty="0"/>
              <a:t>productor conservará copia de la declaración anual durante un período no inferior a </a:t>
            </a:r>
            <a:r>
              <a:rPr lang="es-ES" sz="2000" b="1" dirty="0"/>
              <a:t>cinco años.</a:t>
            </a:r>
          </a:p>
        </p:txBody>
      </p:sp>
      <p:sp>
        <p:nvSpPr>
          <p:cNvPr id="13" name="Line 2"/>
          <p:cNvSpPr>
            <a:spLocks noChangeShapeType="1"/>
          </p:cNvSpPr>
          <p:nvPr/>
        </p:nvSpPr>
        <p:spPr bwMode="auto">
          <a:xfrm>
            <a:off x="533400" y="6858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4" name="Text Box 3"/>
          <p:cNvSpPr txBox="1">
            <a:spLocks noChangeArrowheads="1"/>
          </p:cNvSpPr>
          <p:nvPr/>
        </p:nvSpPr>
        <p:spPr bwMode="auto">
          <a:xfrm>
            <a:off x="1295400" y="152400"/>
            <a:ext cx="6324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9" name="Rectangle 5"/>
          <p:cNvSpPr>
            <a:spLocks noChangeArrowheads="1"/>
          </p:cNvSpPr>
          <p:nvPr/>
        </p:nvSpPr>
        <p:spPr bwMode="auto">
          <a:xfrm>
            <a:off x="1524000" y="6302777"/>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1" name="Imagen 6"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330681"/>
            <a:ext cx="990600" cy="451119"/>
          </a:xfrm>
          <a:prstGeom prst="rect">
            <a:avLst/>
          </a:prstGeom>
        </p:spPr>
      </p:pic>
      <p:sp>
        <p:nvSpPr>
          <p:cNvPr id="15" name="5 Marcador de número de diapositiva"/>
          <p:cNvSpPr txBox="1">
            <a:spLocks/>
          </p:cNvSpPr>
          <p:nvPr/>
        </p:nvSpPr>
        <p:spPr bwMode="auto">
          <a:xfrm>
            <a:off x="8542215" y="6302777"/>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36</a:t>
            </a:fld>
            <a:endParaRPr lang="eu-ES" sz="1600" dirty="0">
              <a:latin typeface="Arial" charset="0"/>
              <a:cs typeface="Arial" charset="0"/>
            </a:endParaRPr>
          </a:p>
        </p:txBody>
      </p:sp>
    </p:spTree>
    <p:extLst>
      <p:ext uri="{BB962C8B-B14F-4D97-AF65-F5344CB8AC3E}">
        <p14:creationId xmlns="" xmlns:p14="http://schemas.microsoft.com/office/powerpoint/2010/main" val="2064212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09600" y="1143000"/>
            <a:ext cx="7467600" cy="2693045"/>
          </a:xfrm>
          <a:prstGeom prst="rect">
            <a:avLst/>
          </a:prstGeom>
          <a:solidFill>
            <a:srgbClr val="DEFEFF"/>
          </a:solidFill>
        </p:spPr>
        <p:txBody>
          <a:bodyPr wrap="square">
            <a:spAutoFit/>
          </a:bodyPr>
          <a:lstStyle/>
          <a:p>
            <a:pPr marL="369888" lvl="0" algn="just">
              <a:buClr>
                <a:srgbClr val="0000FF"/>
              </a:buClr>
              <a:buSzPct val="110000"/>
            </a:pPr>
            <a:r>
              <a:rPr lang="es-ES" sz="2400" b="1" dirty="0">
                <a:solidFill>
                  <a:srgbClr val="0000FF"/>
                </a:solidFill>
              </a:rPr>
              <a:t>5. Declaración anual</a:t>
            </a:r>
          </a:p>
          <a:p>
            <a:pPr marL="87313" algn="just">
              <a:spcBef>
                <a:spcPts val="600"/>
              </a:spcBef>
            </a:pPr>
            <a:r>
              <a:rPr lang="es-ES" sz="2000" b="1" dirty="0" smtClean="0"/>
              <a:t>Artículo 19 del </a:t>
            </a:r>
            <a:r>
              <a:rPr lang="es-ES" sz="2000" b="1" dirty="0">
                <a:hlinkClick r:id="rId2"/>
              </a:rPr>
              <a:t>Real Decreto 833/1988</a:t>
            </a:r>
            <a:r>
              <a:rPr lang="es-ES" sz="2000" b="1" dirty="0"/>
              <a:t>, de 20 de Julio, </a:t>
            </a:r>
            <a:r>
              <a:rPr lang="es-ES" sz="2000" b="1" dirty="0" smtClean="0"/>
              <a:t>sobre "Formalización de la declaración anual”</a:t>
            </a:r>
            <a:r>
              <a:rPr lang="es-ES" sz="2000" dirty="0" smtClean="0"/>
              <a:t>: </a:t>
            </a:r>
            <a:r>
              <a:rPr lang="es-ES" sz="2000" i="1" dirty="0" smtClean="0"/>
              <a:t>La declaración anual, que se presentará antes del día 1 de marzo, así como, en todo caso, la correspondiente información a la Dirección General del Medio Ambiente del Ministerio de Obras Públicas y Urbanismo, se formalizará en el modelo que se especifica en el anexo III del presente Reglamento.</a:t>
            </a:r>
          </a:p>
        </p:txBody>
      </p:sp>
      <p:sp>
        <p:nvSpPr>
          <p:cNvPr id="4" name="3 Rectángulo"/>
          <p:cNvSpPr/>
          <p:nvPr/>
        </p:nvSpPr>
        <p:spPr>
          <a:xfrm>
            <a:off x="609600" y="4114800"/>
            <a:ext cx="7467600" cy="1938992"/>
          </a:xfrm>
          <a:prstGeom prst="rect">
            <a:avLst/>
          </a:prstGeom>
          <a:solidFill>
            <a:srgbClr val="FFFCC1"/>
          </a:solidFill>
        </p:spPr>
        <p:txBody>
          <a:bodyPr wrap="square">
            <a:spAutoFit/>
          </a:bodyPr>
          <a:lstStyle/>
          <a:p>
            <a:pPr marL="342900" indent="-342900" algn="just">
              <a:spcBef>
                <a:spcPts val="1200"/>
              </a:spcBef>
              <a:buClr>
                <a:srgbClr val="A700A9"/>
              </a:buClr>
              <a:buSzPct val="175000"/>
              <a:buFont typeface="Arial"/>
              <a:buChar char="•"/>
            </a:pPr>
            <a:r>
              <a:rPr lang="es-ES" sz="2000" dirty="0">
                <a:solidFill>
                  <a:srgbClr val="000000"/>
                </a:solidFill>
              </a:rPr>
              <a:t>Aquellas actividades generadoras de residuos que hayan obtenido la Inscripción en el </a:t>
            </a:r>
            <a:r>
              <a:rPr lang="es-ES" sz="2000" b="1" dirty="0">
                <a:solidFill>
                  <a:srgbClr val="0000FF"/>
                </a:solidFill>
              </a:rPr>
              <a:t>Registro de Pequeños Productores de Residuos Peligrosos </a:t>
            </a:r>
            <a:r>
              <a:rPr lang="es-ES" sz="2000" dirty="0">
                <a:solidFill>
                  <a:srgbClr val="000000"/>
                </a:solidFill>
              </a:rPr>
              <a:t>están eximidas de tener que realizar la "Declaración Anual", como se establece en el Artículo 22 del </a:t>
            </a:r>
            <a:r>
              <a:rPr lang="es-ES" sz="2000" b="1" dirty="0">
                <a:solidFill>
                  <a:srgbClr val="000000"/>
                </a:solidFill>
                <a:hlinkClick r:id="rId2"/>
              </a:rPr>
              <a:t>Real Decreto 833/1988</a:t>
            </a:r>
            <a:r>
              <a:rPr lang="es-ES" sz="2000" dirty="0">
                <a:solidFill>
                  <a:srgbClr val="000000"/>
                </a:solidFill>
              </a:rPr>
              <a:t>, de 20 de Julio, sobre “de los pequeños productores</a:t>
            </a:r>
            <a:r>
              <a:rPr lang="es-ES" sz="2000" dirty="0" smtClean="0">
                <a:solidFill>
                  <a:srgbClr val="000000"/>
                </a:solidFill>
              </a:rPr>
              <a:t>”.</a:t>
            </a:r>
            <a:endParaRPr lang="es-ES" sz="2000" dirty="0">
              <a:solidFill>
                <a:srgbClr val="000000"/>
              </a:solidFill>
            </a:endParaRPr>
          </a:p>
        </p:txBody>
      </p:sp>
      <p:sp>
        <p:nvSpPr>
          <p:cNvPr id="5" name="Line 2"/>
          <p:cNvSpPr>
            <a:spLocks noChangeShapeType="1"/>
          </p:cNvSpPr>
          <p:nvPr/>
        </p:nvSpPr>
        <p:spPr bwMode="auto">
          <a:xfrm>
            <a:off x="609600" y="9906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6" name="Text Box 3"/>
          <p:cNvSpPr txBox="1">
            <a:spLocks noChangeArrowheads="1"/>
          </p:cNvSpPr>
          <p:nvPr/>
        </p:nvSpPr>
        <p:spPr bwMode="auto">
          <a:xfrm>
            <a:off x="1295400" y="381000"/>
            <a:ext cx="6019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a:t>
            </a:r>
            <a:r>
              <a:rPr lang="es-ES" sz="2800" b="1" dirty="0">
                <a:solidFill>
                  <a:srgbClr val="CC0000"/>
                </a:solidFill>
              </a:rPr>
              <a:t>R</a:t>
            </a:r>
            <a:r>
              <a:rPr lang="es-ES" sz="2800" b="1" dirty="0" smtClean="0">
                <a:solidFill>
                  <a:srgbClr val="CC0000"/>
                </a:solidFill>
              </a:rPr>
              <a:t>esiduos Peligrosos</a:t>
            </a:r>
            <a:endParaRPr lang="es-ES" sz="2800" b="1" dirty="0">
              <a:solidFill>
                <a:srgbClr val="CC0000"/>
              </a:solidFill>
            </a:endParaRPr>
          </a:p>
        </p:txBody>
      </p:sp>
      <p:sp>
        <p:nvSpPr>
          <p:cNvPr id="7" name="Rectangle 5"/>
          <p:cNvSpPr>
            <a:spLocks noChangeArrowheads="1"/>
          </p:cNvSpPr>
          <p:nvPr/>
        </p:nvSpPr>
        <p:spPr bwMode="auto">
          <a:xfrm>
            <a:off x="1524000" y="6302777"/>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8" name="Imagen 6"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330681"/>
            <a:ext cx="990600" cy="451119"/>
          </a:xfrm>
          <a:prstGeom prst="rect">
            <a:avLst/>
          </a:prstGeom>
        </p:spPr>
      </p:pic>
      <p:sp>
        <p:nvSpPr>
          <p:cNvPr id="9" name="5 Marcador de número de diapositiva"/>
          <p:cNvSpPr txBox="1">
            <a:spLocks/>
          </p:cNvSpPr>
          <p:nvPr/>
        </p:nvSpPr>
        <p:spPr bwMode="auto">
          <a:xfrm>
            <a:off x="8542215" y="6302777"/>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37</a:t>
            </a:fld>
            <a:endParaRPr lang="eu-ES" sz="1600" dirty="0">
              <a:latin typeface="Arial" charset="0"/>
              <a:cs typeface="Arial" charset="0"/>
            </a:endParaRPr>
          </a:p>
        </p:txBody>
      </p:sp>
    </p:spTree>
    <p:extLst>
      <p:ext uri="{BB962C8B-B14F-4D97-AF65-F5344CB8AC3E}">
        <p14:creationId xmlns="" xmlns:p14="http://schemas.microsoft.com/office/powerpoint/2010/main" val="3690459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09600" y="1143000"/>
            <a:ext cx="7391400" cy="3576364"/>
          </a:xfrm>
          <a:prstGeom prst="rect">
            <a:avLst/>
          </a:prstGeom>
          <a:solidFill>
            <a:srgbClr val="FFFCC1"/>
          </a:solidFill>
        </p:spPr>
        <p:txBody>
          <a:bodyPr wrap="square">
            <a:spAutoFit/>
          </a:bodyPr>
          <a:lstStyle/>
          <a:p>
            <a:pPr marL="363538" lvl="0" indent="-11113" algn="just">
              <a:lnSpc>
                <a:spcPct val="110000"/>
              </a:lnSpc>
              <a:buClr>
                <a:srgbClr val="0000FF"/>
              </a:buClr>
              <a:buSzPct val="110000"/>
            </a:pPr>
            <a:r>
              <a:rPr lang="es-ES" sz="2400" b="1" dirty="0" smtClean="0">
                <a:solidFill>
                  <a:srgbClr val="0000FF"/>
                </a:solidFill>
              </a:rPr>
              <a:t>5. Declaración anual</a:t>
            </a:r>
          </a:p>
          <a:p>
            <a:pPr marL="342900" indent="-342900" algn="just">
              <a:spcBef>
                <a:spcPts val="1200"/>
              </a:spcBef>
              <a:buClr>
                <a:srgbClr val="A700A9"/>
              </a:buClr>
              <a:buSzPct val="175000"/>
              <a:buFont typeface="Arial"/>
              <a:buChar char="•"/>
            </a:pPr>
            <a:r>
              <a:rPr lang="es-ES" sz="2000" dirty="0">
                <a:solidFill>
                  <a:srgbClr val="000000"/>
                </a:solidFill>
              </a:rPr>
              <a:t>Se considerarán pequeños productores aquellos que por generar o importar menos de </a:t>
            </a:r>
            <a:r>
              <a:rPr lang="es-ES" b="1" dirty="0">
                <a:solidFill>
                  <a:srgbClr val="0000FF"/>
                </a:solidFill>
              </a:rPr>
              <a:t>10.000 kg </a:t>
            </a:r>
            <a:r>
              <a:rPr lang="es-ES" sz="2000" dirty="0">
                <a:solidFill>
                  <a:srgbClr val="000000"/>
                </a:solidFill>
              </a:rPr>
              <a:t>al año de residuos tóxicos y peligrosos, adquieran este carácter mediante su inscripción en el registro que a tal efecto llevarán los órganos competentes de las Comunidades Autónomas.</a:t>
            </a:r>
          </a:p>
          <a:p>
            <a:pPr marL="342900" lvl="0" indent="-342900" algn="just">
              <a:spcBef>
                <a:spcPts val="1200"/>
              </a:spcBef>
              <a:buClr>
                <a:srgbClr val="A700A9"/>
              </a:buClr>
              <a:buSzPct val="175000"/>
              <a:buFont typeface="Arial"/>
              <a:buChar char="•"/>
            </a:pPr>
            <a:r>
              <a:rPr lang="es-ES" sz="2000" dirty="0">
                <a:solidFill>
                  <a:srgbClr val="000000"/>
                </a:solidFill>
              </a:rPr>
              <a:t>No obstante, en </a:t>
            </a:r>
            <a:r>
              <a:rPr lang="es-ES" sz="2000" b="1" dirty="0">
                <a:solidFill>
                  <a:srgbClr val="0000FF"/>
                </a:solidFill>
              </a:rPr>
              <a:t>función del riesgo que represente el residuo tóxico y peligroso producido</a:t>
            </a:r>
            <a:r>
              <a:rPr lang="es-ES" sz="2000" dirty="0">
                <a:solidFill>
                  <a:srgbClr val="000000"/>
                </a:solidFill>
              </a:rPr>
              <a:t>, se podrá denegar o autorizar la inscripción en el registro a quienes, respectivamente, no alcancen o superen los 10.000 kg</a:t>
            </a:r>
            <a:r>
              <a:rPr lang="es-ES" sz="2000" dirty="0" smtClean="0">
                <a:solidFill>
                  <a:srgbClr val="000000"/>
                </a:solidFill>
              </a:rPr>
              <a:t>.</a:t>
            </a:r>
            <a:endParaRPr lang="es-ES" sz="2000" dirty="0">
              <a:solidFill>
                <a:srgbClr val="000000"/>
              </a:solidFill>
            </a:endParaRPr>
          </a:p>
        </p:txBody>
      </p:sp>
      <p:sp>
        <p:nvSpPr>
          <p:cNvPr id="3" name="Line 2"/>
          <p:cNvSpPr>
            <a:spLocks noChangeShapeType="1"/>
          </p:cNvSpPr>
          <p:nvPr/>
        </p:nvSpPr>
        <p:spPr bwMode="auto">
          <a:xfrm>
            <a:off x="609600" y="9144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4" name="Text Box 3"/>
          <p:cNvSpPr txBox="1">
            <a:spLocks noChangeArrowheads="1"/>
          </p:cNvSpPr>
          <p:nvPr/>
        </p:nvSpPr>
        <p:spPr bwMode="auto">
          <a:xfrm>
            <a:off x="1295400" y="304800"/>
            <a:ext cx="6553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5" name="Rectangle 5"/>
          <p:cNvSpPr>
            <a:spLocks noChangeArrowheads="1"/>
          </p:cNvSpPr>
          <p:nvPr/>
        </p:nvSpPr>
        <p:spPr bwMode="auto">
          <a:xfrm>
            <a:off x="1524000" y="6302777"/>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6"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330681"/>
            <a:ext cx="990600" cy="451119"/>
          </a:xfrm>
          <a:prstGeom prst="rect">
            <a:avLst/>
          </a:prstGeom>
        </p:spPr>
      </p:pic>
      <p:sp>
        <p:nvSpPr>
          <p:cNvPr id="7" name="5 Marcador de número de diapositiva"/>
          <p:cNvSpPr txBox="1">
            <a:spLocks/>
          </p:cNvSpPr>
          <p:nvPr/>
        </p:nvSpPr>
        <p:spPr bwMode="auto">
          <a:xfrm>
            <a:off x="8542215" y="6302777"/>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38</a:t>
            </a:fld>
            <a:endParaRPr lang="eu-ES" sz="1600" dirty="0">
              <a:latin typeface="Arial" charset="0"/>
              <a:cs typeface="Arial" charset="0"/>
            </a:endParaRPr>
          </a:p>
        </p:txBody>
      </p:sp>
      <p:sp>
        <p:nvSpPr>
          <p:cNvPr id="8" name="10 Rectángulo"/>
          <p:cNvSpPr/>
          <p:nvPr/>
        </p:nvSpPr>
        <p:spPr>
          <a:xfrm>
            <a:off x="609600" y="4876800"/>
            <a:ext cx="7391400" cy="1231106"/>
          </a:xfrm>
          <a:prstGeom prst="rect">
            <a:avLst/>
          </a:prstGeom>
          <a:solidFill>
            <a:srgbClr val="FFDFE2"/>
          </a:solidFill>
        </p:spPr>
        <p:txBody>
          <a:bodyPr wrap="square">
            <a:spAutoFit/>
          </a:bodyPr>
          <a:lstStyle/>
          <a:p>
            <a:pPr marL="457200" lvl="0" indent="-11113" algn="just">
              <a:buClr>
                <a:srgbClr val="0000FF"/>
              </a:buClr>
              <a:buSzPct val="110000"/>
            </a:pPr>
            <a:r>
              <a:rPr lang="es-ES" sz="2400" b="1" dirty="0" smtClean="0">
                <a:solidFill>
                  <a:srgbClr val="0000FF"/>
                </a:solidFill>
              </a:rPr>
              <a:t>6. Estudio de Minimización de Residuos</a:t>
            </a:r>
          </a:p>
          <a:p>
            <a:pPr marL="92075" indent="-11113" algn="just">
              <a:spcBef>
                <a:spcPts val="1200"/>
              </a:spcBef>
              <a:buClr>
                <a:srgbClr val="0000FF"/>
              </a:buClr>
              <a:buSzPct val="110000"/>
            </a:pPr>
            <a:r>
              <a:rPr lang="es-ES" sz="2000" dirty="0" smtClean="0"/>
              <a:t>Lo relativo a la Minimización de Residuos se tratará con más detalle en el </a:t>
            </a:r>
            <a:r>
              <a:rPr lang="es-ES" sz="2000" b="1" dirty="0" smtClean="0"/>
              <a:t>Tema 5</a:t>
            </a:r>
            <a:r>
              <a:rPr lang="es-ES" sz="2000" dirty="0" smtClean="0"/>
              <a:t>.</a:t>
            </a:r>
            <a:endParaRPr lang="es-ES" sz="2000" dirty="0" smtClean="0">
              <a:solidFill>
                <a:srgbClr val="0000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5800" y="1066800"/>
            <a:ext cx="7467600" cy="4990598"/>
          </a:xfrm>
          <a:prstGeom prst="rect">
            <a:avLst/>
          </a:prstGeom>
          <a:solidFill>
            <a:srgbClr val="FFDFE2"/>
          </a:solidFill>
        </p:spPr>
        <p:txBody>
          <a:bodyPr wrap="square">
            <a:spAutoFit/>
          </a:bodyPr>
          <a:lstStyle/>
          <a:p>
            <a:pPr marL="360363" lvl="0" indent="-12700" algn="just">
              <a:lnSpc>
                <a:spcPct val="110000"/>
              </a:lnSpc>
              <a:buClr>
                <a:srgbClr val="0000FF"/>
              </a:buClr>
              <a:buSzPct val="110000"/>
            </a:pPr>
            <a:r>
              <a:rPr lang="es-ES" sz="2400" b="1" dirty="0" smtClean="0">
                <a:solidFill>
                  <a:srgbClr val="0000FF"/>
                </a:solidFill>
              </a:rPr>
              <a:t>7. Entrega a gestor autorizado de residuos peligrosos</a:t>
            </a:r>
          </a:p>
          <a:p>
            <a:pPr marL="285750" indent="-285750" algn="just">
              <a:lnSpc>
                <a:spcPct val="110000"/>
              </a:lnSpc>
              <a:spcBef>
                <a:spcPts val="600"/>
              </a:spcBef>
              <a:buClr>
                <a:srgbClr val="A206B6"/>
              </a:buClr>
              <a:buSzPct val="170000"/>
              <a:buFont typeface="Arial"/>
              <a:buChar char="•"/>
            </a:pPr>
            <a:r>
              <a:rPr lang="es-ES" dirty="0" smtClean="0"/>
              <a:t>Las obligaciones respecto a esta cuestión se concretan en el Artículo 20 del </a:t>
            </a:r>
            <a:r>
              <a:rPr lang="es-ES" b="1" dirty="0" smtClean="0">
                <a:hlinkClick r:id="rId2"/>
              </a:rPr>
              <a:t>Real Decreto 833/1988</a:t>
            </a:r>
            <a:r>
              <a:rPr lang="es-ES" dirty="0" smtClean="0"/>
              <a:t>, de 20 de julio, sobre "Solicitud de admisión”</a:t>
            </a:r>
          </a:p>
          <a:p>
            <a:pPr marL="285750" indent="-285750" algn="just">
              <a:lnSpc>
                <a:spcPct val="110000"/>
              </a:lnSpc>
              <a:spcBef>
                <a:spcPts val="600"/>
              </a:spcBef>
              <a:buClr>
                <a:srgbClr val="A206B6"/>
              </a:buClr>
              <a:buSzPct val="170000"/>
              <a:buFont typeface="Arial"/>
              <a:buChar char="•"/>
            </a:pPr>
            <a:r>
              <a:rPr lang="es-ES" dirty="0" smtClean="0"/>
              <a:t>El productor de un residuo tóxico y peligroso, antes de su traslado desde el lugar de origen hasta una instalación de tratamiento o eliminación, tendrá que contar, como requisito imprescindible, con un compromiso documental de aceptación por parte del gestor.</a:t>
            </a:r>
          </a:p>
          <a:p>
            <a:pPr marL="285750" indent="-285750" algn="just">
              <a:lnSpc>
                <a:spcPct val="110000"/>
              </a:lnSpc>
              <a:spcBef>
                <a:spcPts val="600"/>
              </a:spcBef>
              <a:buClr>
                <a:srgbClr val="A206B6"/>
              </a:buClr>
              <a:buSzPct val="170000"/>
              <a:buFont typeface="Arial"/>
              <a:buChar char="•"/>
            </a:pPr>
            <a:r>
              <a:rPr lang="es-ES" dirty="0" smtClean="0"/>
              <a:t>El productor deberá cursar al gestor una solicitud de aceptación por este último de los residuos a tratar, que contendrá, además de las características sobre el estado de los residuos, los datos siguientes:</a:t>
            </a:r>
          </a:p>
          <a:p>
            <a:pPr marL="828675" indent="-285750" algn="just">
              <a:lnSpc>
                <a:spcPct val="110000"/>
              </a:lnSpc>
              <a:buClr>
                <a:srgbClr val="0000FF"/>
              </a:buClr>
              <a:buSzPct val="140000"/>
              <a:buFont typeface="Arial"/>
              <a:buChar char="•"/>
            </a:pPr>
            <a:r>
              <a:rPr lang="es-ES" dirty="0" smtClean="0"/>
              <a:t>Identificación según Anexo I</a:t>
            </a:r>
          </a:p>
          <a:p>
            <a:pPr marL="828675" indent="-285750" algn="just">
              <a:lnSpc>
                <a:spcPct val="110000"/>
              </a:lnSpc>
              <a:buClr>
                <a:srgbClr val="0000FF"/>
              </a:buClr>
              <a:buSzPct val="140000"/>
              <a:buFont typeface="Arial"/>
              <a:buChar char="•"/>
            </a:pPr>
            <a:r>
              <a:rPr lang="es-ES" dirty="0" smtClean="0"/>
              <a:t>Propiedades físico-químicas.</a:t>
            </a:r>
          </a:p>
          <a:p>
            <a:pPr marL="828675" indent="-285750" algn="just">
              <a:lnSpc>
                <a:spcPct val="110000"/>
              </a:lnSpc>
              <a:buClr>
                <a:srgbClr val="0000FF"/>
              </a:buClr>
              <a:buSzPct val="140000"/>
              <a:buFont typeface="Arial"/>
              <a:buChar char="•"/>
            </a:pPr>
            <a:r>
              <a:rPr lang="es-ES" dirty="0" smtClean="0"/>
              <a:t>Composición química.</a:t>
            </a:r>
          </a:p>
          <a:p>
            <a:pPr marL="828675" indent="-285750" algn="just">
              <a:lnSpc>
                <a:spcPct val="110000"/>
              </a:lnSpc>
              <a:buClr>
                <a:srgbClr val="0000FF"/>
              </a:buClr>
              <a:buSzPct val="140000"/>
              <a:buFont typeface="Arial"/>
              <a:buChar char="•"/>
            </a:pPr>
            <a:r>
              <a:rPr lang="es-ES" dirty="0" smtClean="0"/>
              <a:t>Volumen y peso.</a:t>
            </a:r>
          </a:p>
          <a:p>
            <a:pPr marL="828675" indent="-285750" algn="just">
              <a:lnSpc>
                <a:spcPct val="110000"/>
              </a:lnSpc>
              <a:buClr>
                <a:srgbClr val="0000FF"/>
              </a:buClr>
              <a:buSzPct val="140000"/>
              <a:buFont typeface="Arial"/>
              <a:buChar char="•"/>
            </a:pPr>
            <a:r>
              <a:rPr lang="es-ES" dirty="0" smtClean="0"/>
              <a:t>El plazo de recogida de los residuos.</a:t>
            </a:r>
          </a:p>
        </p:txBody>
      </p:sp>
      <p:sp>
        <p:nvSpPr>
          <p:cNvPr id="3" name="Line 2"/>
          <p:cNvSpPr>
            <a:spLocks noChangeShapeType="1"/>
          </p:cNvSpPr>
          <p:nvPr/>
        </p:nvSpPr>
        <p:spPr bwMode="auto">
          <a:xfrm>
            <a:off x="685800" y="8382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4" name="Text Box 3"/>
          <p:cNvSpPr txBox="1">
            <a:spLocks noChangeArrowheads="1"/>
          </p:cNvSpPr>
          <p:nvPr/>
        </p:nvSpPr>
        <p:spPr bwMode="auto">
          <a:xfrm>
            <a:off x="1295400" y="304800"/>
            <a:ext cx="5943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5"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6" name="Imagen 6"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7"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39</a:t>
            </a:fld>
            <a:endParaRPr lang="eu-ES" sz="1600" dirty="0">
              <a:latin typeface="Arial" charset="0"/>
              <a:cs typeface="Arial" charset="0"/>
            </a:endParaRPr>
          </a:p>
        </p:txBody>
      </p:sp>
    </p:spTree>
    <p:extLst>
      <p:ext uri="{BB962C8B-B14F-4D97-AF65-F5344CB8AC3E}">
        <p14:creationId xmlns="" xmlns:p14="http://schemas.microsoft.com/office/powerpoint/2010/main" val="871896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533400" y="10668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210947" name="Text Box 3"/>
          <p:cNvSpPr txBox="1">
            <a:spLocks noChangeArrowheads="1"/>
          </p:cNvSpPr>
          <p:nvPr/>
        </p:nvSpPr>
        <p:spPr bwMode="auto">
          <a:xfrm>
            <a:off x="1524000" y="457200"/>
            <a:ext cx="5791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Introducción</a:t>
            </a:r>
            <a:endParaRPr lang="es-ES" sz="2800" b="1" dirty="0">
              <a:solidFill>
                <a:srgbClr val="CC0000"/>
              </a:solidFill>
            </a:endParaRPr>
          </a:p>
        </p:txBody>
      </p:sp>
      <p:sp>
        <p:nvSpPr>
          <p:cNvPr id="3" name="CuadroTexto 2"/>
          <p:cNvSpPr txBox="1"/>
          <p:nvPr/>
        </p:nvSpPr>
        <p:spPr>
          <a:xfrm>
            <a:off x="533400" y="1295400"/>
            <a:ext cx="7543800" cy="4278094"/>
          </a:xfrm>
          <a:prstGeom prst="rect">
            <a:avLst/>
          </a:prstGeom>
          <a:solidFill>
            <a:srgbClr val="E1E7FF"/>
          </a:solidFill>
        </p:spPr>
        <p:txBody>
          <a:bodyPr wrap="square">
            <a:spAutoFit/>
          </a:bodyPr>
          <a:lstStyle/>
          <a:p>
            <a:pPr marL="358775" indent="-358775" algn="just">
              <a:lnSpc>
                <a:spcPct val="110000"/>
              </a:lnSpc>
              <a:spcBef>
                <a:spcPts val="1200"/>
              </a:spcBef>
              <a:buClr>
                <a:srgbClr val="A72F74"/>
              </a:buClr>
              <a:buSzPct val="190000"/>
              <a:buFont typeface="Arial" pitchFamily="34" charset="0"/>
              <a:buChar char="•"/>
            </a:pPr>
            <a:r>
              <a:rPr lang="es-ES" sz="2000" b="1" dirty="0" smtClean="0"/>
              <a:t>La industria genera una gran cantidad de residuos muchos de los cuales son recuperables. </a:t>
            </a:r>
          </a:p>
          <a:p>
            <a:pPr marL="358775" indent="-358775" algn="just">
              <a:lnSpc>
                <a:spcPct val="110000"/>
              </a:lnSpc>
              <a:spcBef>
                <a:spcPts val="1200"/>
              </a:spcBef>
              <a:buClr>
                <a:srgbClr val="A72F74"/>
              </a:buClr>
              <a:buSzPct val="190000"/>
              <a:buFont typeface="Arial" pitchFamily="34" charset="0"/>
              <a:buChar char="•"/>
            </a:pPr>
            <a:r>
              <a:rPr lang="es-ES" sz="2000" b="1" dirty="0" smtClean="0"/>
              <a:t>Está aumentando la proporción de residuos que se valorizan para usos posteriores.</a:t>
            </a:r>
          </a:p>
          <a:p>
            <a:pPr marL="358775" indent="-358775" algn="just">
              <a:lnSpc>
                <a:spcPct val="110000"/>
              </a:lnSpc>
              <a:spcBef>
                <a:spcPts val="1200"/>
              </a:spcBef>
              <a:buClr>
                <a:srgbClr val="A72F74"/>
              </a:buClr>
              <a:buSzPct val="190000"/>
              <a:buFont typeface="Arial" pitchFamily="34" charset="0"/>
              <a:buChar char="•"/>
            </a:pPr>
            <a:r>
              <a:rPr lang="es-ES" sz="2000" b="1" dirty="0" smtClean="0"/>
              <a:t>Los residuos industriales, por su importancia cuantitativa y sus características, disponen de un </a:t>
            </a:r>
            <a:r>
              <a:rPr lang="es-ES" sz="2000" b="1" dirty="0" smtClean="0">
                <a:solidFill>
                  <a:srgbClr val="FF0000"/>
                </a:solidFill>
              </a:rPr>
              <a:t>programa de gestión </a:t>
            </a:r>
            <a:r>
              <a:rPr lang="es-ES" sz="2000" b="1" dirty="0" smtClean="0"/>
              <a:t>y de un </a:t>
            </a:r>
            <a:r>
              <a:rPr lang="es-ES" sz="2000" b="1" dirty="0" smtClean="0">
                <a:solidFill>
                  <a:srgbClr val="FF0000"/>
                </a:solidFill>
              </a:rPr>
              <a:t>modelo de gestión </a:t>
            </a:r>
            <a:r>
              <a:rPr lang="es-ES" sz="2000" b="1" dirty="0" smtClean="0"/>
              <a:t>específicos. </a:t>
            </a:r>
          </a:p>
          <a:p>
            <a:pPr marL="358775" indent="-358775" algn="just">
              <a:lnSpc>
                <a:spcPct val="110000"/>
              </a:lnSpc>
              <a:spcBef>
                <a:spcPts val="1200"/>
              </a:spcBef>
              <a:buClr>
                <a:srgbClr val="A72F74"/>
              </a:buClr>
              <a:buSzPct val="190000"/>
              <a:buFont typeface="Arial" pitchFamily="34" charset="0"/>
              <a:buChar char="•"/>
            </a:pPr>
            <a:r>
              <a:rPr lang="es-ES" sz="2000" b="1" dirty="0" smtClean="0"/>
              <a:t>El </a:t>
            </a:r>
            <a:r>
              <a:rPr lang="es-ES" sz="2000" b="1" dirty="0" smtClean="0">
                <a:solidFill>
                  <a:srgbClr val="FF0000"/>
                </a:solidFill>
              </a:rPr>
              <a:t>modelo de gestión </a:t>
            </a:r>
            <a:r>
              <a:rPr lang="es-ES" sz="2000" b="1" dirty="0" smtClean="0"/>
              <a:t>vigente se fundamenta en instrumentos legales como los catálogos de residuos y el manual de gestión, y tiene como figuras principales las del </a:t>
            </a:r>
            <a:r>
              <a:rPr lang="es-ES" sz="2000" b="1" dirty="0" smtClean="0">
                <a:solidFill>
                  <a:srgbClr val="FF0000"/>
                </a:solidFill>
              </a:rPr>
              <a:t>productor</a:t>
            </a:r>
            <a:r>
              <a:rPr lang="es-ES" sz="2000" b="1" dirty="0" smtClean="0"/>
              <a:t>, el </a:t>
            </a:r>
            <a:r>
              <a:rPr lang="es-ES" sz="2000" b="1" dirty="0" smtClean="0">
                <a:solidFill>
                  <a:srgbClr val="FF0000"/>
                </a:solidFill>
              </a:rPr>
              <a:t>transportista</a:t>
            </a:r>
            <a:r>
              <a:rPr lang="es-ES" sz="2000" b="1" dirty="0" smtClean="0"/>
              <a:t> y el </a:t>
            </a:r>
            <a:r>
              <a:rPr lang="es-ES" sz="2000" b="1" dirty="0" smtClean="0">
                <a:solidFill>
                  <a:srgbClr val="FF0000"/>
                </a:solidFill>
              </a:rPr>
              <a:t>gestor</a:t>
            </a:r>
            <a:r>
              <a:rPr lang="es-ES" sz="2000" b="1" dirty="0" smtClean="0"/>
              <a:t>. </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09600" y="914400"/>
            <a:ext cx="7543800" cy="2554546"/>
          </a:xfrm>
          <a:prstGeom prst="rect">
            <a:avLst/>
          </a:prstGeom>
          <a:solidFill>
            <a:srgbClr val="FFDFE2"/>
          </a:solidFill>
        </p:spPr>
        <p:txBody>
          <a:bodyPr wrap="square">
            <a:spAutoFit/>
          </a:bodyPr>
          <a:lstStyle/>
          <a:p>
            <a:pPr marL="360363" lvl="0" indent="-12700" algn="just">
              <a:buClr>
                <a:srgbClr val="0000FF"/>
              </a:buClr>
              <a:buSzPct val="110000"/>
            </a:pPr>
            <a:r>
              <a:rPr lang="es-ES" sz="2400" b="1" dirty="0" smtClean="0">
                <a:solidFill>
                  <a:srgbClr val="0000FF"/>
                </a:solidFill>
              </a:rPr>
              <a:t>7. Entrega a gestor autorizado de residuos peligros</a:t>
            </a:r>
            <a:r>
              <a:rPr lang="es-ES" sz="2400" dirty="0" smtClean="0">
                <a:solidFill>
                  <a:srgbClr val="0000FF"/>
                </a:solidFill>
              </a:rPr>
              <a:t>os</a:t>
            </a:r>
          </a:p>
          <a:p>
            <a:pPr marL="285750" indent="-285750" algn="just">
              <a:spcBef>
                <a:spcPts val="600"/>
              </a:spcBef>
              <a:buClr>
                <a:srgbClr val="A206B6"/>
              </a:buClr>
              <a:buSzPct val="170000"/>
              <a:buFont typeface="Arial"/>
              <a:buChar char="•"/>
            </a:pPr>
            <a:r>
              <a:rPr lang="es-ES" dirty="0"/>
              <a:t>El productor es responsable de la veracidad de los datos relativos a los residuos y está obligado a suministrar la información necesaria que le sea requerida para facilitar su </a:t>
            </a:r>
            <a:r>
              <a:rPr lang="es-ES" dirty="0" smtClean="0"/>
              <a:t>gestión.</a:t>
            </a:r>
          </a:p>
          <a:p>
            <a:pPr marL="285750" indent="-285750" algn="just">
              <a:spcBef>
                <a:spcPts val="600"/>
              </a:spcBef>
              <a:buClr>
                <a:srgbClr val="A206B6"/>
              </a:buClr>
              <a:buSzPct val="170000"/>
              <a:buFont typeface="Arial"/>
              <a:buChar char="•"/>
            </a:pPr>
            <a:r>
              <a:rPr lang="es-ES" dirty="0" smtClean="0"/>
              <a:t>El </a:t>
            </a:r>
            <a:r>
              <a:rPr lang="es-ES" dirty="0"/>
              <a:t>falseamiento demostrado de los datos suministrados a la instalación gestora para conseguir la aceptación de los residuos, obliga al productor a sufragar los gastos del transporte de retorno al lugar de producción de los residuos no aceptados por dicha causa.</a:t>
            </a:r>
          </a:p>
        </p:txBody>
      </p:sp>
      <p:sp>
        <p:nvSpPr>
          <p:cNvPr id="4" name="3 Rectángulo"/>
          <p:cNvSpPr/>
          <p:nvPr/>
        </p:nvSpPr>
        <p:spPr>
          <a:xfrm>
            <a:off x="609600" y="3810000"/>
            <a:ext cx="7543800" cy="2108270"/>
          </a:xfrm>
          <a:prstGeom prst="rect">
            <a:avLst/>
          </a:prstGeom>
          <a:solidFill>
            <a:srgbClr val="D5E5BB"/>
          </a:solidFill>
        </p:spPr>
        <p:txBody>
          <a:bodyPr wrap="square">
            <a:spAutoFit/>
          </a:bodyPr>
          <a:lstStyle/>
          <a:p>
            <a:pPr marL="285750" indent="-285750" algn="just">
              <a:spcBef>
                <a:spcPts val="600"/>
              </a:spcBef>
              <a:buClr>
                <a:srgbClr val="A206B6"/>
              </a:buClr>
              <a:buSzPct val="170000"/>
              <a:buFont typeface="Arial"/>
              <a:buChar char="•"/>
            </a:pPr>
            <a:r>
              <a:rPr lang="es-ES" dirty="0"/>
              <a:t>Artículo 21 </a:t>
            </a:r>
            <a:r>
              <a:rPr lang="es-ES" dirty="0" smtClean="0"/>
              <a:t>del </a:t>
            </a:r>
            <a:r>
              <a:rPr lang="es-ES" b="1" dirty="0">
                <a:hlinkClick r:id="rId2"/>
              </a:rPr>
              <a:t>Real Decreto 833/1988</a:t>
            </a:r>
            <a:r>
              <a:rPr lang="es-ES" dirty="0"/>
              <a:t>, de 20 de Julio, </a:t>
            </a:r>
            <a:r>
              <a:rPr lang="es-ES" dirty="0" smtClean="0"/>
              <a:t>sobre </a:t>
            </a:r>
            <a:r>
              <a:rPr lang="es-ES" dirty="0"/>
              <a:t>"Otras obligaciones del productor" establece que serán también obligaciones del productor:</a:t>
            </a:r>
          </a:p>
          <a:p>
            <a:pPr marL="544513" indent="-285750" algn="just">
              <a:spcBef>
                <a:spcPts val="600"/>
              </a:spcBef>
              <a:buClr>
                <a:srgbClr val="0000FF"/>
              </a:buClr>
              <a:buSzPct val="105000"/>
              <a:buFont typeface="Wingdings" charset="2"/>
              <a:buChar char=""/>
            </a:pPr>
            <a:r>
              <a:rPr lang="es-ES" dirty="0"/>
              <a:t>Cumplimentar los documentos de control y seguimiento de los residuos tóxicos y peligrosos desde el lugar de producción hasta los centros de recogida, tratamiento o eliminación, con arreglo a lo dispuesto en el artículo 35</a:t>
            </a:r>
            <a:r>
              <a:rPr lang="es-ES" dirty="0" smtClean="0"/>
              <a:t>.</a:t>
            </a:r>
            <a:endParaRPr lang="es-ES" dirty="0"/>
          </a:p>
        </p:txBody>
      </p:sp>
      <p:sp>
        <p:nvSpPr>
          <p:cNvPr id="5" name="Line 2"/>
          <p:cNvSpPr>
            <a:spLocks noChangeShapeType="1"/>
          </p:cNvSpPr>
          <p:nvPr/>
        </p:nvSpPr>
        <p:spPr bwMode="auto">
          <a:xfrm>
            <a:off x="609600" y="7620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6" name="Text Box 3"/>
          <p:cNvSpPr txBox="1">
            <a:spLocks noChangeArrowheads="1"/>
          </p:cNvSpPr>
          <p:nvPr/>
        </p:nvSpPr>
        <p:spPr bwMode="auto">
          <a:xfrm>
            <a:off x="1295400" y="152400"/>
            <a:ext cx="5791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7"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8" name="Imagen 6"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9"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40</a:t>
            </a:fld>
            <a:endParaRPr lang="eu-ES" sz="1600" dirty="0">
              <a:latin typeface="Arial" charset="0"/>
              <a:cs typeface="Arial" charset="0"/>
            </a:endParaRPr>
          </a:p>
        </p:txBody>
      </p:sp>
    </p:spTree>
    <p:extLst>
      <p:ext uri="{BB962C8B-B14F-4D97-AF65-F5344CB8AC3E}">
        <p14:creationId xmlns="" xmlns:p14="http://schemas.microsoft.com/office/powerpoint/2010/main" val="753059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62000" y="1219200"/>
            <a:ext cx="7239000" cy="3576364"/>
          </a:xfrm>
          <a:prstGeom prst="rect">
            <a:avLst/>
          </a:prstGeom>
          <a:solidFill>
            <a:srgbClr val="D5E5BB"/>
          </a:solidFill>
        </p:spPr>
        <p:txBody>
          <a:bodyPr wrap="square">
            <a:spAutoFit/>
          </a:bodyPr>
          <a:lstStyle/>
          <a:p>
            <a:pPr marL="363538" lvl="0" indent="-11113" algn="just">
              <a:lnSpc>
                <a:spcPct val="110000"/>
              </a:lnSpc>
              <a:buClr>
                <a:srgbClr val="0000FF"/>
              </a:buClr>
              <a:buSzPct val="110000"/>
            </a:pPr>
            <a:r>
              <a:rPr lang="es-ES" sz="2400" b="1" dirty="0" smtClean="0">
                <a:solidFill>
                  <a:srgbClr val="0000FF"/>
                </a:solidFill>
              </a:rPr>
              <a:t>7. Entrega a gestor autorizado de residuos peligrosos</a:t>
            </a:r>
          </a:p>
          <a:p>
            <a:pPr marL="449263" indent="-355600" algn="just">
              <a:spcBef>
                <a:spcPts val="1200"/>
              </a:spcBef>
              <a:buClr>
                <a:srgbClr val="0000FF"/>
              </a:buClr>
              <a:buSzPct val="105000"/>
              <a:buFont typeface="Wingdings" charset="2"/>
              <a:buChar char=""/>
            </a:pPr>
            <a:r>
              <a:rPr lang="es-ES" dirty="0" smtClean="0"/>
              <a:t>Comunicar</a:t>
            </a:r>
            <a:r>
              <a:rPr lang="es-ES" dirty="0"/>
              <a:t>, de forma inmediata, al órgano competente de la Comunidad Autónoma en cuyo territorio esté ubicada la instalación productora, y por su mediación a la Dirección General del Medio Ambiente del Ministerio de Obras Públicas y Urbanismo, los casos de desaparición, pérdida o escape de residuos tóxicos y peligrosos, sin perjuicio de las obligaciones que se deriven del cumplimiento del artículo 5 del presente Reglamento.</a:t>
            </a:r>
          </a:p>
          <a:p>
            <a:pPr marL="449263" indent="-355600" algn="just">
              <a:spcBef>
                <a:spcPts val="1200"/>
              </a:spcBef>
              <a:buClr>
                <a:srgbClr val="0000FF"/>
              </a:buClr>
              <a:buSzPct val="105000"/>
              <a:buFont typeface="Wingdings" charset="2"/>
              <a:buChar char=""/>
            </a:pPr>
            <a:r>
              <a:rPr lang="es-ES" dirty="0" smtClean="0"/>
              <a:t>No </a:t>
            </a:r>
            <a:r>
              <a:rPr lang="es-ES" dirty="0"/>
              <a:t>entregar residuos tóxicos y peligrosos a un transportista que no reúna los requisitos exigidos por la legislación vigente para el transporte de este tipo de productos.</a:t>
            </a:r>
          </a:p>
        </p:txBody>
      </p:sp>
      <p:sp>
        <p:nvSpPr>
          <p:cNvPr id="3" name="Line 2"/>
          <p:cNvSpPr>
            <a:spLocks noChangeShapeType="1"/>
          </p:cNvSpPr>
          <p:nvPr/>
        </p:nvSpPr>
        <p:spPr bwMode="auto">
          <a:xfrm>
            <a:off x="762000" y="1066800"/>
            <a:ext cx="7239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4" name="Text Box 3"/>
          <p:cNvSpPr txBox="1">
            <a:spLocks noChangeArrowheads="1"/>
          </p:cNvSpPr>
          <p:nvPr/>
        </p:nvSpPr>
        <p:spPr bwMode="auto">
          <a:xfrm>
            <a:off x="1219200" y="457200"/>
            <a:ext cx="6248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5"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6"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7"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41</a:t>
            </a:fld>
            <a:endParaRPr lang="eu-ES" sz="1600" dirty="0">
              <a:latin typeface="Arial"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09600" y="990600"/>
            <a:ext cx="7543800" cy="5109091"/>
          </a:xfrm>
          <a:prstGeom prst="rect">
            <a:avLst/>
          </a:prstGeom>
          <a:solidFill>
            <a:srgbClr val="FFE2C1"/>
          </a:solidFill>
        </p:spPr>
        <p:txBody>
          <a:bodyPr wrap="square" rtlCol="0">
            <a:spAutoFit/>
          </a:bodyPr>
          <a:lstStyle/>
          <a:p>
            <a:pPr marL="457200" lvl="0" indent="-457200" algn="just">
              <a:lnSpc>
                <a:spcPct val="110000"/>
              </a:lnSpc>
              <a:buClr>
                <a:srgbClr val="0000FF"/>
              </a:buClr>
              <a:buSzPct val="110000"/>
            </a:pPr>
            <a:r>
              <a:rPr lang="es-ES" sz="2400" b="1" dirty="0" smtClean="0">
                <a:solidFill>
                  <a:srgbClr val="0000FF"/>
                </a:solidFill>
              </a:rPr>
              <a:t>7.  Entrega a gestor autorizado de residuos peligrosos</a:t>
            </a:r>
          </a:p>
          <a:p>
            <a:pPr marL="363538" lvl="0" indent="-11113" algn="just">
              <a:lnSpc>
                <a:spcPct val="110000"/>
              </a:lnSpc>
              <a:buClr>
                <a:srgbClr val="0000FF"/>
              </a:buClr>
              <a:buSzPct val="110000"/>
            </a:pPr>
            <a:r>
              <a:rPr lang="es-ES" b="1" dirty="0" smtClean="0">
                <a:solidFill>
                  <a:srgbClr val="0000FF"/>
                </a:solidFill>
              </a:rPr>
              <a:t>Procedimiento para establecer la vía de gestión de un residuo peligroso a través de un gestor:</a:t>
            </a:r>
          </a:p>
          <a:p>
            <a:pPr marL="622300" indent="-280988" algn="just">
              <a:spcBef>
                <a:spcPts val="600"/>
              </a:spcBef>
              <a:buClr>
                <a:srgbClr val="0000FF"/>
              </a:buClr>
              <a:buSzPct val="107000"/>
              <a:buFont typeface="+mj-lt"/>
              <a:buAutoNum type="arabicPeriod"/>
            </a:pPr>
            <a:r>
              <a:rPr lang="en-GB" sz="2000" dirty="0" err="1" smtClean="0"/>
              <a:t>Seleccionar</a:t>
            </a:r>
            <a:r>
              <a:rPr lang="en-GB" sz="2000" dirty="0" smtClean="0"/>
              <a:t> </a:t>
            </a:r>
            <a:r>
              <a:rPr lang="en-GB" sz="2000" dirty="0" err="1" smtClean="0"/>
              <a:t>vías</a:t>
            </a:r>
            <a:r>
              <a:rPr lang="en-GB" sz="2000" dirty="0" smtClean="0"/>
              <a:t> de </a:t>
            </a:r>
            <a:r>
              <a:rPr lang="en-GB" sz="2000" dirty="0" err="1" smtClean="0"/>
              <a:t>gestión</a:t>
            </a:r>
            <a:r>
              <a:rPr lang="en-GB" sz="2000" dirty="0" smtClean="0"/>
              <a:t> en </a:t>
            </a:r>
            <a:r>
              <a:rPr lang="en-GB" sz="2000" dirty="0" err="1" smtClean="0"/>
              <a:t>función</a:t>
            </a:r>
            <a:r>
              <a:rPr lang="en-GB" sz="2000" dirty="0" smtClean="0"/>
              <a:t> del </a:t>
            </a:r>
            <a:r>
              <a:rPr lang="en-GB" sz="2000" dirty="0" err="1" smtClean="0"/>
              <a:t>residuo</a:t>
            </a:r>
            <a:r>
              <a:rPr lang="en-GB" sz="2000" dirty="0" smtClean="0"/>
              <a:t>.</a:t>
            </a:r>
          </a:p>
          <a:p>
            <a:pPr marL="622300" indent="-280988" algn="just">
              <a:spcBef>
                <a:spcPts val="600"/>
              </a:spcBef>
              <a:buClr>
                <a:srgbClr val="0000FF"/>
              </a:buClr>
              <a:buSzPct val="107000"/>
              <a:buFont typeface="+mj-lt"/>
              <a:buAutoNum type="arabicPeriod"/>
            </a:pPr>
            <a:r>
              <a:rPr lang="en-GB" sz="2000" dirty="0" err="1" smtClean="0"/>
              <a:t>Identificación</a:t>
            </a:r>
            <a:r>
              <a:rPr lang="en-GB" sz="2000" dirty="0" smtClean="0"/>
              <a:t> de los </a:t>
            </a:r>
            <a:r>
              <a:rPr lang="en-GB" sz="2000" dirty="0" err="1" smtClean="0"/>
              <a:t>gestores</a:t>
            </a:r>
            <a:r>
              <a:rPr lang="en-GB" sz="2000" dirty="0" smtClean="0"/>
              <a:t> </a:t>
            </a:r>
            <a:r>
              <a:rPr lang="en-GB" sz="2000" dirty="0" err="1" smtClean="0"/>
              <a:t>autorizados</a:t>
            </a:r>
            <a:r>
              <a:rPr lang="en-GB" sz="2000" dirty="0" smtClean="0"/>
              <a:t>.</a:t>
            </a:r>
          </a:p>
          <a:p>
            <a:pPr marL="622300" indent="-280988" algn="just">
              <a:spcBef>
                <a:spcPts val="600"/>
              </a:spcBef>
              <a:buClr>
                <a:srgbClr val="0000FF"/>
              </a:buClr>
              <a:buSzPct val="107000"/>
              <a:buFont typeface="+mj-lt"/>
              <a:buAutoNum type="arabicPeriod"/>
            </a:pPr>
            <a:r>
              <a:rPr lang="en-GB" sz="2000" dirty="0" err="1" smtClean="0"/>
              <a:t>Solicitar</a:t>
            </a:r>
            <a:r>
              <a:rPr lang="en-GB" sz="2000" dirty="0" smtClean="0"/>
              <a:t> la </a:t>
            </a:r>
            <a:r>
              <a:rPr lang="en-GB" sz="2000" dirty="0" err="1" smtClean="0"/>
              <a:t>aceptación</a:t>
            </a:r>
            <a:r>
              <a:rPr lang="en-GB" sz="2000" dirty="0" smtClean="0"/>
              <a:t> del </a:t>
            </a:r>
            <a:r>
              <a:rPr lang="en-GB" sz="2000" dirty="0" err="1" smtClean="0"/>
              <a:t>residuo</a:t>
            </a:r>
            <a:r>
              <a:rPr lang="en-GB" sz="2000" dirty="0" smtClean="0"/>
              <a:t> </a:t>
            </a:r>
            <a:r>
              <a:rPr lang="en-GB" sz="2000" dirty="0" err="1" smtClean="0"/>
              <a:t>peligroso</a:t>
            </a:r>
            <a:r>
              <a:rPr lang="en-GB" sz="2000" dirty="0" smtClean="0"/>
              <a:t> al </a:t>
            </a:r>
            <a:r>
              <a:rPr lang="en-GB" sz="2000" dirty="0" err="1" smtClean="0"/>
              <a:t>Gestor</a:t>
            </a:r>
            <a:r>
              <a:rPr lang="en-GB" sz="2000" dirty="0" smtClean="0"/>
              <a:t>, </a:t>
            </a:r>
            <a:r>
              <a:rPr lang="en-GB" sz="2000" dirty="0" err="1" smtClean="0"/>
              <a:t>aportándole</a:t>
            </a:r>
            <a:r>
              <a:rPr lang="en-GB" sz="2000" dirty="0" smtClean="0"/>
              <a:t> la </a:t>
            </a:r>
            <a:r>
              <a:rPr lang="en-GB" sz="2000" dirty="0" err="1" smtClean="0"/>
              <a:t>información</a:t>
            </a:r>
            <a:r>
              <a:rPr lang="en-GB" sz="2000" dirty="0" smtClean="0"/>
              <a:t> </a:t>
            </a:r>
            <a:r>
              <a:rPr lang="en-GB" sz="2000" dirty="0" err="1" smtClean="0"/>
              <a:t>necesaria</a:t>
            </a:r>
            <a:r>
              <a:rPr lang="en-GB" sz="2000" dirty="0" smtClean="0"/>
              <a:t> (</a:t>
            </a:r>
            <a:r>
              <a:rPr lang="en-GB" sz="2000" dirty="0" err="1" smtClean="0"/>
              <a:t>analíticas</a:t>
            </a:r>
            <a:r>
              <a:rPr lang="en-GB" sz="2000" dirty="0" smtClean="0"/>
              <a:t> de </a:t>
            </a:r>
            <a:r>
              <a:rPr lang="en-GB" sz="2000" dirty="0" err="1" smtClean="0"/>
              <a:t>composición</a:t>
            </a:r>
            <a:r>
              <a:rPr lang="en-GB" sz="2000" dirty="0" smtClean="0"/>
              <a:t>, </a:t>
            </a:r>
            <a:r>
              <a:rPr lang="en-GB" sz="2000" dirty="0" err="1" smtClean="0"/>
              <a:t>caracterización</a:t>
            </a:r>
            <a:r>
              <a:rPr lang="en-GB" sz="2000" dirty="0" smtClean="0"/>
              <a:t> del </a:t>
            </a:r>
            <a:r>
              <a:rPr lang="en-GB" sz="2000" dirty="0" err="1" smtClean="0"/>
              <a:t>residuo</a:t>
            </a:r>
            <a:r>
              <a:rPr lang="en-GB" sz="2000" dirty="0" smtClean="0"/>
              <a:t>, </a:t>
            </a:r>
            <a:r>
              <a:rPr lang="en-GB" sz="2000" dirty="0" err="1" smtClean="0"/>
              <a:t>fichas</a:t>
            </a:r>
            <a:r>
              <a:rPr lang="en-GB" sz="2000" dirty="0" smtClean="0"/>
              <a:t> </a:t>
            </a:r>
            <a:r>
              <a:rPr lang="en-GB" sz="2000" dirty="0" err="1" smtClean="0"/>
              <a:t>técnicas</a:t>
            </a:r>
            <a:r>
              <a:rPr lang="en-GB" sz="2000" dirty="0" smtClean="0"/>
              <a:t> de </a:t>
            </a:r>
            <a:r>
              <a:rPr lang="en-GB" sz="2000" dirty="0" err="1" smtClean="0"/>
              <a:t>seguridad</a:t>
            </a:r>
            <a:r>
              <a:rPr lang="en-GB" sz="2000" dirty="0" smtClean="0"/>
              <a:t> de </a:t>
            </a:r>
            <a:r>
              <a:rPr lang="en-GB" sz="2000" dirty="0" err="1" smtClean="0"/>
              <a:t>materias</a:t>
            </a:r>
            <a:r>
              <a:rPr lang="en-GB" sz="2000" dirty="0" smtClean="0"/>
              <a:t> </a:t>
            </a:r>
            <a:r>
              <a:rPr lang="en-GB" sz="2000" dirty="0" err="1" smtClean="0"/>
              <a:t>primas</a:t>
            </a:r>
            <a:r>
              <a:rPr lang="en-GB" sz="2000" dirty="0" smtClean="0"/>
              <a:t>, </a:t>
            </a:r>
            <a:r>
              <a:rPr lang="en-GB" sz="2000" dirty="0" err="1" smtClean="0"/>
              <a:t>descripción</a:t>
            </a:r>
            <a:r>
              <a:rPr lang="en-GB" sz="2000" dirty="0" smtClean="0"/>
              <a:t> del </a:t>
            </a:r>
            <a:r>
              <a:rPr lang="en-GB" sz="2000" dirty="0" err="1" smtClean="0"/>
              <a:t>proceso</a:t>
            </a:r>
            <a:r>
              <a:rPr lang="en-GB" sz="2000" dirty="0" smtClean="0"/>
              <a:t> </a:t>
            </a:r>
            <a:r>
              <a:rPr lang="en-GB" sz="2000" dirty="0" err="1" smtClean="0"/>
              <a:t>generador</a:t>
            </a:r>
            <a:r>
              <a:rPr lang="en-GB" sz="2000" dirty="0" smtClean="0"/>
              <a:t>,...). Para </a:t>
            </a:r>
            <a:r>
              <a:rPr lang="en-GB" sz="2000" dirty="0" err="1" smtClean="0"/>
              <a:t>ello</a:t>
            </a:r>
            <a:r>
              <a:rPr lang="en-GB" sz="2000" dirty="0" smtClean="0"/>
              <a:t> se </a:t>
            </a:r>
            <a:r>
              <a:rPr lang="en-GB" sz="2000" dirty="0" err="1" smtClean="0"/>
              <a:t>cumplimentará</a:t>
            </a:r>
            <a:r>
              <a:rPr lang="en-GB" sz="2000" dirty="0" smtClean="0"/>
              <a:t> el </a:t>
            </a:r>
            <a:r>
              <a:rPr lang="en-GB" sz="2000" b="1" dirty="0" err="1" smtClean="0">
                <a:solidFill>
                  <a:srgbClr val="0000FF"/>
                </a:solidFill>
              </a:rPr>
              <a:t>Documento</a:t>
            </a:r>
            <a:r>
              <a:rPr lang="en-GB" sz="2000" b="1" dirty="0" smtClean="0">
                <a:solidFill>
                  <a:srgbClr val="0000FF"/>
                </a:solidFill>
              </a:rPr>
              <a:t> de </a:t>
            </a:r>
            <a:r>
              <a:rPr lang="en-GB" sz="2000" b="1" dirty="0" err="1" smtClean="0">
                <a:solidFill>
                  <a:srgbClr val="0000FF"/>
                </a:solidFill>
              </a:rPr>
              <a:t>Aceptación</a:t>
            </a:r>
            <a:r>
              <a:rPr lang="en-GB" sz="2000" b="1" dirty="0" smtClean="0">
                <a:solidFill>
                  <a:srgbClr val="0000FF"/>
                </a:solidFill>
              </a:rPr>
              <a:t> del </a:t>
            </a:r>
            <a:r>
              <a:rPr lang="en-GB" sz="2000" b="1" dirty="0" err="1" smtClean="0">
                <a:solidFill>
                  <a:srgbClr val="0000FF"/>
                </a:solidFill>
              </a:rPr>
              <a:t>Residuo</a:t>
            </a:r>
            <a:r>
              <a:rPr lang="en-GB" sz="2000" dirty="0" smtClean="0"/>
              <a:t>.</a:t>
            </a:r>
          </a:p>
          <a:p>
            <a:pPr marL="622300" indent="-280988" algn="just">
              <a:spcBef>
                <a:spcPts val="600"/>
              </a:spcBef>
              <a:buClr>
                <a:srgbClr val="0000FF"/>
              </a:buClr>
              <a:buSzPct val="107000"/>
              <a:buFont typeface="+mj-lt"/>
              <a:buAutoNum type="arabicPeriod"/>
            </a:pPr>
            <a:r>
              <a:rPr lang="es-ES" sz="2000" dirty="0" smtClean="0"/>
              <a:t>Contar, como requisito imprescindible, con un compromiso documental de aceptación por parte del gestor. El </a:t>
            </a:r>
            <a:r>
              <a:rPr lang="es-ES" sz="2000" b="1" dirty="0" smtClean="0">
                <a:solidFill>
                  <a:srgbClr val="0000FF"/>
                </a:solidFill>
              </a:rPr>
              <a:t>Documento de Aceptación</a:t>
            </a:r>
            <a:r>
              <a:rPr lang="es-ES" sz="2000" dirty="0" smtClean="0">
                <a:solidFill>
                  <a:srgbClr val="FF0000"/>
                </a:solidFill>
              </a:rPr>
              <a:t> </a:t>
            </a:r>
            <a:r>
              <a:rPr lang="es-ES" sz="2000" dirty="0" smtClean="0"/>
              <a:t>por parte del gestor supone una verificación por parte de éste de las características del residuo a tratar y su adecuación a su autorización administrativa.</a:t>
            </a:r>
            <a:endParaRPr lang="en-GB" sz="2000" dirty="0" smtClean="0"/>
          </a:p>
        </p:txBody>
      </p:sp>
      <p:sp>
        <p:nvSpPr>
          <p:cNvPr id="7" name="Line 2"/>
          <p:cNvSpPr>
            <a:spLocks noChangeShapeType="1"/>
          </p:cNvSpPr>
          <p:nvPr/>
        </p:nvSpPr>
        <p:spPr bwMode="auto">
          <a:xfrm>
            <a:off x="609600" y="8382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8" name="Text Box 3"/>
          <p:cNvSpPr txBox="1">
            <a:spLocks noChangeArrowheads="1"/>
          </p:cNvSpPr>
          <p:nvPr/>
        </p:nvSpPr>
        <p:spPr bwMode="auto">
          <a:xfrm>
            <a:off x="1295400" y="228600"/>
            <a:ext cx="5638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5"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6"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9"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42</a:t>
            </a:fld>
            <a:endParaRPr lang="eu-ES" sz="1600" dirty="0">
              <a:latin typeface="Arial" charset="0"/>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09600" y="1066800"/>
            <a:ext cx="7467600" cy="5124480"/>
          </a:xfrm>
          <a:prstGeom prst="rect">
            <a:avLst/>
          </a:prstGeom>
          <a:solidFill>
            <a:srgbClr val="FFE2C1"/>
          </a:solidFill>
        </p:spPr>
        <p:txBody>
          <a:bodyPr wrap="square" rtlCol="0">
            <a:spAutoFit/>
          </a:bodyPr>
          <a:lstStyle/>
          <a:p>
            <a:pPr marL="363538" lvl="0" indent="-11113" algn="just">
              <a:spcBef>
                <a:spcPts val="600"/>
              </a:spcBef>
              <a:buClr>
                <a:srgbClr val="0000FF"/>
              </a:buClr>
              <a:buSzPct val="110000"/>
            </a:pPr>
            <a:r>
              <a:rPr lang="es-ES" sz="2400" b="1" dirty="0" smtClean="0">
                <a:solidFill>
                  <a:srgbClr val="0000FF"/>
                </a:solidFill>
              </a:rPr>
              <a:t>7. Entrega a gestor autorizado de residuos peligrosos</a:t>
            </a:r>
          </a:p>
          <a:p>
            <a:pPr marL="363538" lvl="0" indent="-11113" algn="just">
              <a:spcBef>
                <a:spcPts val="600"/>
              </a:spcBef>
              <a:buClr>
                <a:srgbClr val="0000FF"/>
              </a:buClr>
              <a:buSzPct val="110000"/>
            </a:pPr>
            <a:r>
              <a:rPr lang="es-ES" b="1" dirty="0" smtClean="0">
                <a:solidFill>
                  <a:srgbClr val="0000FF"/>
                </a:solidFill>
              </a:rPr>
              <a:t>Procedimiento en cada envío de cada partida a gestionar</a:t>
            </a:r>
          </a:p>
          <a:p>
            <a:pPr marL="280988" indent="-280988" algn="just">
              <a:spcBef>
                <a:spcPts val="600"/>
              </a:spcBef>
              <a:buClr>
                <a:srgbClr val="0000FF"/>
              </a:buClr>
              <a:buSzPct val="107000"/>
              <a:buFont typeface="+mj-lt"/>
              <a:buAutoNum type="arabicPeriod"/>
            </a:pPr>
            <a:r>
              <a:rPr lang="en-GB" sz="2000" dirty="0" err="1"/>
              <a:t>Realizar</a:t>
            </a:r>
            <a:r>
              <a:rPr lang="en-GB" sz="2000" dirty="0"/>
              <a:t> la </a:t>
            </a:r>
            <a:r>
              <a:rPr lang="en-GB" sz="2000" dirty="0" err="1"/>
              <a:t>notificación</a:t>
            </a:r>
            <a:r>
              <a:rPr lang="en-GB" sz="2000" dirty="0"/>
              <a:t> </a:t>
            </a:r>
            <a:r>
              <a:rPr lang="en-GB" sz="2000" dirty="0" err="1"/>
              <a:t>previa</a:t>
            </a:r>
            <a:r>
              <a:rPr lang="en-GB" sz="2000" dirty="0"/>
              <a:t> al </a:t>
            </a:r>
            <a:r>
              <a:rPr lang="en-GB" sz="2000" dirty="0" err="1"/>
              <a:t>traslado</a:t>
            </a:r>
            <a:r>
              <a:rPr lang="en-GB" sz="2000" dirty="0"/>
              <a:t> del RP </a:t>
            </a:r>
            <a:r>
              <a:rPr lang="en-GB" sz="2000" dirty="0" err="1"/>
              <a:t>utilizando</a:t>
            </a:r>
            <a:r>
              <a:rPr lang="en-GB" sz="2000" dirty="0"/>
              <a:t> </a:t>
            </a:r>
            <a:r>
              <a:rPr lang="en-GB" sz="2000" dirty="0" err="1"/>
              <a:t>para</a:t>
            </a:r>
            <a:r>
              <a:rPr lang="en-GB" sz="2000" dirty="0"/>
              <a:t> </a:t>
            </a:r>
            <a:r>
              <a:rPr lang="en-GB" sz="2000" dirty="0" err="1"/>
              <a:t>ello</a:t>
            </a:r>
            <a:r>
              <a:rPr lang="en-GB" sz="2000" dirty="0"/>
              <a:t> el </a:t>
            </a:r>
            <a:r>
              <a:rPr lang="en-GB" sz="2000" dirty="0" err="1"/>
              <a:t>Documento</a:t>
            </a:r>
            <a:r>
              <a:rPr lang="en-GB" sz="2000" dirty="0"/>
              <a:t> de </a:t>
            </a:r>
            <a:r>
              <a:rPr lang="en-GB" sz="2000" dirty="0" err="1"/>
              <a:t>Notificación</a:t>
            </a:r>
            <a:r>
              <a:rPr lang="en-GB" sz="2000" dirty="0"/>
              <a:t> </a:t>
            </a:r>
            <a:r>
              <a:rPr lang="en-GB" sz="2000" dirty="0" err="1"/>
              <a:t>Previa</a:t>
            </a:r>
            <a:r>
              <a:rPr lang="en-GB" sz="2000" dirty="0"/>
              <a:t> al </a:t>
            </a:r>
            <a:r>
              <a:rPr lang="en-GB" sz="2000" dirty="0" err="1"/>
              <a:t>traslado</a:t>
            </a:r>
            <a:r>
              <a:rPr lang="en-GB" sz="2000" dirty="0"/>
              <a:t> de RP</a:t>
            </a:r>
            <a:r>
              <a:rPr lang="es-ES" sz="2000" dirty="0"/>
              <a:t>.</a:t>
            </a:r>
          </a:p>
          <a:p>
            <a:pPr marL="280988" indent="-280988" algn="just">
              <a:spcBef>
                <a:spcPts val="600"/>
              </a:spcBef>
              <a:buClr>
                <a:srgbClr val="0000FF"/>
              </a:buClr>
              <a:buSzPct val="107000"/>
              <a:buFont typeface="+mj-lt"/>
              <a:buAutoNum type="arabicPeriod"/>
            </a:pPr>
            <a:r>
              <a:rPr lang="es-ES" sz="2000" dirty="0"/>
              <a:t>Asegurarse d</a:t>
            </a:r>
            <a:r>
              <a:rPr lang="es-ES" sz="2000" dirty="0" smtClean="0"/>
              <a:t>el </a:t>
            </a:r>
            <a:r>
              <a:rPr lang="es-ES" sz="2000" dirty="0"/>
              <a:t>cumplimiento de las obligaciones relativas al transporte de R.P.</a:t>
            </a:r>
          </a:p>
          <a:p>
            <a:pPr marL="280988" indent="-280988" algn="just">
              <a:spcBef>
                <a:spcPts val="600"/>
              </a:spcBef>
              <a:buClr>
                <a:srgbClr val="0000FF"/>
              </a:buClr>
              <a:buSzPct val="107000"/>
              <a:buFont typeface="+mj-lt"/>
              <a:buAutoNum type="arabicPeriod"/>
            </a:pPr>
            <a:r>
              <a:rPr lang="es-ES" sz="2000" dirty="0"/>
              <a:t>Cumplimentar el Documento de Control y Seguimiento o D.S.C.</a:t>
            </a:r>
          </a:p>
          <a:p>
            <a:pPr algn="just">
              <a:spcBef>
                <a:spcPts val="600"/>
              </a:spcBef>
            </a:pPr>
            <a:r>
              <a:rPr lang="es-ES" sz="2000" dirty="0" smtClean="0"/>
              <a:t>En el caso concreto de aceites industriales, los trámites son más simples, ya que se pueden entregar los residuos a recogedores autorizados. Deberán entregarle el </a:t>
            </a:r>
            <a:r>
              <a:rPr lang="es-ES" sz="2000" b="1" dirty="0" smtClean="0"/>
              <a:t>justificante A de entrega</a:t>
            </a:r>
            <a:r>
              <a:rPr lang="es-ES" sz="2000" dirty="0" smtClean="0"/>
              <a:t>, lo que sustituye la necesidad de cumplimentar el Documento de Control y Seguimiento. En este caso, no es necesario efectuar la notificación previa de traslado ni de disponer de documento de aceptación inicial; debiéndose, en todo caso, de registrarse las entregas y guardarse los justificantes correspondientes.</a:t>
            </a:r>
            <a:endParaRPr lang="en-GB" sz="2000" dirty="0" smtClean="0"/>
          </a:p>
        </p:txBody>
      </p:sp>
      <p:sp>
        <p:nvSpPr>
          <p:cNvPr id="3" name="Line 2"/>
          <p:cNvSpPr>
            <a:spLocks noChangeShapeType="1"/>
          </p:cNvSpPr>
          <p:nvPr/>
        </p:nvSpPr>
        <p:spPr bwMode="auto">
          <a:xfrm>
            <a:off x="609600" y="9144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6"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7"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43</a:t>
            </a:fld>
            <a:endParaRPr lang="eu-ES" sz="1600" dirty="0">
              <a:latin typeface="Arial" charset="0"/>
              <a:cs typeface="Arial" charset="0"/>
            </a:endParaRPr>
          </a:p>
        </p:txBody>
      </p:sp>
      <p:sp>
        <p:nvSpPr>
          <p:cNvPr id="8" name="Text Box 3"/>
          <p:cNvSpPr txBox="1">
            <a:spLocks noChangeArrowheads="1"/>
          </p:cNvSpPr>
          <p:nvPr/>
        </p:nvSpPr>
        <p:spPr bwMode="auto">
          <a:xfrm>
            <a:off x="1295400" y="304800"/>
            <a:ext cx="5638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p:cNvPicPr>
            <a:picLocks noChangeAspect="1" noChangeArrowheads="1"/>
          </p:cNvPicPr>
          <p:nvPr/>
        </p:nvPicPr>
        <p:blipFill>
          <a:blip r:embed="rId2" cstate="print">
            <a:duotone>
              <a:prstClr val="black"/>
              <a:srgbClr val="DEFAFF">
                <a:tint val="45000"/>
                <a:satMod val="400000"/>
              </a:srgbClr>
            </a:duotone>
            <a:extLst>
              <a:ext uri="{BEBA8EAE-BF5A-486C-A8C5-ECC9F3942E4B}">
                <a14:imgProps xmlns="" xmlns:a14="http://schemas.microsoft.com/office/drawing/2010/main">
                  <a14:imgLayer r:embed="rId3">
                    <a14:imgEffect>
                      <a14:colorTemperature colorTemp="4700"/>
                    </a14:imgEffect>
                    <a14:imgEffect>
                      <a14:saturation sat="200000"/>
                    </a14:imgEffect>
                  </a14:imgLayer>
                </a14:imgProps>
              </a:ext>
            </a:extLst>
          </a:blip>
          <a:srcRect/>
          <a:stretch>
            <a:fillRect/>
          </a:stretch>
        </p:blipFill>
        <p:spPr bwMode="auto">
          <a:xfrm>
            <a:off x="3733800" y="228600"/>
            <a:ext cx="4362450" cy="6355818"/>
          </a:xfrm>
          <a:prstGeom prst="rect">
            <a:avLst/>
          </a:prstGeom>
          <a:noFill/>
          <a:ln w="38100" cmpd="sng">
            <a:solidFill>
              <a:schemeClr val="tx2">
                <a:lumMod val="40000"/>
                <a:lumOff val="60000"/>
              </a:schemeClr>
            </a:solidFill>
            <a:miter lim="800000"/>
            <a:headEnd/>
            <a:tailEnd/>
          </a:ln>
        </p:spPr>
      </p:pic>
      <p:sp>
        <p:nvSpPr>
          <p:cNvPr id="4" name="3 CuadroTexto"/>
          <p:cNvSpPr txBox="1"/>
          <p:nvPr/>
        </p:nvSpPr>
        <p:spPr>
          <a:xfrm>
            <a:off x="609600" y="990600"/>
            <a:ext cx="2667000" cy="844847"/>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90000"/>
              </a:lnSpc>
              <a:defRPr sz="2000" b="1" i="1">
                <a:solidFill>
                  <a:srgbClr val="0000FF"/>
                </a:solidFill>
              </a:defRPr>
            </a:lvl1pPr>
            <a:extLst/>
          </a:lstStyle>
          <a:p>
            <a:r>
              <a:rPr lang="en-GB" sz="1800" dirty="0" err="1"/>
              <a:t>Documento</a:t>
            </a:r>
            <a:r>
              <a:rPr lang="en-GB" sz="1800" dirty="0"/>
              <a:t> de </a:t>
            </a:r>
          </a:p>
          <a:p>
            <a:r>
              <a:rPr lang="en-GB" sz="1800" dirty="0" err="1"/>
              <a:t>Aceptación</a:t>
            </a:r>
            <a:r>
              <a:rPr lang="en-GB" sz="1800" dirty="0"/>
              <a:t> de </a:t>
            </a:r>
            <a:r>
              <a:rPr lang="en-GB" sz="1800" dirty="0" err="1"/>
              <a:t>Residuos</a:t>
            </a:r>
            <a:r>
              <a:rPr lang="en-GB" sz="1800" dirty="0"/>
              <a:t> </a:t>
            </a:r>
            <a:r>
              <a:rPr lang="en-GB" sz="1800" dirty="0" err="1"/>
              <a:t>Peligrosos</a:t>
            </a:r>
            <a:endParaRPr lang="en-GB" sz="1800" dirty="0"/>
          </a:p>
        </p:txBody>
      </p:sp>
      <p:sp>
        <p:nvSpPr>
          <p:cNvPr id="7"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44</a:t>
            </a:fld>
            <a:endParaRPr lang="eu-ES" sz="1600" dirty="0">
              <a:latin typeface="Arial" charset="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colorTemperature colorTemp="11200"/>
                    </a14:imgEffect>
                  </a14:imgLayer>
                </a14:imgProps>
              </a:ext>
            </a:extLst>
          </a:blip>
          <a:srcRect/>
          <a:stretch>
            <a:fillRect/>
          </a:stretch>
        </p:blipFill>
        <p:spPr bwMode="auto">
          <a:xfrm>
            <a:off x="3581400" y="352852"/>
            <a:ext cx="4495800" cy="6143198"/>
          </a:xfrm>
          <a:prstGeom prst="rect">
            <a:avLst/>
          </a:prstGeom>
          <a:noFill/>
          <a:ln w="38100" cmpd="sng">
            <a:solidFill>
              <a:schemeClr val="bg1">
                <a:lumMod val="65000"/>
              </a:schemeClr>
            </a:solidFill>
            <a:miter lim="800000"/>
            <a:headEnd/>
            <a:tailEnd/>
          </a:ln>
        </p:spPr>
      </p:pic>
      <p:sp>
        <p:nvSpPr>
          <p:cNvPr id="3" name="2 CuadroTexto"/>
          <p:cNvSpPr txBox="1"/>
          <p:nvPr/>
        </p:nvSpPr>
        <p:spPr>
          <a:xfrm>
            <a:off x="533400" y="1143000"/>
            <a:ext cx="2667000" cy="844847"/>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90000"/>
              </a:lnSpc>
              <a:defRPr sz="2000" b="1" i="1">
                <a:solidFill>
                  <a:srgbClr val="0000FF"/>
                </a:solidFill>
              </a:defRPr>
            </a:lvl1pPr>
            <a:extLst/>
          </a:lstStyle>
          <a:p>
            <a:r>
              <a:rPr lang="en-GB" sz="1800" dirty="0" err="1"/>
              <a:t>Notificación</a:t>
            </a:r>
            <a:r>
              <a:rPr lang="en-GB" sz="1800" dirty="0"/>
              <a:t> </a:t>
            </a:r>
            <a:r>
              <a:rPr lang="en-GB" sz="1800" dirty="0" err="1"/>
              <a:t>previa</a:t>
            </a:r>
            <a:r>
              <a:rPr lang="en-GB" sz="1800" dirty="0"/>
              <a:t> de </a:t>
            </a:r>
            <a:r>
              <a:rPr lang="en-GB" sz="1800" dirty="0" err="1"/>
              <a:t>traslado</a:t>
            </a:r>
            <a:r>
              <a:rPr lang="en-GB" sz="1800" dirty="0"/>
              <a:t> de </a:t>
            </a:r>
            <a:r>
              <a:rPr lang="en-GB" sz="1800" dirty="0" err="1"/>
              <a:t>residuos</a:t>
            </a:r>
            <a:r>
              <a:rPr lang="en-GB" sz="1800" dirty="0"/>
              <a:t> </a:t>
            </a:r>
            <a:r>
              <a:rPr lang="en-GB" sz="1800" dirty="0" err="1"/>
              <a:t>peligrosos</a:t>
            </a:r>
            <a:endParaRPr lang="en-GB" sz="1800" dirty="0"/>
          </a:p>
        </p:txBody>
      </p:sp>
      <p:pic>
        <p:nvPicPr>
          <p:cNvPr id="5" name="Imagen 6" descr="Captura de pantalla 2013-02-15 a la(s) 14.12.38.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6"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45</a:t>
            </a:fld>
            <a:endParaRPr lang="eu-ES" sz="1600" dirty="0">
              <a:latin typeface="Arial"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57200" y="1066800"/>
            <a:ext cx="7543800" cy="5016759"/>
          </a:xfrm>
          <a:prstGeom prst="rect">
            <a:avLst/>
          </a:prstGeom>
          <a:solidFill>
            <a:srgbClr val="D5E5BB"/>
          </a:solidFill>
        </p:spPr>
        <p:txBody>
          <a:bodyPr wrap="square">
            <a:spAutoFit/>
          </a:bodyPr>
          <a:lstStyle/>
          <a:p>
            <a:pPr marL="365125" algn="just">
              <a:spcBef>
                <a:spcPts val="1200"/>
              </a:spcBef>
            </a:pPr>
            <a:r>
              <a:rPr lang="es-ES" sz="2000" b="1" dirty="0" smtClean="0">
                <a:solidFill>
                  <a:srgbClr val="0000FF"/>
                </a:solidFill>
              </a:rPr>
              <a:t>8. Autogestión de </a:t>
            </a:r>
            <a:r>
              <a:rPr lang="es-ES" sz="2000" b="1" dirty="0">
                <a:solidFill>
                  <a:srgbClr val="0000FF"/>
                </a:solidFill>
              </a:rPr>
              <a:t>R</a:t>
            </a:r>
            <a:r>
              <a:rPr lang="es-ES" sz="2000" b="1" dirty="0" smtClean="0">
                <a:solidFill>
                  <a:srgbClr val="0000FF"/>
                </a:solidFill>
              </a:rPr>
              <a:t>esiduos </a:t>
            </a:r>
            <a:r>
              <a:rPr lang="es-ES" sz="2000" b="1" dirty="0">
                <a:solidFill>
                  <a:srgbClr val="0000FF"/>
                </a:solidFill>
              </a:rPr>
              <a:t>P</a:t>
            </a:r>
            <a:r>
              <a:rPr lang="es-ES" sz="2000" b="1" dirty="0" smtClean="0">
                <a:solidFill>
                  <a:srgbClr val="0000FF"/>
                </a:solidFill>
              </a:rPr>
              <a:t>eligrosos</a:t>
            </a:r>
          </a:p>
          <a:p>
            <a:pPr marL="342900" indent="-342900" algn="just">
              <a:spcBef>
                <a:spcPts val="1200"/>
              </a:spcBef>
              <a:buClr>
                <a:srgbClr val="A700A9"/>
              </a:buClr>
              <a:buSzPct val="175000"/>
              <a:buFont typeface="Arial"/>
              <a:buChar char="•"/>
            </a:pPr>
            <a:r>
              <a:rPr lang="es-ES" dirty="0">
                <a:solidFill>
                  <a:srgbClr val="000000"/>
                </a:solidFill>
              </a:rPr>
              <a:t>Tal y como se establece en los artículos 23 y 24 del </a:t>
            </a:r>
            <a:r>
              <a:rPr lang="es-ES" b="1" dirty="0">
                <a:solidFill>
                  <a:srgbClr val="000000"/>
                </a:solidFill>
                <a:hlinkClick r:id="rId2"/>
              </a:rPr>
              <a:t>Real Decreto 833/1988</a:t>
            </a:r>
            <a:r>
              <a:rPr lang="es-ES" dirty="0">
                <a:solidFill>
                  <a:srgbClr val="000000"/>
                </a:solidFill>
              </a:rPr>
              <a:t>, de 20 de julio, sobre "Régimen de Autorizaciones de Actividades de Gestión de Residuos Peligrosos":</a:t>
            </a:r>
          </a:p>
          <a:p>
            <a:pPr marL="342900" indent="-342900" algn="just">
              <a:spcBef>
                <a:spcPts val="1200"/>
              </a:spcBef>
              <a:buClr>
                <a:srgbClr val="A700A9"/>
              </a:buClr>
              <a:buSzPct val="175000"/>
              <a:buFont typeface="Arial"/>
              <a:buChar char="•"/>
            </a:pPr>
            <a:r>
              <a:rPr lang="es-ES" dirty="0" smtClean="0">
                <a:solidFill>
                  <a:srgbClr val="000000"/>
                </a:solidFill>
              </a:rPr>
              <a:t>La </a:t>
            </a:r>
            <a:r>
              <a:rPr lang="es-ES" dirty="0">
                <a:solidFill>
                  <a:srgbClr val="000000"/>
                </a:solidFill>
              </a:rPr>
              <a:t>realización de actividades de gestión de residuos peligrosos está sometida a Autorización administrativa previa, expedida por el Órgano ambiental competente sin perjuicio de la legislación vigente en materia de actividades molestas, insalubres, nocivas y peligrosas. Lo cuál es exigible igualmente al Productor que trate o elimine sus propios residuos.</a:t>
            </a:r>
          </a:p>
          <a:p>
            <a:pPr marL="342900" indent="-342900" algn="just">
              <a:spcBef>
                <a:spcPts val="1200"/>
              </a:spcBef>
              <a:buClr>
                <a:srgbClr val="A700A9"/>
              </a:buClr>
              <a:buSzPct val="175000"/>
              <a:buFont typeface="Arial"/>
              <a:buChar char="•"/>
            </a:pPr>
            <a:r>
              <a:rPr lang="es-ES" dirty="0">
                <a:solidFill>
                  <a:srgbClr val="000000"/>
                </a:solidFill>
              </a:rPr>
              <a:t>Para la Autorización de dicha actividad de autogestión de residuos peligrosos son de aplicación, en general, los criterios que se establece para cualquier autorización de gestión de residuos peligrosos, en relación a la garantía de la eficacia del tratamiento propuesto y a la seguridad del mismo o de la eliminación de los residuos; si bien se puede realizar la solicitud de autorización de autogestión conjuntamente con la solicitud de autorización como productor de residuos peligrosos.</a:t>
            </a:r>
          </a:p>
        </p:txBody>
      </p:sp>
      <p:sp>
        <p:nvSpPr>
          <p:cNvPr id="4" name="Line 2"/>
          <p:cNvSpPr>
            <a:spLocks noChangeShapeType="1"/>
          </p:cNvSpPr>
          <p:nvPr/>
        </p:nvSpPr>
        <p:spPr bwMode="auto">
          <a:xfrm>
            <a:off x="533400" y="9144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6"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7" name="Imagen 6"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8"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46</a:t>
            </a:fld>
            <a:endParaRPr lang="eu-ES" sz="1600" dirty="0">
              <a:latin typeface="Arial" charset="0"/>
              <a:cs typeface="Arial" charset="0"/>
            </a:endParaRPr>
          </a:p>
        </p:txBody>
      </p:sp>
      <p:sp>
        <p:nvSpPr>
          <p:cNvPr id="9" name="Text Box 3"/>
          <p:cNvSpPr txBox="1">
            <a:spLocks noChangeArrowheads="1"/>
          </p:cNvSpPr>
          <p:nvPr/>
        </p:nvSpPr>
        <p:spPr bwMode="auto">
          <a:xfrm>
            <a:off x="1295400" y="304800"/>
            <a:ext cx="5638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auto">
          <a:xfrm>
            <a:off x="609600" y="9144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4" name="Text Box 3"/>
          <p:cNvSpPr txBox="1">
            <a:spLocks noChangeArrowheads="1"/>
          </p:cNvSpPr>
          <p:nvPr/>
        </p:nvSpPr>
        <p:spPr bwMode="auto">
          <a:xfrm>
            <a:off x="1295400" y="304800"/>
            <a:ext cx="6172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Gestión de Residuos </a:t>
            </a:r>
            <a:r>
              <a:rPr lang="es-ES" sz="2800" b="1" dirty="0">
                <a:solidFill>
                  <a:srgbClr val="CC0000"/>
                </a:solidFill>
              </a:rPr>
              <a:t>N</a:t>
            </a:r>
            <a:r>
              <a:rPr lang="es-ES" sz="2800" b="1" dirty="0" smtClean="0">
                <a:solidFill>
                  <a:srgbClr val="CC0000"/>
                </a:solidFill>
              </a:rPr>
              <a:t>o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5" name="4 CuadroTexto"/>
          <p:cNvSpPr txBox="1"/>
          <p:nvPr/>
        </p:nvSpPr>
        <p:spPr>
          <a:xfrm>
            <a:off x="762000" y="990600"/>
            <a:ext cx="7239000" cy="461665"/>
          </a:xfrm>
          <a:prstGeom prst="rect">
            <a:avLst/>
          </a:prstGeom>
          <a:noFill/>
        </p:spPr>
        <p:txBody>
          <a:bodyPr wrap="square" rtlCol="0">
            <a:spAutoFit/>
          </a:bodyPr>
          <a:lstStyle/>
          <a:p>
            <a:pPr marL="457200" lvl="0" indent="-457200" algn="just">
              <a:buAutoNum type="arabicPeriod"/>
            </a:pPr>
            <a:r>
              <a:rPr lang="es-ES" sz="2400" b="1" dirty="0" smtClean="0">
                <a:solidFill>
                  <a:srgbClr val="0000FF"/>
                </a:solidFill>
              </a:rPr>
              <a:t>Clasificación de residuos industriales no peligrosos:</a:t>
            </a:r>
          </a:p>
        </p:txBody>
      </p:sp>
      <p:sp>
        <p:nvSpPr>
          <p:cNvPr id="9" name="8 Rectángulo redondeado"/>
          <p:cNvSpPr/>
          <p:nvPr/>
        </p:nvSpPr>
        <p:spPr>
          <a:xfrm>
            <a:off x="685800" y="1600200"/>
            <a:ext cx="7239000" cy="4572000"/>
          </a:xfrm>
          <a:prstGeom prst="roundRect">
            <a:avLst/>
          </a:prstGeom>
          <a:solidFill>
            <a:srgbClr val="FFDFE2"/>
          </a:solidFill>
          <a:ln w="38100" cmpd="sng">
            <a:solidFill>
              <a:srgbClr val="EDBA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5"/>
          <p:cNvSpPr>
            <a:spLocks noChangeArrowheads="1"/>
          </p:cNvSpPr>
          <p:nvPr/>
        </p:nvSpPr>
        <p:spPr bwMode="auto">
          <a:xfrm>
            <a:off x="1524000" y="6378977"/>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2"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406881"/>
            <a:ext cx="990600" cy="451119"/>
          </a:xfrm>
          <a:prstGeom prst="rect">
            <a:avLst/>
          </a:prstGeom>
        </p:spPr>
      </p:pic>
      <p:sp>
        <p:nvSpPr>
          <p:cNvPr id="13" name="5 Marcador de número de diapositiva"/>
          <p:cNvSpPr txBox="1">
            <a:spLocks/>
          </p:cNvSpPr>
          <p:nvPr/>
        </p:nvSpPr>
        <p:spPr bwMode="auto">
          <a:xfrm>
            <a:off x="8542215" y="6378977"/>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47</a:t>
            </a:fld>
            <a:endParaRPr lang="eu-ES" sz="1600" dirty="0">
              <a:latin typeface="Arial" charset="0"/>
              <a:cs typeface="Arial" charset="0"/>
            </a:endParaRPr>
          </a:p>
        </p:txBody>
      </p:sp>
      <p:sp>
        <p:nvSpPr>
          <p:cNvPr id="14" name="6 Rectángulo"/>
          <p:cNvSpPr/>
          <p:nvPr/>
        </p:nvSpPr>
        <p:spPr>
          <a:xfrm>
            <a:off x="762000" y="1752600"/>
            <a:ext cx="7010400" cy="4462760"/>
          </a:xfrm>
          <a:prstGeom prst="rect">
            <a:avLst/>
          </a:prstGeom>
        </p:spPr>
        <p:txBody>
          <a:bodyPr wrap="square">
            <a:spAutoFit/>
          </a:bodyPr>
          <a:lstStyle/>
          <a:p>
            <a:pPr marL="365125" algn="just"/>
            <a:r>
              <a:rPr lang="es-ES" sz="2400" b="1" dirty="0" smtClean="0">
                <a:solidFill>
                  <a:srgbClr val="0000FF"/>
                </a:solidFill>
              </a:rPr>
              <a:t>A) Residuos Industriales </a:t>
            </a:r>
            <a:r>
              <a:rPr lang="es-ES" sz="2400" b="1" dirty="0">
                <a:solidFill>
                  <a:srgbClr val="0000FF"/>
                </a:solidFill>
              </a:rPr>
              <a:t>I</a:t>
            </a:r>
            <a:r>
              <a:rPr lang="es-ES" sz="2400" b="1" dirty="0" smtClean="0">
                <a:solidFill>
                  <a:srgbClr val="0000FF"/>
                </a:solidFill>
              </a:rPr>
              <a:t>nertes:</a:t>
            </a:r>
          </a:p>
          <a:p>
            <a:pPr marL="366713" indent="-366713" algn="just">
              <a:spcBef>
                <a:spcPts val="600"/>
              </a:spcBef>
              <a:buClr>
                <a:srgbClr val="A700A9"/>
              </a:buClr>
              <a:buSzPct val="175000"/>
              <a:buFont typeface="Arial"/>
              <a:buChar char="•"/>
            </a:pPr>
            <a:r>
              <a:rPr lang="es-ES" sz="2000" dirty="0">
                <a:solidFill>
                  <a:srgbClr val="000000"/>
                </a:solidFill>
              </a:rPr>
              <a:t>Residuo que </a:t>
            </a:r>
            <a:r>
              <a:rPr lang="es-ES" sz="2000" b="1" dirty="0">
                <a:solidFill>
                  <a:srgbClr val="000000"/>
                </a:solidFill>
              </a:rPr>
              <a:t>no experimenta transformaciones físicas, químicas o biológicas significativas</a:t>
            </a:r>
            <a:r>
              <a:rPr lang="es-ES" sz="2000" dirty="0">
                <a:solidFill>
                  <a:srgbClr val="000000"/>
                </a:solidFill>
              </a:rPr>
              <a:t>; no son solubles ni combustibles, ni reaccionan física ni químicamente de ninguna otra manera, ni son biodegradables, ni afectan negativamente a otras materias con las cuales entran en contacto de forma que puedan dar lugar a contaminación del medio ambiente o perjudicar a la salud humana. </a:t>
            </a:r>
          </a:p>
          <a:p>
            <a:pPr marL="366713" indent="-366713" algn="just">
              <a:spcBef>
                <a:spcPts val="600"/>
              </a:spcBef>
              <a:buClr>
                <a:srgbClr val="A700A9"/>
              </a:buClr>
              <a:buSzPct val="175000"/>
              <a:buFont typeface="Arial"/>
              <a:buChar char="•"/>
            </a:pPr>
            <a:r>
              <a:rPr lang="es-ES" sz="2000" dirty="0">
                <a:solidFill>
                  <a:srgbClr val="000000"/>
                </a:solidFill>
              </a:rPr>
              <a:t>La </a:t>
            </a:r>
            <a:r>
              <a:rPr lang="es-ES" sz="2000" b="1" dirty="0" err="1">
                <a:solidFill>
                  <a:srgbClr val="000000"/>
                </a:solidFill>
              </a:rPr>
              <a:t>lixiviabilidad</a:t>
            </a:r>
            <a:r>
              <a:rPr lang="es-ES" sz="2000" dirty="0">
                <a:solidFill>
                  <a:srgbClr val="000000"/>
                </a:solidFill>
              </a:rPr>
              <a:t>, la cantidad de contaminantes de los residuos y la </a:t>
            </a:r>
            <a:r>
              <a:rPr lang="es-ES" sz="2000" b="1" dirty="0" err="1">
                <a:solidFill>
                  <a:srgbClr val="000000"/>
                </a:solidFill>
              </a:rPr>
              <a:t>ecotoxicidad</a:t>
            </a:r>
            <a:r>
              <a:rPr lang="es-ES" sz="2000" dirty="0">
                <a:solidFill>
                  <a:srgbClr val="000000"/>
                </a:solidFill>
              </a:rPr>
              <a:t> del lixiviado deberán ser </a:t>
            </a:r>
            <a:r>
              <a:rPr lang="es-ES" sz="2000" b="1" dirty="0">
                <a:solidFill>
                  <a:srgbClr val="000000"/>
                </a:solidFill>
              </a:rPr>
              <a:t>insignificantes</a:t>
            </a:r>
            <a:r>
              <a:rPr lang="es-ES" sz="2000" dirty="0">
                <a:solidFill>
                  <a:srgbClr val="000000"/>
                </a:solidFill>
              </a:rPr>
              <a:t> en el caso de un residuo inerte. Ejemplos de residuos que con carácter general pueden considerarse inertes son: </a:t>
            </a:r>
            <a:r>
              <a:rPr lang="es-ES" sz="2000" b="1" dirty="0">
                <a:solidFill>
                  <a:srgbClr val="000000"/>
                </a:solidFill>
              </a:rPr>
              <a:t>escombros</a:t>
            </a:r>
            <a:r>
              <a:rPr lang="es-ES" sz="2000" dirty="0">
                <a:solidFill>
                  <a:srgbClr val="000000"/>
                </a:solidFill>
              </a:rPr>
              <a:t>, </a:t>
            </a:r>
            <a:r>
              <a:rPr lang="es-ES" sz="2000" b="1" dirty="0">
                <a:solidFill>
                  <a:srgbClr val="000000"/>
                </a:solidFill>
              </a:rPr>
              <a:t>tierras</a:t>
            </a:r>
            <a:r>
              <a:rPr lang="es-ES" sz="2000" dirty="0">
                <a:solidFill>
                  <a:srgbClr val="000000"/>
                </a:solidFill>
              </a:rPr>
              <a:t>, </a:t>
            </a:r>
            <a:r>
              <a:rPr lang="es-ES" sz="2000" b="1" dirty="0">
                <a:solidFill>
                  <a:srgbClr val="000000"/>
                </a:solidFill>
              </a:rPr>
              <a:t>ladrillos</a:t>
            </a:r>
            <a:r>
              <a:rPr lang="es-ES" sz="2000" dirty="0">
                <a:solidFill>
                  <a:srgbClr val="000000"/>
                </a:solidFill>
              </a:rPr>
              <a:t> </a:t>
            </a:r>
            <a:r>
              <a:rPr lang="es-ES" sz="2000" b="1" dirty="0">
                <a:solidFill>
                  <a:srgbClr val="000000"/>
                </a:solidFill>
              </a:rPr>
              <a:t>refractarios</a:t>
            </a:r>
            <a:r>
              <a:rPr lang="es-ES" sz="2000" dirty="0">
                <a:solidFill>
                  <a:srgbClr val="000000"/>
                </a:solidFill>
              </a:rPr>
              <a:t> y la </a:t>
            </a:r>
            <a:r>
              <a:rPr lang="es-ES" sz="2000" b="1" dirty="0">
                <a:solidFill>
                  <a:srgbClr val="000000"/>
                </a:solidFill>
              </a:rPr>
              <a:t>chatarra</a:t>
            </a:r>
            <a:r>
              <a:rPr lang="es-ES" sz="2000" dirty="0">
                <a:solidFill>
                  <a:srgbClr val="000000"/>
                </a:solidFill>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auto">
          <a:xfrm>
            <a:off x="685800" y="914400"/>
            <a:ext cx="7239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4" name="Text Box 3"/>
          <p:cNvSpPr txBox="1">
            <a:spLocks noChangeArrowheads="1"/>
          </p:cNvSpPr>
          <p:nvPr/>
        </p:nvSpPr>
        <p:spPr bwMode="auto">
          <a:xfrm>
            <a:off x="1295400" y="304800"/>
            <a:ext cx="6172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Gestión de Residuos </a:t>
            </a:r>
            <a:r>
              <a:rPr lang="es-ES" sz="2800" b="1" dirty="0">
                <a:solidFill>
                  <a:srgbClr val="CC0000"/>
                </a:solidFill>
              </a:rPr>
              <a:t>N</a:t>
            </a:r>
            <a:r>
              <a:rPr lang="es-ES" sz="2800" b="1" dirty="0" smtClean="0">
                <a:solidFill>
                  <a:srgbClr val="CC0000"/>
                </a:solidFill>
              </a:rPr>
              <a:t>o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5" name="4 CuadroTexto"/>
          <p:cNvSpPr txBox="1"/>
          <p:nvPr/>
        </p:nvSpPr>
        <p:spPr>
          <a:xfrm>
            <a:off x="762000" y="990600"/>
            <a:ext cx="7239000" cy="461665"/>
          </a:xfrm>
          <a:prstGeom prst="rect">
            <a:avLst/>
          </a:prstGeom>
          <a:noFill/>
        </p:spPr>
        <p:txBody>
          <a:bodyPr wrap="square" rtlCol="0">
            <a:spAutoFit/>
          </a:bodyPr>
          <a:lstStyle/>
          <a:p>
            <a:pPr marL="457200" lvl="0" indent="-457200" algn="just">
              <a:buAutoNum type="arabicPeriod"/>
            </a:pPr>
            <a:r>
              <a:rPr lang="es-ES" sz="2400" b="1" dirty="0" smtClean="0">
                <a:solidFill>
                  <a:srgbClr val="0000FF"/>
                </a:solidFill>
              </a:rPr>
              <a:t>Clasificación de residuos industriales no peligrosos:</a:t>
            </a:r>
          </a:p>
        </p:txBody>
      </p:sp>
      <p:sp>
        <p:nvSpPr>
          <p:cNvPr id="9" name="8 Rectángulo redondeado"/>
          <p:cNvSpPr/>
          <p:nvPr/>
        </p:nvSpPr>
        <p:spPr>
          <a:xfrm>
            <a:off x="685800" y="1600200"/>
            <a:ext cx="7239000" cy="3048000"/>
          </a:xfrm>
          <a:prstGeom prst="roundRect">
            <a:avLst/>
          </a:prstGeom>
          <a:solidFill>
            <a:schemeClr val="accent3">
              <a:lumMod val="40000"/>
              <a:lumOff val="60000"/>
            </a:schemeClr>
          </a:solidFill>
          <a:ln w="381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2"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324600"/>
            <a:ext cx="990600" cy="451119"/>
          </a:xfrm>
          <a:prstGeom prst="rect">
            <a:avLst/>
          </a:prstGeom>
        </p:spPr>
      </p:pic>
      <p:sp>
        <p:nvSpPr>
          <p:cNvPr id="13" name="5 Marcador de número de diapositiva"/>
          <p:cNvSpPr txBox="1">
            <a:spLocks/>
          </p:cNvSpPr>
          <p:nvPr/>
        </p:nvSpPr>
        <p:spPr bwMode="auto">
          <a:xfrm>
            <a:off x="8542215" y="6378977"/>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48</a:t>
            </a:fld>
            <a:endParaRPr lang="eu-ES" sz="1600" dirty="0">
              <a:latin typeface="Arial" charset="0"/>
              <a:cs typeface="Arial" charset="0"/>
            </a:endParaRPr>
          </a:p>
        </p:txBody>
      </p:sp>
      <p:sp>
        <p:nvSpPr>
          <p:cNvPr id="14" name="6 Rectángulo"/>
          <p:cNvSpPr/>
          <p:nvPr/>
        </p:nvSpPr>
        <p:spPr>
          <a:xfrm>
            <a:off x="762000" y="1752600"/>
            <a:ext cx="7010400" cy="2757678"/>
          </a:xfrm>
          <a:prstGeom prst="rect">
            <a:avLst/>
          </a:prstGeom>
        </p:spPr>
        <p:txBody>
          <a:bodyPr wrap="square">
            <a:spAutoFit/>
          </a:bodyPr>
          <a:lstStyle/>
          <a:p>
            <a:pPr marL="365125" algn="just">
              <a:lnSpc>
                <a:spcPct val="90000"/>
              </a:lnSpc>
            </a:pPr>
            <a:r>
              <a:rPr lang="es-ES" sz="2400" b="1" dirty="0" smtClean="0">
                <a:solidFill>
                  <a:srgbClr val="0000FF"/>
                </a:solidFill>
              </a:rPr>
              <a:t>B) Residuos </a:t>
            </a:r>
            <a:r>
              <a:rPr lang="es-ES" sz="2400" b="1" dirty="0">
                <a:solidFill>
                  <a:srgbClr val="0000FF"/>
                </a:solidFill>
              </a:rPr>
              <a:t>industriales asimilables a urbanos/domésticos</a:t>
            </a:r>
            <a:r>
              <a:rPr lang="es-ES" sz="2400" b="1" dirty="0" smtClean="0">
                <a:solidFill>
                  <a:srgbClr val="0000FF"/>
                </a:solidFill>
              </a:rPr>
              <a:t>:</a:t>
            </a:r>
          </a:p>
          <a:p>
            <a:pPr marL="366713" indent="-366713" algn="just">
              <a:spcBef>
                <a:spcPts val="600"/>
              </a:spcBef>
              <a:buClr>
                <a:srgbClr val="A700A9"/>
              </a:buClr>
              <a:buSzPct val="175000"/>
              <a:buFont typeface="Arial"/>
              <a:buChar char="•"/>
            </a:pPr>
            <a:r>
              <a:rPr lang="es-ES" sz="2000" dirty="0" smtClean="0"/>
              <a:t>Son </a:t>
            </a:r>
            <a:r>
              <a:rPr lang="es-ES" sz="2000" dirty="0"/>
              <a:t>aquellos residuos generados por las industrias que poseen las </a:t>
            </a:r>
            <a:r>
              <a:rPr lang="es-ES" sz="2000" b="1" dirty="0"/>
              <a:t>mismas características que los residuos urbanos </a:t>
            </a:r>
            <a:r>
              <a:rPr lang="es-ES" sz="2000" dirty="0"/>
              <a:t>y cuya gestión puede hacerse de forma conjunta con </a:t>
            </a:r>
            <a:r>
              <a:rPr lang="es-ES" sz="2000" dirty="0" smtClean="0"/>
              <a:t>ellos.</a:t>
            </a:r>
          </a:p>
          <a:p>
            <a:pPr marL="366713" indent="-366713" algn="just">
              <a:spcBef>
                <a:spcPts val="600"/>
              </a:spcBef>
              <a:buClr>
                <a:srgbClr val="A700A9"/>
              </a:buClr>
              <a:buSzPct val="175000"/>
              <a:buFont typeface="Arial"/>
              <a:buChar char="•"/>
            </a:pPr>
            <a:r>
              <a:rPr lang="es-ES" sz="2000" dirty="0" smtClean="0"/>
              <a:t>Normalmente </a:t>
            </a:r>
            <a:r>
              <a:rPr lang="es-ES" sz="2000" dirty="0"/>
              <a:t>corresponde a los residuos industriales que no proceden del proceso. Por ejemplo, </a:t>
            </a:r>
            <a:r>
              <a:rPr lang="es-ES" sz="2000" b="1" dirty="0"/>
              <a:t>restos de alimentos, papel, cartón, embalajes de plástico, </a:t>
            </a:r>
            <a:r>
              <a:rPr lang="es-ES" sz="2000" b="1" dirty="0" smtClean="0"/>
              <a:t>…</a:t>
            </a:r>
            <a:endParaRPr lang="es-ES" sz="2000" b="1" dirty="0"/>
          </a:p>
        </p:txBody>
      </p:sp>
    </p:spTree>
    <p:extLst>
      <p:ext uri="{BB962C8B-B14F-4D97-AF65-F5344CB8AC3E}">
        <p14:creationId xmlns="" xmlns:p14="http://schemas.microsoft.com/office/powerpoint/2010/main" val="2477858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5800" y="1143000"/>
            <a:ext cx="7391400" cy="3447098"/>
          </a:xfrm>
          <a:prstGeom prst="rect">
            <a:avLst/>
          </a:prstGeom>
          <a:solidFill>
            <a:srgbClr val="FFE2C1"/>
          </a:solidFill>
        </p:spPr>
        <p:txBody>
          <a:bodyPr wrap="square">
            <a:spAutoFit/>
          </a:bodyPr>
          <a:lstStyle/>
          <a:p>
            <a:pPr marL="365125" lvl="0" algn="just">
              <a:spcBef>
                <a:spcPts val="1200"/>
              </a:spcBef>
            </a:pPr>
            <a:r>
              <a:rPr lang="es-ES" sz="2800" b="1" dirty="0" smtClean="0">
                <a:solidFill>
                  <a:srgbClr val="0000FF"/>
                </a:solidFill>
              </a:rPr>
              <a:t>2. Declaración de residuos no peligrosos</a:t>
            </a:r>
          </a:p>
          <a:p>
            <a:pPr marL="285750" indent="-285750" algn="just">
              <a:spcBef>
                <a:spcPts val="1200"/>
              </a:spcBef>
              <a:buClr>
                <a:srgbClr val="C000BF"/>
              </a:buClr>
              <a:buSzPct val="173000"/>
              <a:buFont typeface="Arial"/>
              <a:buChar char="•"/>
            </a:pPr>
            <a:r>
              <a:rPr lang="es-ES" sz="2000" dirty="0" smtClean="0"/>
              <a:t>Con carácter previo a la primera entrega a una instalación de gestión de los residuos no peligrosos generados en la actividad, el titular o la titular de dicha actividad deberá trasladar al órgano ambiental, en orden a comprobar la adecuación de la vía de gestión propuesta, la siguiente información: razón social, CIF, domicilio, actividad, procesos productivos, materias primas utilizadas, tipos y cantidad de los residuos no peligrosos generados identificados de conformidad con la Lista Europea de Residuos, vía de gestión propuesta. </a:t>
            </a:r>
          </a:p>
        </p:txBody>
      </p:sp>
      <p:sp>
        <p:nvSpPr>
          <p:cNvPr id="3" name="Line 2"/>
          <p:cNvSpPr>
            <a:spLocks noChangeShapeType="1"/>
          </p:cNvSpPr>
          <p:nvPr/>
        </p:nvSpPr>
        <p:spPr bwMode="auto">
          <a:xfrm>
            <a:off x="685800" y="9144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6"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7"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49</a:t>
            </a:fld>
            <a:endParaRPr lang="eu-ES" sz="1600" dirty="0">
              <a:latin typeface="Arial" charset="0"/>
              <a:cs typeface="Arial" charset="0"/>
            </a:endParaRPr>
          </a:p>
        </p:txBody>
      </p:sp>
      <p:sp>
        <p:nvSpPr>
          <p:cNvPr id="9" name="Text Box 3"/>
          <p:cNvSpPr txBox="1">
            <a:spLocks noChangeArrowheads="1"/>
          </p:cNvSpPr>
          <p:nvPr/>
        </p:nvSpPr>
        <p:spPr bwMode="auto">
          <a:xfrm>
            <a:off x="1295400" y="304800"/>
            <a:ext cx="6172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Gestión de Residuos </a:t>
            </a:r>
            <a:r>
              <a:rPr lang="es-ES" sz="2800" b="1" dirty="0">
                <a:solidFill>
                  <a:srgbClr val="CC0000"/>
                </a:solidFill>
              </a:rPr>
              <a:t>N</a:t>
            </a:r>
            <a:r>
              <a:rPr lang="es-ES" sz="2800" b="1" dirty="0" smtClean="0">
                <a:solidFill>
                  <a:srgbClr val="CC0000"/>
                </a:solidFill>
              </a:rPr>
              <a:t>o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9906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210947" name="Text Box 3"/>
          <p:cNvSpPr txBox="1">
            <a:spLocks noChangeArrowheads="1"/>
          </p:cNvSpPr>
          <p:nvPr/>
        </p:nvSpPr>
        <p:spPr bwMode="auto">
          <a:xfrm>
            <a:off x="1447800" y="381000"/>
            <a:ext cx="4191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Introducción</a:t>
            </a:r>
            <a:endParaRPr lang="es-ES" sz="2800" b="1" dirty="0">
              <a:solidFill>
                <a:srgbClr val="CC0000"/>
              </a:solidFill>
            </a:endParaRPr>
          </a:p>
        </p:txBody>
      </p:sp>
      <p:sp>
        <p:nvSpPr>
          <p:cNvPr id="3" name="CuadroTexto 2"/>
          <p:cNvSpPr txBox="1"/>
          <p:nvPr/>
        </p:nvSpPr>
        <p:spPr>
          <a:xfrm>
            <a:off x="685800" y="1600200"/>
            <a:ext cx="7391400" cy="3288079"/>
          </a:xfrm>
          <a:prstGeom prst="rect">
            <a:avLst/>
          </a:prstGeom>
          <a:solidFill>
            <a:srgbClr val="E1E7FF"/>
          </a:solidFill>
        </p:spPr>
        <p:txBody>
          <a:bodyPr wrap="square">
            <a:spAutoFit/>
          </a:bodyPr>
          <a:lstStyle/>
          <a:p>
            <a:pPr marL="358775" indent="-358775" algn="just">
              <a:lnSpc>
                <a:spcPct val="110000"/>
              </a:lnSpc>
              <a:spcBef>
                <a:spcPts val="1200"/>
              </a:spcBef>
              <a:buClr>
                <a:srgbClr val="A72F74"/>
              </a:buClr>
              <a:buSzPct val="190000"/>
              <a:buFont typeface="Arial" pitchFamily="34" charset="0"/>
              <a:buChar char="•"/>
            </a:pPr>
            <a:r>
              <a:rPr lang="es-ES" sz="2000" b="1" dirty="0" smtClean="0"/>
              <a:t>Este modelo determina, asimismo, el esquema documental aplicable, del que debe destacarse la declaración anual de residuos que los productores industriales deben elaborar y que constituyen una herramienta básica de gestión y de planificación.</a:t>
            </a:r>
          </a:p>
          <a:p>
            <a:pPr marL="358775" indent="-358775" algn="just">
              <a:lnSpc>
                <a:spcPct val="110000"/>
              </a:lnSpc>
              <a:spcBef>
                <a:spcPts val="1200"/>
              </a:spcBef>
              <a:buClr>
                <a:srgbClr val="A72F74"/>
              </a:buClr>
              <a:buSzPct val="190000"/>
              <a:buFont typeface="Arial" pitchFamily="34" charset="0"/>
              <a:buChar char="•"/>
            </a:pPr>
            <a:r>
              <a:rPr lang="es-ES" sz="2000" b="1" dirty="0" smtClean="0"/>
              <a:t>En este tema se presentará la gestión específica para cada tipo de residuo industrial, así como las actuaciones de cada uno de las figuras relevantes en el proceso y la documentación requerida. </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a:t>
            </a:fld>
            <a:endParaRPr lang="eu-ES" sz="1600" dirty="0">
              <a:latin typeface="Arial" charset="0"/>
              <a:cs typeface="Arial" charset="0"/>
            </a:endParaRPr>
          </a:p>
        </p:txBody>
      </p:sp>
      <p:sp>
        <p:nvSpPr>
          <p:cNvPr id="8"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9" name="Imagen 8"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Tree>
    <p:extLst>
      <p:ext uri="{BB962C8B-B14F-4D97-AF65-F5344CB8AC3E}">
        <p14:creationId xmlns="" xmlns:p14="http://schemas.microsoft.com/office/powerpoint/2010/main" val="10392649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5800" y="1219200"/>
            <a:ext cx="7391400" cy="3847207"/>
          </a:xfrm>
          <a:prstGeom prst="rect">
            <a:avLst/>
          </a:prstGeom>
          <a:solidFill>
            <a:srgbClr val="FFE2C1"/>
          </a:solidFill>
        </p:spPr>
        <p:txBody>
          <a:bodyPr wrap="square">
            <a:spAutoFit/>
          </a:bodyPr>
          <a:lstStyle/>
          <a:p>
            <a:pPr marL="365125" lvl="0" algn="just"/>
            <a:r>
              <a:rPr lang="es-ES" sz="2400" b="1" dirty="0" smtClean="0">
                <a:solidFill>
                  <a:srgbClr val="0000FF"/>
                </a:solidFill>
              </a:rPr>
              <a:t>2. Declaración de residuos no peligrosos</a:t>
            </a:r>
          </a:p>
          <a:p>
            <a:pPr marL="285750" indent="-285750" algn="just">
              <a:spcBef>
                <a:spcPts val="1200"/>
              </a:spcBef>
              <a:buClr>
                <a:srgbClr val="C000BF"/>
              </a:buClr>
              <a:buSzPct val="173000"/>
              <a:buFont typeface="Arial"/>
              <a:buChar char="•"/>
            </a:pPr>
            <a:r>
              <a:rPr lang="es-ES" sz="2000" dirty="0" smtClean="0"/>
              <a:t>En orden a realizar la citada declaración deberá utilizarse el </a:t>
            </a:r>
            <a:r>
              <a:rPr lang="es-ES" sz="2000" b="1" dirty="0" smtClean="0"/>
              <a:t>formulario para la Declaración de Residuos no Peligrosos</a:t>
            </a:r>
            <a:r>
              <a:rPr lang="es-ES" sz="2000" dirty="0" smtClean="0"/>
              <a:t> recogido en el Anexo VI del </a:t>
            </a:r>
            <a:r>
              <a:rPr lang="es-ES" sz="2000" b="1" dirty="0" smtClean="0">
                <a:solidFill>
                  <a:srgbClr val="0000FF"/>
                </a:solidFill>
                <a:hlinkClick r:id="rId2"/>
              </a:rPr>
              <a:t>Decreto 49/2009</a:t>
            </a:r>
            <a:r>
              <a:rPr lang="es-ES" sz="2000" dirty="0" smtClean="0"/>
              <a:t>, de 24 de febrero, por el que se regula la eliminación de residuos mediante depósito en vertedero y la ejecución de los rellenos (País Vasco).</a:t>
            </a:r>
          </a:p>
          <a:p>
            <a:pPr marL="285750" indent="-285750" algn="just">
              <a:spcBef>
                <a:spcPts val="1200"/>
              </a:spcBef>
              <a:buClr>
                <a:srgbClr val="C000BF"/>
              </a:buClr>
              <a:buSzPct val="173000"/>
              <a:buFont typeface="Arial"/>
              <a:buChar char="•"/>
            </a:pPr>
            <a:r>
              <a:rPr lang="es-ES" sz="2000" dirty="0" smtClean="0"/>
              <a:t>La citada declaración de generación de residuos no peligrosos deberá actualizarse cada vez que se produzca una modificación en los datos identificativos de la persona productora del residuo, en la tipología de los residuos generados o en la vía de gestión de los mismos.</a:t>
            </a:r>
            <a:endParaRPr lang="es-ES" sz="2000" dirty="0"/>
          </a:p>
        </p:txBody>
      </p:sp>
      <p:sp>
        <p:nvSpPr>
          <p:cNvPr id="3" name="Line 2"/>
          <p:cNvSpPr>
            <a:spLocks noChangeShapeType="1"/>
          </p:cNvSpPr>
          <p:nvPr/>
        </p:nvSpPr>
        <p:spPr bwMode="auto">
          <a:xfrm>
            <a:off x="685800" y="9906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6" name="Imagen 6"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7"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50</a:t>
            </a:fld>
            <a:endParaRPr lang="eu-ES" sz="1600" dirty="0">
              <a:latin typeface="Arial" charset="0"/>
              <a:cs typeface="Arial" charset="0"/>
            </a:endParaRPr>
          </a:p>
        </p:txBody>
      </p:sp>
      <p:sp>
        <p:nvSpPr>
          <p:cNvPr id="9" name="Text Box 3"/>
          <p:cNvSpPr txBox="1">
            <a:spLocks noChangeArrowheads="1"/>
          </p:cNvSpPr>
          <p:nvPr/>
        </p:nvSpPr>
        <p:spPr bwMode="auto">
          <a:xfrm>
            <a:off x="1295400" y="381000"/>
            <a:ext cx="6172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Gestión de Residuos </a:t>
            </a:r>
            <a:r>
              <a:rPr lang="es-ES" sz="2800" b="1" dirty="0">
                <a:solidFill>
                  <a:srgbClr val="CC0000"/>
                </a:solidFill>
              </a:rPr>
              <a:t>N</a:t>
            </a:r>
            <a:r>
              <a:rPr lang="es-ES" sz="2800" b="1" dirty="0" smtClean="0">
                <a:solidFill>
                  <a:srgbClr val="CC0000"/>
                </a:solidFill>
              </a:rPr>
              <a:t>o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extLst>
      <p:ext uri="{BB962C8B-B14F-4D97-AF65-F5344CB8AC3E}">
        <p14:creationId xmlns="" xmlns:p14="http://schemas.microsoft.com/office/powerpoint/2010/main" val="1892320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duotone>
              <a:prstClr val="black"/>
              <a:srgbClr val="F8E3D3">
                <a:tint val="45000"/>
                <a:satMod val="400000"/>
              </a:srgbClr>
            </a:duotone>
            <a:extLst>
              <a:ext uri="{BEBA8EAE-BF5A-486C-A8C5-ECC9F3942E4B}">
                <a14:imgProps xmlns="" xmlns:a14="http://schemas.microsoft.com/office/drawing/2010/main">
                  <a14:imgLayer r:embed="rId3">
                    <a14:imgEffect>
                      <a14:colorTemperature colorTemp="4700"/>
                    </a14:imgEffect>
                  </a14:imgLayer>
                </a14:imgProps>
              </a:ext>
            </a:extLst>
          </a:blip>
          <a:srcRect/>
          <a:stretch>
            <a:fillRect/>
          </a:stretch>
        </p:blipFill>
        <p:spPr bwMode="auto">
          <a:xfrm>
            <a:off x="3886200" y="304800"/>
            <a:ext cx="4267200" cy="6262116"/>
          </a:xfrm>
          <a:prstGeom prst="rect">
            <a:avLst/>
          </a:prstGeom>
          <a:noFill/>
          <a:ln w="38100" cmpd="sng">
            <a:solidFill>
              <a:schemeClr val="accent6">
                <a:lumMod val="40000"/>
                <a:lumOff val="60000"/>
              </a:schemeClr>
            </a:solidFill>
            <a:miter lim="800000"/>
            <a:headEnd/>
            <a:tailEnd/>
          </a:ln>
        </p:spPr>
      </p:pic>
      <p:pic>
        <p:nvPicPr>
          <p:cNvPr id="4" name="Imagen 6" descr="Captura de pantalla 2013-02-15 a la(s) 14.12.38.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5"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51</a:t>
            </a:fld>
            <a:endParaRPr lang="eu-ES" sz="1600" dirty="0">
              <a:latin typeface="Arial" charset="0"/>
              <a:cs typeface="Arial" charset="0"/>
            </a:endParaRPr>
          </a:p>
        </p:txBody>
      </p:sp>
      <p:sp>
        <p:nvSpPr>
          <p:cNvPr id="8" name="7 CuadroTexto"/>
          <p:cNvSpPr txBox="1"/>
          <p:nvPr/>
        </p:nvSpPr>
        <p:spPr>
          <a:xfrm>
            <a:off x="381000" y="990600"/>
            <a:ext cx="3124200" cy="646331"/>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90000"/>
              </a:lnSpc>
              <a:defRPr b="1" i="1">
                <a:solidFill>
                  <a:srgbClr val="0000FF"/>
                </a:solidFill>
              </a:defRPr>
            </a:lvl1pPr>
            <a:extLst/>
          </a:lstStyle>
          <a:p>
            <a:pPr>
              <a:lnSpc>
                <a:spcPct val="100000"/>
              </a:lnSpc>
            </a:pPr>
            <a:r>
              <a:rPr lang="en-GB" dirty="0" err="1"/>
              <a:t>Formulario</a:t>
            </a:r>
            <a:r>
              <a:rPr lang="en-GB" dirty="0"/>
              <a:t> de </a:t>
            </a:r>
            <a:r>
              <a:rPr lang="en-GB" dirty="0" err="1"/>
              <a:t>Declaración</a:t>
            </a:r>
            <a:r>
              <a:rPr lang="en-GB" dirty="0"/>
              <a:t> de </a:t>
            </a:r>
            <a:r>
              <a:rPr lang="en-GB" dirty="0" err="1"/>
              <a:t>Residuos</a:t>
            </a:r>
            <a:r>
              <a:rPr lang="en-GB" dirty="0"/>
              <a:t> no </a:t>
            </a:r>
            <a:r>
              <a:rPr lang="en-GB" dirty="0" err="1"/>
              <a:t>Peligrosos</a:t>
            </a:r>
            <a:r>
              <a:rPr lang="en-GB" dirty="0"/>
              <a:t> 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duotone>
              <a:prstClr val="black"/>
              <a:srgbClr val="D7EBCF">
                <a:tint val="45000"/>
                <a:satMod val="400000"/>
              </a:srgbClr>
            </a:duotone>
            <a:extLst>
              <a:ext uri="{BEBA8EAE-BF5A-486C-A8C5-ECC9F3942E4B}">
                <a14:imgProps xmlns="" xmlns:a14="http://schemas.microsoft.com/office/drawing/2010/main">
                  <a14:imgLayer r:embed="rId3">
                    <a14:imgEffect>
                      <a14:colorTemperature colorTemp="4700"/>
                    </a14:imgEffect>
                  </a14:imgLayer>
                </a14:imgProps>
              </a:ext>
            </a:extLst>
          </a:blip>
          <a:srcRect/>
          <a:stretch>
            <a:fillRect/>
          </a:stretch>
        </p:blipFill>
        <p:spPr bwMode="auto">
          <a:xfrm>
            <a:off x="381000" y="1143000"/>
            <a:ext cx="7839075" cy="5267325"/>
          </a:xfrm>
          <a:prstGeom prst="rect">
            <a:avLst/>
          </a:prstGeom>
          <a:noFill/>
          <a:ln w="38100" cmpd="sng">
            <a:solidFill>
              <a:schemeClr val="accent3">
                <a:lumMod val="60000"/>
                <a:lumOff val="40000"/>
              </a:schemeClr>
            </a:solidFill>
            <a:miter lim="800000"/>
            <a:headEnd/>
            <a:tailEnd/>
          </a:ln>
        </p:spPr>
      </p:pic>
      <p:sp>
        <p:nvSpPr>
          <p:cNvPr id="5"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52</a:t>
            </a:fld>
            <a:endParaRPr lang="eu-ES" sz="1600" dirty="0">
              <a:latin typeface="Arial" charset="0"/>
              <a:cs typeface="Arial" charset="0"/>
            </a:endParaRPr>
          </a:p>
        </p:txBody>
      </p:sp>
      <p:sp>
        <p:nvSpPr>
          <p:cNvPr id="8" name="7 CuadroTexto"/>
          <p:cNvSpPr txBox="1"/>
          <p:nvPr/>
        </p:nvSpPr>
        <p:spPr>
          <a:xfrm>
            <a:off x="990600" y="304800"/>
            <a:ext cx="3276600" cy="646331"/>
          </a:xfrm>
          <a:prstGeom prst="rect">
            <a:avLst/>
          </a:prstGeom>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100000"/>
              </a:lnSpc>
              <a:defRPr b="1" i="1">
                <a:solidFill>
                  <a:srgbClr val="0000FF"/>
                </a:solidFill>
              </a:defRPr>
            </a:lvl1pPr>
            <a:extLst/>
          </a:lstStyle>
          <a:p>
            <a:r>
              <a:rPr lang="en-GB" dirty="0" err="1"/>
              <a:t>Formulario</a:t>
            </a:r>
            <a:r>
              <a:rPr lang="en-GB" dirty="0"/>
              <a:t> de </a:t>
            </a:r>
            <a:r>
              <a:rPr lang="en-GB" dirty="0" err="1"/>
              <a:t>Declaración</a:t>
            </a:r>
            <a:r>
              <a:rPr lang="en-GB" dirty="0"/>
              <a:t> de </a:t>
            </a:r>
            <a:r>
              <a:rPr lang="en-GB" dirty="0" err="1"/>
              <a:t>Residuos</a:t>
            </a:r>
            <a:r>
              <a:rPr lang="en-GB" dirty="0"/>
              <a:t> no </a:t>
            </a:r>
            <a:r>
              <a:rPr lang="en-GB" dirty="0" err="1"/>
              <a:t>Peligrosos</a:t>
            </a:r>
            <a:r>
              <a:rPr lang="en-GB" dirty="0"/>
              <a:t> II</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 y="990600"/>
            <a:ext cx="7696200" cy="5139869"/>
          </a:xfrm>
          <a:prstGeom prst="rect">
            <a:avLst/>
          </a:prstGeom>
          <a:solidFill>
            <a:srgbClr val="FFE5E6"/>
          </a:solidFill>
        </p:spPr>
        <p:txBody>
          <a:bodyPr wrap="square">
            <a:spAutoFit/>
          </a:bodyPr>
          <a:lstStyle/>
          <a:p>
            <a:pPr marL="365125" lvl="0" algn="just"/>
            <a:r>
              <a:rPr lang="es-ES" sz="2400" b="1" dirty="0" smtClean="0">
                <a:solidFill>
                  <a:srgbClr val="0000FF"/>
                </a:solidFill>
              </a:rPr>
              <a:t>3. Gestión de Residuos no peligrosos con destino final vertedero</a:t>
            </a:r>
          </a:p>
          <a:p>
            <a:pPr marL="366713" indent="-366713" algn="just">
              <a:spcBef>
                <a:spcPts val="1200"/>
              </a:spcBef>
              <a:buClr>
                <a:srgbClr val="A700A9"/>
              </a:buClr>
              <a:buSzPct val="175000"/>
              <a:buFont typeface="Arial"/>
              <a:buChar char="•"/>
            </a:pPr>
            <a:r>
              <a:rPr lang="es-ES" sz="2000" dirty="0">
                <a:solidFill>
                  <a:srgbClr val="000000"/>
                </a:solidFill>
              </a:rPr>
              <a:t>Toda persona productora de residuos con destino final a un vertedero, con carácter previo a su traslado desde el lugar de origen, deberá contar como requisito imprescindible con un compromiso documental de aceptación por parte de la entidad explotadora de un vertedero autorizado. Dicho documento deberá incorporar información relativa a la caracterización básica del residuo de conformidad con lo establecido en el </a:t>
            </a:r>
            <a:r>
              <a:rPr lang="es-ES" sz="2000" dirty="0" smtClean="0">
                <a:solidFill>
                  <a:srgbClr val="000000"/>
                </a:solidFill>
              </a:rPr>
              <a:t>Anexo </a:t>
            </a:r>
            <a:r>
              <a:rPr lang="es-ES" sz="2000" dirty="0">
                <a:solidFill>
                  <a:srgbClr val="000000"/>
                </a:solidFill>
              </a:rPr>
              <a:t>II del </a:t>
            </a:r>
            <a:r>
              <a:rPr lang="es-ES" sz="2000" b="1" dirty="0">
                <a:solidFill>
                  <a:srgbClr val="000000"/>
                </a:solidFill>
                <a:hlinkClick r:id="rId2"/>
              </a:rPr>
              <a:t>Decreto 49/2009</a:t>
            </a:r>
            <a:r>
              <a:rPr lang="es-ES" sz="2000" dirty="0">
                <a:solidFill>
                  <a:srgbClr val="000000"/>
                </a:solidFill>
              </a:rPr>
              <a:t>, de 24 de febrero, por el que se regula la eliminación de residuos mediante depósito en vertedero y la ejecución de los rellenos.</a:t>
            </a:r>
          </a:p>
          <a:p>
            <a:pPr marL="366713" indent="-366713" algn="just">
              <a:spcBef>
                <a:spcPts val="1200"/>
              </a:spcBef>
              <a:buClr>
                <a:srgbClr val="A700A9"/>
              </a:buClr>
              <a:buSzPct val="175000"/>
              <a:buFont typeface="Arial"/>
              <a:buChar char="•"/>
            </a:pPr>
            <a:r>
              <a:rPr lang="es-ES" sz="2000" dirty="0">
                <a:solidFill>
                  <a:srgbClr val="000000"/>
                </a:solidFill>
              </a:rPr>
              <a:t>La persona productora y la entidad explotadora remitirán al órgano ambiental una copia del documento de aceptación, debiendo conservar ambos un ejemplar del citado documento, debidamente cumplimentado, durante un periodo no inferior a cinco años. </a:t>
            </a:r>
          </a:p>
        </p:txBody>
      </p:sp>
      <p:sp>
        <p:nvSpPr>
          <p:cNvPr id="3"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4" name="Imagen 6"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5"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53</a:t>
            </a:fld>
            <a:endParaRPr lang="eu-ES" sz="1600" dirty="0">
              <a:latin typeface="Arial" charset="0"/>
              <a:cs typeface="Arial" charset="0"/>
            </a:endParaRPr>
          </a:p>
        </p:txBody>
      </p:sp>
      <p:sp>
        <p:nvSpPr>
          <p:cNvPr id="6" name="Line 2"/>
          <p:cNvSpPr>
            <a:spLocks noChangeShapeType="1"/>
          </p:cNvSpPr>
          <p:nvPr/>
        </p:nvSpPr>
        <p:spPr bwMode="auto">
          <a:xfrm>
            <a:off x="457200" y="838200"/>
            <a:ext cx="7696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9" name="Text Box 3"/>
          <p:cNvSpPr txBox="1">
            <a:spLocks noChangeArrowheads="1"/>
          </p:cNvSpPr>
          <p:nvPr/>
        </p:nvSpPr>
        <p:spPr bwMode="auto">
          <a:xfrm>
            <a:off x="1295400" y="228600"/>
            <a:ext cx="6172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Gestión de Residuos </a:t>
            </a:r>
            <a:r>
              <a:rPr lang="es-ES" sz="2800" b="1" dirty="0">
                <a:solidFill>
                  <a:srgbClr val="CC0000"/>
                </a:solidFill>
              </a:rPr>
              <a:t>N</a:t>
            </a:r>
            <a:r>
              <a:rPr lang="es-ES" sz="2800" b="1" dirty="0" smtClean="0">
                <a:solidFill>
                  <a:srgbClr val="CC0000"/>
                </a:solidFill>
              </a:rPr>
              <a:t>o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4"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5"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54</a:t>
            </a:fld>
            <a:endParaRPr lang="eu-ES" sz="1600" dirty="0">
              <a:latin typeface="Arial" charset="0"/>
              <a:cs typeface="Arial" charset="0"/>
            </a:endParaRPr>
          </a:p>
        </p:txBody>
      </p:sp>
      <p:sp>
        <p:nvSpPr>
          <p:cNvPr id="6" name="5 CuadroTexto"/>
          <p:cNvSpPr txBox="1"/>
          <p:nvPr/>
        </p:nvSpPr>
        <p:spPr>
          <a:xfrm>
            <a:off x="609600" y="1143000"/>
            <a:ext cx="7391400" cy="4770537"/>
          </a:xfrm>
          <a:prstGeom prst="rect">
            <a:avLst/>
          </a:prstGeom>
          <a:solidFill>
            <a:srgbClr val="FFE5E6"/>
          </a:solidFill>
        </p:spPr>
        <p:txBody>
          <a:bodyPr wrap="square" rtlCol="0">
            <a:spAutoFit/>
          </a:bodyPr>
          <a:lstStyle/>
          <a:p>
            <a:pPr marL="365125" lvl="0" algn="just"/>
            <a:r>
              <a:rPr lang="es-ES" sz="2400" b="1" dirty="0">
                <a:solidFill>
                  <a:srgbClr val="0000FF"/>
                </a:solidFill>
              </a:rPr>
              <a:t>4. </a:t>
            </a:r>
            <a:r>
              <a:rPr lang="es-ES" sz="2400" b="1" dirty="0" smtClean="0">
                <a:solidFill>
                  <a:srgbClr val="0000FF"/>
                </a:solidFill>
              </a:rPr>
              <a:t>Relleno</a:t>
            </a:r>
            <a:endParaRPr lang="es-ES" dirty="0" smtClean="0"/>
          </a:p>
          <a:p>
            <a:pPr marL="342900" indent="-342900" algn="just">
              <a:spcBef>
                <a:spcPts val="1200"/>
              </a:spcBef>
              <a:buClr>
                <a:srgbClr val="C300C7"/>
              </a:buClr>
              <a:buSzPct val="175000"/>
              <a:buFont typeface="Arial"/>
              <a:buChar char="•"/>
            </a:pPr>
            <a:r>
              <a:rPr lang="es-ES" sz="2000" dirty="0" smtClean="0"/>
              <a:t>La ejecución, modificación o ampliación de un relleno en la CAPV viene desarrollada en el </a:t>
            </a:r>
            <a:r>
              <a:rPr lang="es-ES" sz="2000" b="1" dirty="0" smtClean="0">
                <a:hlinkClick r:id="rId3"/>
              </a:rPr>
              <a:t>Decreto 49/2009</a:t>
            </a:r>
            <a:r>
              <a:rPr lang="es-ES" sz="2000" dirty="0" smtClean="0"/>
              <a:t>, de 24 de febrero en el que se regula la eliminación de residuos mediante depósito en vertedero y por el </a:t>
            </a:r>
            <a:r>
              <a:rPr lang="es-ES" sz="2000" b="1" dirty="0" smtClean="0">
                <a:hlinkClick r:id="rId4"/>
              </a:rPr>
              <a:t>Decreto 112/2012</a:t>
            </a:r>
            <a:r>
              <a:rPr lang="es-ES" sz="2000" dirty="0" smtClean="0"/>
              <a:t>, de 26 de junio, por el que se regula la producción y gestión de los residuos de construcción y demolición.</a:t>
            </a:r>
          </a:p>
          <a:p>
            <a:pPr marL="342900" indent="-342900" algn="just">
              <a:spcBef>
                <a:spcPts val="1200"/>
              </a:spcBef>
              <a:buClr>
                <a:srgbClr val="C300C7"/>
              </a:buClr>
              <a:buSzPct val="175000"/>
              <a:buFont typeface="Arial"/>
              <a:buChar char="•"/>
            </a:pPr>
            <a:r>
              <a:rPr lang="es-ES" sz="2000" dirty="0"/>
              <a:t>La ejecución de un relleno de tierras y rocas requiere licencia administrativa del ayuntamiento en el que se ubique, excepto cuando se trata de rellenos o depósitos de sobrantes generados en el marco de proyectos de infraestructura lineal en cuyo supuesto la competencia reside en el departamento competente en materia de medio ambiente de la comunidad autónoma o en la diputación foral correspondiente</a:t>
            </a:r>
            <a:r>
              <a:rPr lang="es-ES" sz="2000" dirty="0" smtClean="0"/>
              <a:t>.</a:t>
            </a:r>
            <a:endParaRPr lang="en-GB" sz="2000" dirty="0"/>
          </a:p>
        </p:txBody>
      </p:sp>
      <p:sp>
        <p:nvSpPr>
          <p:cNvPr id="8" name="Line 2"/>
          <p:cNvSpPr>
            <a:spLocks noChangeShapeType="1"/>
          </p:cNvSpPr>
          <p:nvPr/>
        </p:nvSpPr>
        <p:spPr bwMode="auto">
          <a:xfrm>
            <a:off x="609600" y="9144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1" name="Text Box 3"/>
          <p:cNvSpPr txBox="1">
            <a:spLocks noChangeArrowheads="1"/>
          </p:cNvSpPr>
          <p:nvPr/>
        </p:nvSpPr>
        <p:spPr bwMode="auto">
          <a:xfrm>
            <a:off x="1295400" y="304800"/>
            <a:ext cx="6172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Gestión de Residuos </a:t>
            </a:r>
            <a:r>
              <a:rPr lang="es-ES" sz="2800" b="1" dirty="0">
                <a:solidFill>
                  <a:srgbClr val="CC0000"/>
                </a:solidFill>
              </a:rPr>
              <a:t>N</a:t>
            </a:r>
            <a:r>
              <a:rPr lang="es-ES" sz="2800" b="1" dirty="0" smtClean="0">
                <a:solidFill>
                  <a:srgbClr val="CC0000"/>
                </a:solidFill>
              </a:rPr>
              <a:t>o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3"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4" name="Line 2"/>
          <p:cNvSpPr>
            <a:spLocks noChangeShapeType="1"/>
          </p:cNvSpPr>
          <p:nvPr/>
        </p:nvSpPr>
        <p:spPr bwMode="auto">
          <a:xfrm>
            <a:off x="533400" y="9144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Text Box 3"/>
          <p:cNvSpPr txBox="1">
            <a:spLocks noChangeArrowheads="1"/>
          </p:cNvSpPr>
          <p:nvPr/>
        </p:nvSpPr>
        <p:spPr bwMode="auto">
          <a:xfrm>
            <a:off x="1295400" y="304800"/>
            <a:ext cx="571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4. Gestores de Residuos</a:t>
            </a:r>
            <a:endParaRPr lang="es-ES" sz="2800" b="1" dirty="0">
              <a:solidFill>
                <a:srgbClr val="CC0000"/>
              </a:solidFill>
            </a:endParaRPr>
          </a:p>
        </p:txBody>
      </p:sp>
      <p:sp>
        <p:nvSpPr>
          <p:cNvPr id="6" name="5 CuadroTexto"/>
          <p:cNvSpPr txBox="1"/>
          <p:nvPr/>
        </p:nvSpPr>
        <p:spPr>
          <a:xfrm>
            <a:off x="533400" y="1143000"/>
            <a:ext cx="7620000" cy="4678204"/>
          </a:xfrm>
          <a:prstGeom prst="rect">
            <a:avLst/>
          </a:prstGeom>
          <a:ln>
            <a:solidFill>
              <a:srgbClr val="EDBAD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65125" algn="just">
              <a:spcBef>
                <a:spcPts val="1200"/>
              </a:spcBef>
              <a:buClr>
                <a:srgbClr val="A700A9"/>
              </a:buClr>
              <a:buSzPct val="175000"/>
            </a:pPr>
            <a:r>
              <a:rPr lang="en-GB" sz="2000" b="1" dirty="0">
                <a:solidFill>
                  <a:srgbClr val="000000"/>
                </a:solidFill>
              </a:rPr>
              <a:t>La </a:t>
            </a:r>
            <a:r>
              <a:rPr lang="en-GB" sz="2000" b="1" dirty="0" err="1">
                <a:solidFill>
                  <a:srgbClr val="C000BF"/>
                </a:solidFill>
              </a:rPr>
              <a:t>normativa</a:t>
            </a:r>
            <a:r>
              <a:rPr lang="en-GB" sz="2000" b="1" dirty="0">
                <a:solidFill>
                  <a:srgbClr val="C000BF"/>
                </a:solidFill>
              </a:rPr>
              <a:t> </a:t>
            </a:r>
            <a:r>
              <a:rPr lang="en-GB" sz="2000" b="1" dirty="0" err="1">
                <a:solidFill>
                  <a:srgbClr val="000000"/>
                </a:solidFill>
              </a:rPr>
              <a:t>que</a:t>
            </a:r>
            <a:r>
              <a:rPr lang="en-GB" sz="2000" b="1" dirty="0">
                <a:solidFill>
                  <a:srgbClr val="000000"/>
                </a:solidFill>
              </a:rPr>
              <a:t> </a:t>
            </a:r>
            <a:r>
              <a:rPr lang="en-GB" sz="2000" b="1" dirty="0" err="1">
                <a:solidFill>
                  <a:srgbClr val="000000"/>
                </a:solidFill>
              </a:rPr>
              <a:t>regula</a:t>
            </a:r>
            <a:r>
              <a:rPr lang="en-GB" sz="2000" b="1" dirty="0">
                <a:solidFill>
                  <a:srgbClr val="000000"/>
                </a:solidFill>
              </a:rPr>
              <a:t> </a:t>
            </a:r>
            <a:r>
              <a:rPr lang="en-GB" sz="2000" b="1" dirty="0" err="1">
                <a:solidFill>
                  <a:srgbClr val="000000"/>
                </a:solidFill>
              </a:rPr>
              <a:t>las</a:t>
            </a:r>
            <a:r>
              <a:rPr lang="en-GB" sz="2000" b="1" dirty="0">
                <a:solidFill>
                  <a:srgbClr val="000000"/>
                </a:solidFill>
              </a:rPr>
              <a:t> </a:t>
            </a:r>
            <a:r>
              <a:rPr lang="en-GB" sz="2000" b="1" dirty="0" err="1">
                <a:solidFill>
                  <a:srgbClr val="000000"/>
                </a:solidFill>
              </a:rPr>
              <a:t>actividades</a:t>
            </a:r>
            <a:r>
              <a:rPr lang="en-GB" sz="2000" b="1" dirty="0">
                <a:solidFill>
                  <a:srgbClr val="000000"/>
                </a:solidFill>
              </a:rPr>
              <a:t> de los </a:t>
            </a:r>
            <a:r>
              <a:rPr lang="en-GB" sz="2000" b="1" dirty="0" err="1">
                <a:solidFill>
                  <a:srgbClr val="000000"/>
                </a:solidFill>
              </a:rPr>
              <a:t>gestores</a:t>
            </a:r>
            <a:r>
              <a:rPr lang="en-GB" sz="2000" b="1" dirty="0">
                <a:solidFill>
                  <a:srgbClr val="000000"/>
                </a:solidFill>
              </a:rPr>
              <a:t> de </a:t>
            </a:r>
            <a:r>
              <a:rPr lang="en-GB" sz="2000" b="1" dirty="0" err="1">
                <a:solidFill>
                  <a:srgbClr val="000000"/>
                </a:solidFill>
              </a:rPr>
              <a:t>residuos</a:t>
            </a:r>
            <a:r>
              <a:rPr lang="en-GB" sz="2000" b="1" dirty="0">
                <a:solidFill>
                  <a:srgbClr val="000000"/>
                </a:solidFill>
              </a:rPr>
              <a:t> </a:t>
            </a:r>
            <a:r>
              <a:rPr lang="en-GB" sz="2000" b="1" dirty="0" err="1">
                <a:solidFill>
                  <a:srgbClr val="000000"/>
                </a:solidFill>
              </a:rPr>
              <a:t>es</a:t>
            </a:r>
            <a:r>
              <a:rPr lang="en-GB" sz="2000" b="1" dirty="0">
                <a:solidFill>
                  <a:srgbClr val="000000"/>
                </a:solidFill>
              </a:rPr>
              <a:t> la </a:t>
            </a:r>
            <a:r>
              <a:rPr lang="en-GB" sz="2000" b="1" dirty="0" err="1">
                <a:solidFill>
                  <a:srgbClr val="000000"/>
                </a:solidFill>
              </a:rPr>
              <a:t>siguiente</a:t>
            </a:r>
            <a:r>
              <a:rPr lang="en-GB" sz="2000" dirty="0">
                <a:solidFill>
                  <a:srgbClr val="000000"/>
                </a:solidFill>
              </a:rPr>
              <a:t>: </a:t>
            </a:r>
          </a:p>
          <a:p>
            <a:pPr marL="342900" indent="-342900" algn="just">
              <a:spcBef>
                <a:spcPts val="1200"/>
              </a:spcBef>
              <a:buClr>
                <a:srgbClr val="C000BF"/>
              </a:buClr>
              <a:buSzPct val="175000"/>
              <a:buFont typeface="Arial"/>
              <a:buChar char="•"/>
            </a:pPr>
            <a:r>
              <a:rPr lang="es-ES" sz="2000" b="1" dirty="0">
                <a:solidFill>
                  <a:srgbClr val="000000"/>
                </a:solidFill>
                <a:hlinkClick r:id="rId3"/>
              </a:rPr>
              <a:t>Ley 22/2011</a:t>
            </a:r>
            <a:r>
              <a:rPr lang="es-ES" sz="2000" dirty="0">
                <a:solidFill>
                  <a:srgbClr val="000000"/>
                </a:solidFill>
              </a:rPr>
              <a:t>, de 28 de julio, de residuos y suelos contaminados.</a:t>
            </a:r>
          </a:p>
          <a:p>
            <a:pPr marL="342900" indent="-342900" algn="just">
              <a:spcBef>
                <a:spcPts val="1200"/>
              </a:spcBef>
              <a:buClr>
                <a:srgbClr val="C000BF"/>
              </a:buClr>
              <a:buSzPct val="175000"/>
              <a:buFont typeface="Arial"/>
              <a:buChar char="•"/>
            </a:pPr>
            <a:r>
              <a:rPr lang="es-ES" sz="2000" b="1" dirty="0">
                <a:solidFill>
                  <a:srgbClr val="000000"/>
                </a:solidFill>
                <a:hlinkClick r:id="rId4" tooltip="enlace con el BOE"/>
              </a:rPr>
              <a:t>Real Decreto 833/1988</a:t>
            </a:r>
            <a:r>
              <a:rPr lang="es-ES" sz="2000" dirty="0">
                <a:solidFill>
                  <a:srgbClr val="000000"/>
                </a:solidFill>
              </a:rPr>
              <a:t>, de 20 de julio, por el que se aprueba el Reglamento para la ejecución de la Ley 20/1986 de 14 de mayo</a:t>
            </a:r>
          </a:p>
          <a:p>
            <a:pPr marL="342900" indent="-342900" algn="just">
              <a:spcBef>
                <a:spcPts val="1200"/>
              </a:spcBef>
              <a:buClr>
                <a:srgbClr val="C000BF"/>
              </a:buClr>
              <a:buSzPct val="175000"/>
              <a:buFont typeface="Arial"/>
              <a:buChar char="•"/>
            </a:pPr>
            <a:r>
              <a:rPr lang="es-ES" sz="2000" b="1" dirty="0">
                <a:solidFill>
                  <a:srgbClr val="000000"/>
                </a:solidFill>
                <a:hlinkClick r:id="rId5" tooltip="enlace con el BOE"/>
              </a:rPr>
              <a:t>Real Decreto 952/1997</a:t>
            </a:r>
            <a:r>
              <a:rPr lang="es-ES" sz="2000" dirty="0">
                <a:solidFill>
                  <a:srgbClr val="000000"/>
                </a:solidFill>
              </a:rPr>
              <a:t>, de 20 de junio, por el que se modifica el reglamento para la ejecución de la Ley 20/1986</a:t>
            </a:r>
          </a:p>
          <a:p>
            <a:pPr marL="342900" indent="-342900" algn="just">
              <a:spcBef>
                <a:spcPts val="1200"/>
              </a:spcBef>
              <a:buClr>
                <a:srgbClr val="C000BF"/>
              </a:buClr>
              <a:buSzPct val="175000"/>
              <a:buFont typeface="Arial"/>
              <a:buChar char="•"/>
            </a:pPr>
            <a:r>
              <a:rPr lang="es-ES" sz="2000" b="1" dirty="0">
                <a:solidFill>
                  <a:srgbClr val="000000"/>
                </a:solidFill>
                <a:hlinkClick r:id="rId6" tooltip="enlace con el BOPV"/>
              </a:rPr>
              <a:t>Ley 3/1998</a:t>
            </a:r>
            <a:r>
              <a:rPr lang="es-ES" sz="2000" dirty="0">
                <a:solidFill>
                  <a:srgbClr val="000000"/>
                </a:solidFill>
              </a:rPr>
              <a:t>, de 27 de febrero, General de Protección del Medio Ambiente del País Vasco</a:t>
            </a:r>
          </a:p>
          <a:p>
            <a:pPr marL="342900" indent="-342900" algn="just">
              <a:spcBef>
                <a:spcPts val="1200"/>
              </a:spcBef>
              <a:buClr>
                <a:srgbClr val="C000BF"/>
              </a:buClr>
              <a:buSzPct val="175000"/>
              <a:buFont typeface="Arial"/>
              <a:buChar char="•"/>
            </a:pPr>
            <a:r>
              <a:rPr lang="es-ES" sz="2000" b="1" dirty="0">
                <a:solidFill>
                  <a:srgbClr val="000000"/>
                </a:solidFill>
                <a:hlinkClick r:id="rId7" tooltip="enlace con el BOPV"/>
              </a:rPr>
              <a:t>Decreto 259/1998</a:t>
            </a:r>
            <a:r>
              <a:rPr lang="es-ES" sz="2000" dirty="0">
                <a:solidFill>
                  <a:srgbClr val="000000"/>
                </a:solidFill>
              </a:rPr>
              <a:t>, de 29 de septiembre, por el que se regula la gestión de aceite usado en el ámbito de la Comunidad Autónoma del País Vasco</a:t>
            </a:r>
          </a:p>
        </p:txBody>
      </p:sp>
      <p:sp>
        <p:nvSpPr>
          <p:cNvPr id="7"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55</a:t>
            </a:fld>
            <a:endParaRPr lang="eu-ES" sz="1600" dirty="0">
              <a:latin typeface="Arial" charset="0"/>
              <a:cs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3"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4" name="Line 2"/>
          <p:cNvSpPr>
            <a:spLocks noChangeShapeType="1"/>
          </p:cNvSpPr>
          <p:nvPr/>
        </p:nvSpPr>
        <p:spPr bwMode="auto">
          <a:xfrm>
            <a:off x="609600" y="9906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Text Box 3"/>
          <p:cNvSpPr txBox="1">
            <a:spLocks noChangeArrowheads="1"/>
          </p:cNvSpPr>
          <p:nvPr/>
        </p:nvSpPr>
        <p:spPr bwMode="auto">
          <a:xfrm>
            <a:off x="1295400" y="381000"/>
            <a:ext cx="6019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4. Gestores de Residuos</a:t>
            </a:r>
            <a:endParaRPr lang="es-ES" sz="2800" b="1" dirty="0">
              <a:solidFill>
                <a:srgbClr val="CC0000"/>
              </a:solidFill>
            </a:endParaRPr>
          </a:p>
        </p:txBody>
      </p:sp>
      <p:sp>
        <p:nvSpPr>
          <p:cNvPr id="6" name="5 CuadroTexto"/>
          <p:cNvSpPr txBox="1"/>
          <p:nvPr/>
        </p:nvSpPr>
        <p:spPr>
          <a:xfrm>
            <a:off x="609600" y="1295400"/>
            <a:ext cx="7467600" cy="3170099"/>
          </a:xfrm>
          <a:prstGeom prst="rect">
            <a:avLst/>
          </a:prstGeom>
          <a:ln>
            <a:solidFill>
              <a:srgbClr val="EDBAD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spcBef>
                <a:spcPts val="1200"/>
              </a:spcBef>
              <a:buClr>
                <a:srgbClr val="A700A9"/>
              </a:buClr>
              <a:buSzPct val="175000"/>
              <a:buFont typeface="Arial"/>
              <a:buChar char="•"/>
            </a:pPr>
            <a:r>
              <a:rPr lang="es-ES" sz="2000" b="1" dirty="0">
                <a:solidFill>
                  <a:srgbClr val="000000"/>
                </a:solidFill>
                <a:hlinkClick r:id="rId3" tooltip="enlace con el BOE"/>
              </a:rPr>
              <a:t>Real Decreto 1378/1999</a:t>
            </a:r>
            <a:r>
              <a:rPr lang="es-ES" sz="2000" dirty="0">
                <a:solidFill>
                  <a:srgbClr val="000000"/>
                </a:solidFill>
              </a:rPr>
              <a:t>, de 27 de agosto, por el que se establecen medidas para la eliminación y gestión de los </a:t>
            </a:r>
            <a:r>
              <a:rPr lang="es-ES" sz="2000" dirty="0" err="1">
                <a:solidFill>
                  <a:srgbClr val="000000"/>
                </a:solidFill>
              </a:rPr>
              <a:t>poloclorobifeniclos</a:t>
            </a:r>
            <a:r>
              <a:rPr lang="es-ES" sz="2000" dirty="0">
                <a:solidFill>
                  <a:srgbClr val="000000"/>
                </a:solidFill>
              </a:rPr>
              <a:t>, </a:t>
            </a:r>
            <a:r>
              <a:rPr lang="es-ES" sz="2000" dirty="0" err="1">
                <a:solidFill>
                  <a:srgbClr val="000000"/>
                </a:solidFill>
              </a:rPr>
              <a:t>policloroterfenilos</a:t>
            </a:r>
            <a:r>
              <a:rPr lang="es-ES" sz="2000" dirty="0">
                <a:solidFill>
                  <a:srgbClr val="000000"/>
                </a:solidFill>
              </a:rPr>
              <a:t> y aparatos que los </a:t>
            </a:r>
            <a:r>
              <a:rPr lang="es-ES" sz="2000" dirty="0" smtClean="0">
                <a:solidFill>
                  <a:srgbClr val="000000"/>
                </a:solidFill>
              </a:rPr>
              <a:t>contengan</a:t>
            </a:r>
            <a:r>
              <a:rPr lang="es-ES" sz="2000" dirty="0">
                <a:solidFill>
                  <a:srgbClr val="000000"/>
                </a:solidFill>
              </a:rPr>
              <a:t>.</a:t>
            </a:r>
          </a:p>
          <a:p>
            <a:pPr marL="342900" indent="-342900" algn="just">
              <a:spcBef>
                <a:spcPts val="1200"/>
              </a:spcBef>
              <a:buClr>
                <a:srgbClr val="A700A9"/>
              </a:buClr>
              <a:buSzPct val="175000"/>
              <a:buFont typeface="Arial"/>
              <a:buChar char="•"/>
            </a:pPr>
            <a:r>
              <a:rPr lang="es-ES" sz="2000" b="1" dirty="0">
                <a:solidFill>
                  <a:srgbClr val="000000"/>
                </a:solidFill>
                <a:hlinkClick r:id="rId3" tooltip="enlace con el BOE"/>
              </a:rPr>
              <a:t>Real Decreto 228/2006</a:t>
            </a:r>
            <a:r>
              <a:rPr lang="es-ES" sz="2000" dirty="0">
                <a:solidFill>
                  <a:srgbClr val="000000"/>
                </a:solidFill>
              </a:rPr>
              <a:t>, de 24 de febrero, por el que se modifica el Real </a:t>
            </a:r>
            <a:r>
              <a:rPr lang="es-ES" sz="2000" dirty="0" smtClean="0">
                <a:solidFill>
                  <a:srgbClr val="000000"/>
                </a:solidFill>
              </a:rPr>
              <a:t>Decreto 1378</a:t>
            </a:r>
            <a:r>
              <a:rPr lang="es-ES" sz="2000" dirty="0">
                <a:solidFill>
                  <a:srgbClr val="000000"/>
                </a:solidFill>
              </a:rPr>
              <a:t>/1999, de 27 de agosto, por el que se establecen medidas para la eliminación y gestión de los </a:t>
            </a:r>
            <a:r>
              <a:rPr lang="es-ES" sz="2000" dirty="0" err="1">
                <a:solidFill>
                  <a:srgbClr val="000000"/>
                </a:solidFill>
              </a:rPr>
              <a:t>policlorobifenilos</a:t>
            </a:r>
            <a:r>
              <a:rPr lang="es-ES" sz="2000" dirty="0">
                <a:solidFill>
                  <a:srgbClr val="000000"/>
                </a:solidFill>
              </a:rPr>
              <a:t>, </a:t>
            </a:r>
            <a:r>
              <a:rPr lang="es-ES" sz="2000" dirty="0" err="1">
                <a:solidFill>
                  <a:srgbClr val="000000"/>
                </a:solidFill>
              </a:rPr>
              <a:t>policloroterfenilos</a:t>
            </a:r>
            <a:r>
              <a:rPr lang="es-ES" sz="2000" dirty="0">
                <a:solidFill>
                  <a:srgbClr val="000000"/>
                </a:solidFill>
              </a:rPr>
              <a:t> y aparatos que los contengan.</a:t>
            </a:r>
          </a:p>
          <a:p>
            <a:pPr marL="342900" indent="-342900" algn="just">
              <a:spcBef>
                <a:spcPts val="1200"/>
              </a:spcBef>
              <a:buClr>
                <a:srgbClr val="A700A9"/>
              </a:buClr>
              <a:buSzPct val="175000"/>
              <a:buFont typeface="Arial"/>
              <a:buChar char="•"/>
            </a:pPr>
            <a:r>
              <a:rPr lang="es-ES" sz="2000" b="1" dirty="0">
                <a:solidFill>
                  <a:srgbClr val="000000"/>
                </a:solidFill>
                <a:hlinkClick r:id="rId4" tooltip="enlace con el BOE"/>
              </a:rPr>
              <a:t>Real Decreto 1383/2002</a:t>
            </a:r>
            <a:r>
              <a:rPr lang="es-ES" sz="2000" dirty="0">
                <a:solidFill>
                  <a:srgbClr val="000000"/>
                </a:solidFill>
              </a:rPr>
              <a:t>, de 20 de diciembre, sobre gestión de vehículos al final de su vida </a:t>
            </a:r>
            <a:r>
              <a:rPr lang="es-ES" sz="2000" dirty="0" smtClean="0">
                <a:solidFill>
                  <a:srgbClr val="000000"/>
                </a:solidFill>
              </a:rPr>
              <a:t>útil</a:t>
            </a:r>
            <a:r>
              <a:rPr lang="es-ES" sz="2000" dirty="0">
                <a:solidFill>
                  <a:srgbClr val="000000"/>
                </a:solidFill>
              </a:rPr>
              <a:t>.</a:t>
            </a:r>
          </a:p>
        </p:txBody>
      </p:sp>
      <p:sp>
        <p:nvSpPr>
          <p:cNvPr id="7"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56</a:t>
            </a:fld>
            <a:endParaRPr lang="eu-ES" sz="1600" dirty="0">
              <a:latin typeface="Arial" charset="0"/>
              <a:cs typeface="Arial" charset="0"/>
            </a:endParaRPr>
          </a:p>
        </p:txBody>
      </p:sp>
    </p:spTree>
    <p:extLst>
      <p:ext uri="{BB962C8B-B14F-4D97-AF65-F5344CB8AC3E}">
        <p14:creationId xmlns="" xmlns:p14="http://schemas.microsoft.com/office/powerpoint/2010/main" val="4886622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auto">
          <a:xfrm>
            <a:off x="609600" y="8382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4" name="Text Box 3"/>
          <p:cNvSpPr txBox="1">
            <a:spLocks noChangeArrowheads="1"/>
          </p:cNvSpPr>
          <p:nvPr/>
        </p:nvSpPr>
        <p:spPr bwMode="auto">
          <a:xfrm>
            <a:off x="1295400" y="228600"/>
            <a:ext cx="5105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4. Gestores de Residuos</a:t>
            </a:r>
            <a:endParaRPr lang="es-ES" sz="2800" b="1" dirty="0">
              <a:solidFill>
                <a:srgbClr val="CC0000"/>
              </a:solidFill>
            </a:endParaRPr>
          </a:p>
        </p:txBody>
      </p:sp>
      <p:sp>
        <p:nvSpPr>
          <p:cNvPr id="5" name="4 Rectángulo"/>
          <p:cNvSpPr/>
          <p:nvPr/>
        </p:nvSpPr>
        <p:spPr>
          <a:xfrm>
            <a:off x="609600" y="1143000"/>
            <a:ext cx="7467600" cy="764312"/>
          </a:xfrm>
          <a:prstGeom prst="rect">
            <a:avLst/>
          </a:prstGeom>
          <a:solidFill>
            <a:schemeClr val="bg1"/>
          </a:solidFill>
          <a:ln>
            <a:solidFill>
              <a:schemeClr val="tx1">
                <a:lumMod val="50000"/>
                <a:lumOff val="50000"/>
              </a:schemeClr>
            </a:solidFill>
          </a:ln>
        </p:spPr>
        <p:txBody>
          <a:bodyPr wrap="square">
            <a:spAutoFit/>
          </a:bodyPr>
          <a:lstStyle/>
          <a:p>
            <a:pPr>
              <a:lnSpc>
                <a:spcPct val="110000"/>
              </a:lnSpc>
            </a:pPr>
            <a:r>
              <a:rPr lang="es-ES" sz="2000" b="1" dirty="0" smtClean="0"/>
              <a:t>En la </a:t>
            </a:r>
            <a:r>
              <a:rPr lang="es-ES" sz="2000" b="1" dirty="0" smtClean="0">
                <a:hlinkClick r:id="rId2"/>
              </a:rPr>
              <a:t>Ley 22/2011</a:t>
            </a:r>
            <a:r>
              <a:rPr lang="es-ES" sz="2000" b="1" dirty="0" smtClean="0"/>
              <a:t>, de 28 de julio, de residuos y suelos contaminados, se define gestor de residuos como: </a:t>
            </a:r>
            <a:endParaRPr lang="en-GB" sz="2000" b="1" dirty="0"/>
          </a:p>
        </p:txBody>
      </p:sp>
      <p:sp>
        <p:nvSpPr>
          <p:cNvPr id="6" name="5 Rectángulo redondeado"/>
          <p:cNvSpPr/>
          <p:nvPr/>
        </p:nvSpPr>
        <p:spPr>
          <a:xfrm>
            <a:off x="838200" y="2209800"/>
            <a:ext cx="7010400" cy="1752600"/>
          </a:xfrm>
          <a:prstGeom prst="roundRect">
            <a:avLst/>
          </a:prstGeom>
          <a:solidFill>
            <a:srgbClr val="FFFCC1"/>
          </a:solidFill>
          <a:ln w="38100" cmpd="sng">
            <a:solidFill>
              <a:srgbClr val="EFD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6 CuadroTexto"/>
          <p:cNvSpPr txBox="1"/>
          <p:nvPr/>
        </p:nvSpPr>
        <p:spPr>
          <a:xfrm>
            <a:off x="838200" y="4343400"/>
            <a:ext cx="7010400" cy="1102866"/>
          </a:xfrm>
          <a:prstGeom prst="rect">
            <a:avLst/>
          </a:prstGeom>
          <a:solidFill>
            <a:schemeClr val="accent2">
              <a:lumMod val="20000"/>
              <a:lumOff val="80000"/>
            </a:schemeClr>
          </a:solidFill>
        </p:spPr>
        <p:txBody>
          <a:bodyPr wrap="square" rtlCol="0">
            <a:spAutoFit/>
          </a:bodyPr>
          <a:lstStyle/>
          <a:p>
            <a:pPr algn="just">
              <a:lnSpc>
                <a:spcPct val="110000"/>
              </a:lnSpc>
            </a:pPr>
            <a:r>
              <a:rPr lang="en-GB" sz="2000" b="1" dirty="0" smtClean="0"/>
              <a:t>En </a:t>
            </a:r>
            <a:r>
              <a:rPr lang="en-GB" sz="2000" b="1" dirty="0" err="1" smtClean="0"/>
              <a:t>dicha</a:t>
            </a:r>
            <a:r>
              <a:rPr lang="en-GB" sz="2000" b="1" dirty="0" smtClean="0"/>
              <a:t> </a:t>
            </a:r>
            <a:r>
              <a:rPr lang="en-GB" sz="2000" b="1" dirty="0" err="1" smtClean="0"/>
              <a:t>ley</a:t>
            </a:r>
            <a:r>
              <a:rPr lang="en-GB" sz="2000" b="1" dirty="0" smtClean="0"/>
              <a:t>, </a:t>
            </a:r>
            <a:r>
              <a:rPr lang="en-GB" sz="2000" b="1" dirty="0" err="1" smtClean="0"/>
              <a:t>también</a:t>
            </a:r>
            <a:r>
              <a:rPr lang="en-GB" sz="2000" b="1" dirty="0" smtClean="0"/>
              <a:t> se </a:t>
            </a:r>
            <a:r>
              <a:rPr lang="en-GB" sz="2000" b="1" dirty="0" err="1" smtClean="0"/>
              <a:t>indica</a:t>
            </a:r>
            <a:r>
              <a:rPr lang="en-GB" sz="2000" b="1" dirty="0" smtClean="0"/>
              <a:t> </a:t>
            </a:r>
            <a:r>
              <a:rPr lang="en-GB" sz="2000" b="1" dirty="0" err="1" smtClean="0"/>
              <a:t>que</a:t>
            </a:r>
            <a:r>
              <a:rPr lang="en-GB" sz="2000" b="1" dirty="0" smtClean="0"/>
              <a:t> la </a:t>
            </a:r>
            <a:r>
              <a:rPr lang="en-GB" sz="2000" b="1" dirty="0" err="1" smtClean="0"/>
              <a:t>autorización</a:t>
            </a:r>
            <a:r>
              <a:rPr lang="en-GB" sz="2000" b="1" dirty="0" smtClean="0"/>
              <a:t>, </a:t>
            </a:r>
            <a:r>
              <a:rPr lang="en-GB" sz="2000" b="1" dirty="0" err="1" smtClean="0"/>
              <a:t>vigilancia</a:t>
            </a:r>
            <a:r>
              <a:rPr lang="en-GB" sz="2000" b="1" dirty="0" smtClean="0"/>
              <a:t>, </a:t>
            </a:r>
            <a:r>
              <a:rPr lang="en-GB" sz="2000" b="1" dirty="0" err="1" smtClean="0"/>
              <a:t>inspección</a:t>
            </a:r>
            <a:r>
              <a:rPr lang="en-GB" sz="2000" b="1" dirty="0" smtClean="0"/>
              <a:t> y </a:t>
            </a:r>
            <a:r>
              <a:rPr lang="en-GB" sz="2000" b="1" dirty="0" err="1" smtClean="0"/>
              <a:t>sanción</a:t>
            </a:r>
            <a:r>
              <a:rPr lang="en-GB" sz="2000" b="1" dirty="0" smtClean="0"/>
              <a:t> de </a:t>
            </a:r>
            <a:r>
              <a:rPr lang="en-GB" sz="2000" b="1" dirty="0" err="1" smtClean="0"/>
              <a:t>las</a:t>
            </a:r>
            <a:r>
              <a:rPr lang="en-GB" sz="2000" b="1" dirty="0" smtClean="0"/>
              <a:t> </a:t>
            </a:r>
            <a:r>
              <a:rPr lang="en-GB" sz="2000" b="1" dirty="0" err="1" smtClean="0"/>
              <a:t>actividades</a:t>
            </a:r>
            <a:r>
              <a:rPr lang="en-GB" sz="2000" b="1" dirty="0" smtClean="0"/>
              <a:t> de </a:t>
            </a:r>
            <a:r>
              <a:rPr lang="en-GB" sz="2000" b="1" dirty="0" err="1" smtClean="0"/>
              <a:t>producción</a:t>
            </a:r>
            <a:r>
              <a:rPr lang="en-GB" sz="2000" b="1" dirty="0" smtClean="0"/>
              <a:t> de </a:t>
            </a:r>
            <a:r>
              <a:rPr lang="en-GB" sz="2000" b="1" dirty="0" err="1" smtClean="0"/>
              <a:t>residuos</a:t>
            </a:r>
            <a:r>
              <a:rPr lang="en-GB" sz="2000" b="1" dirty="0" smtClean="0"/>
              <a:t> son </a:t>
            </a:r>
            <a:r>
              <a:rPr lang="en-GB" sz="2000" b="1" dirty="0" err="1" smtClean="0"/>
              <a:t>competencia</a:t>
            </a:r>
            <a:r>
              <a:rPr lang="en-GB" sz="2000" b="1" dirty="0" smtClean="0"/>
              <a:t> de </a:t>
            </a:r>
            <a:r>
              <a:rPr lang="en-GB" sz="2000" b="1" dirty="0" err="1" smtClean="0"/>
              <a:t>las</a:t>
            </a:r>
            <a:r>
              <a:rPr lang="en-GB" sz="2000" b="1" dirty="0" smtClean="0"/>
              <a:t> </a:t>
            </a:r>
            <a:r>
              <a:rPr lang="en-GB" sz="2000" b="1" dirty="0" err="1" smtClean="0"/>
              <a:t>Comunidades</a:t>
            </a:r>
            <a:r>
              <a:rPr lang="en-GB" sz="2000" b="1" dirty="0" smtClean="0"/>
              <a:t> </a:t>
            </a:r>
            <a:r>
              <a:rPr lang="en-GB" sz="2000" b="1" dirty="0" err="1" smtClean="0"/>
              <a:t>Autónomas</a:t>
            </a:r>
            <a:r>
              <a:rPr lang="en-GB" sz="2000" b="1" dirty="0" smtClean="0"/>
              <a:t>. </a:t>
            </a:r>
            <a:endParaRPr lang="en-GB" sz="2000" b="1" dirty="0"/>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6"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11"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57</a:t>
            </a:fld>
            <a:endParaRPr lang="eu-ES" sz="1600" dirty="0">
              <a:latin typeface="Arial" charset="0"/>
              <a:cs typeface="Arial" charset="0"/>
            </a:endParaRPr>
          </a:p>
        </p:txBody>
      </p:sp>
      <p:sp>
        <p:nvSpPr>
          <p:cNvPr id="12" name="1 Rectángulo"/>
          <p:cNvSpPr/>
          <p:nvPr/>
        </p:nvSpPr>
        <p:spPr>
          <a:xfrm>
            <a:off x="1066800" y="2286000"/>
            <a:ext cx="6477000" cy="1631216"/>
          </a:xfrm>
          <a:prstGeom prst="rect">
            <a:avLst/>
          </a:prstGeom>
        </p:spPr>
        <p:txBody>
          <a:bodyPr wrap="square">
            <a:spAutoFit/>
          </a:bodyPr>
          <a:lstStyle/>
          <a:p>
            <a:pPr algn="just"/>
            <a:r>
              <a:rPr lang="es-ES" sz="2000" b="1" dirty="0" smtClean="0">
                <a:solidFill>
                  <a:srgbClr val="0000FF"/>
                </a:solidFill>
              </a:rPr>
              <a:t>«Gestor de residuos»: la persona o entidad, pública o privada, registrada mediante autorización o comunicación que realice cualquiera de las operaciones que componen la gestión de los residuos, sea o no el productor de los mismos.</a:t>
            </a:r>
            <a:endParaRPr lang="en-GB" sz="2000" b="1" dirty="0">
              <a:solidFill>
                <a:srgbClr val="0000FF"/>
              </a:solidFill>
            </a:endParaRPr>
          </a:p>
        </p:txBody>
      </p:sp>
    </p:spTree>
    <p:extLst>
      <p:ext uri="{BB962C8B-B14F-4D97-AF65-F5344CB8AC3E}">
        <p14:creationId xmlns="" xmlns:p14="http://schemas.microsoft.com/office/powerpoint/2010/main" val="825316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609600" y="7620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3" name="Text Box 3"/>
          <p:cNvSpPr txBox="1">
            <a:spLocks noChangeArrowheads="1"/>
          </p:cNvSpPr>
          <p:nvPr/>
        </p:nvSpPr>
        <p:spPr bwMode="auto">
          <a:xfrm>
            <a:off x="1295400" y="228600"/>
            <a:ext cx="4953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4. Gestores de Residuos</a:t>
            </a:r>
            <a:endParaRPr lang="es-ES" sz="2800" b="1" dirty="0">
              <a:solidFill>
                <a:srgbClr val="CC0000"/>
              </a:solidFill>
            </a:endParaRPr>
          </a:p>
        </p:txBody>
      </p:sp>
      <p:sp>
        <p:nvSpPr>
          <p:cNvPr id="4" name="3 CuadroTexto"/>
          <p:cNvSpPr txBox="1"/>
          <p:nvPr/>
        </p:nvSpPr>
        <p:spPr>
          <a:xfrm>
            <a:off x="609600" y="914400"/>
            <a:ext cx="7467600" cy="5355313"/>
          </a:xfrm>
          <a:prstGeom prst="rect">
            <a:avLst/>
          </a:prstGeom>
          <a:solidFill>
            <a:srgbClr val="E0EAF8"/>
          </a:solidFill>
        </p:spPr>
        <p:txBody>
          <a:bodyPr wrap="square" rtlCol="0">
            <a:spAutoFit/>
          </a:bodyPr>
          <a:lstStyle/>
          <a:p>
            <a:pPr marL="360363" algn="just">
              <a:spcBef>
                <a:spcPts val="600"/>
              </a:spcBef>
            </a:pPr>
            <a:r>
              <a:rPr lang="en-GB" sz="2000" dirty="0" smtClean="0"/>
              <a:t>En el </a:t>
            </a:r>
            <a:r>
              <a:rPr lang="en-GB" sz="2000" dirty="0" err="1" smtClean="0"/>
              <a:t>Artículo</a:t>
            </a:r>
            <a:r>
              <a:rPr lang="en-GB" sz="2000" dirty="0" smtClean="0"/>
              <a:t> 20 de la </a:t>
            </a:r>
            <a:r>
              <a:rPr lang="en-GB" sz="2000" b="1" dirty="0" err="1" smtClean="0">
                <a:hlinkClick r:id="rId2"/>
              </a:rPr>
              <a:t>Ley</a:t>
            </a:r>
            <a:r>
              <a:rPr lang="en-GB" sz="2000" b="1" dirty="0" smtClean="0">
                <a:hlinkClick r:id="rId2"/>
              </a:rPr>
              <a:t> 22/2011</a:t>
            </a:r>
            <a:r>
              <a:rPr lang="en-GB" sz="2000" b="1" dirty="0" smtClean="0"/>
              <a:t> </a:t>
            </a:r>
            <a:r>
              <a:rPr lang="en-GB" sz="2000" dirty="0" smtClean="0"/>
              <a:t>se </a:t>
            </a:r>
            <a:r>
              <a:rPr lang="en-GB" sz="2000" dirty="0" err="1" smtClean="0"/>
              <a:t>indican</a:t>
            </a:r>
            <a:r>
              <a:rPr lang="en-GB" sz="2000" dirty="0" smtClean="0"/>
              <a:t> </a:t>
            </a:r>
            <a:r>
              <a:rPr lang="en-GB" sz="2000" dirty="0" err="1" smtClean="0"/>
              <a:t>las</a:t>
            </a:r>
            <a:r>
              <a:rPr lang="en-GB" sz="2000" dirty="0" smtClean="0"/>
              <a:t> </a:t>
            </a:r>
            <a:r>
              <a:rPr lang="en-GB" sz="2000" dirty="0" err="1" smtClean="0"/>
              <a:t>obligaciones</a:t>
            </a:r>
            <a:r>
              <a:rPr lang="en-GB" sz="2000" dirty="0" smtClean="0"/>
              <a:t> de los </a:t>
            </a:r>
            <a:r>
              <a:rPr lang="en-GB" sz="2000" dirty="0" err="1" smtClean="0"/>
              <a:t>gestores</a:t>
            </a:r>
            <a:r>
              <a:rPr lang="en-GB" sz="2000" dirty="0" smtClean="0"/>
              <a:t> de </a:t>
            </a:r>
            <a:r>
              <a:rPr lang="en-GB" sz="2000" dirty="0" err="1" smtClean="0"/>
              <a:t>residuos</a:t>
            </a:r>
            <a:r>
              <a:rPr lang="en-GB" sz="2000" dirty="0" smtClean="0"/>
              <a:t>. Son </a:t>
            </a:r>
            <a:r>
              <a:rPr lang="en-GB" sz="2000" dirty="0" err="1" smtClean="0"/>
              <a:t>las</a:t>
            </a:r>
            <a:r>
              <a:rPr lang="en-GB" sz="2000" dirty="0" smtClean="0"/>
              <a:t> </a:t>
            </a:r>
            <a:r>
              <a:rPr lang="en-GB" sz="2000" dirty="0" err="1" smtClean="0"/>
              <a:t>siguientes</a:t>
            </a:r>
            <a:r>
              <a:rPr lang="en-GB" sz="2000" dirty="0" smtClean="0"/>
              <a:t>: </a:t>
            </a:r>
          </a:p>
          <a:p>
            <a:pPr algn="just">
              <a:spcBef>
                <a:spcPts val="600"/>
              </a:spcBef>
            </a:pPr>
            <a:r>
              <a:rPr lang="es-ES" sz="2000" b="1" dirty="0" smtClean="0">
                <a:solidFill>
                  <a:srgbClr val="0000FF"/>
                </a:solidFill>
              </a:rPr>
              <a:t>1. Las entidades o empresas que realicen una actividad de tratamiento de residuos deberán</a:t>
            </a:r>
            <a:r>
              <a:rPr lang="es-ES" sz="2000" dirty="0" smtClean="0">
                <a:solidFill>
                  <a:srgbClr val="0000FF"/>
                </a:solidFill>
              </a:rPr>
              <a:t>:</a:t>
            </a:r>
          </a:p>
          <a:p>
            <a:pPr marL="360363" algn="just">
              <a:spcBef>
                <a:spcPts val="600"/>
              </a:spcBef>
            </a:pPr>
            <a:r>
              <a:rPr lang="es-ES" dirty="0" smtClean="0"/>
              <a:t>a) Llevar a cabo el tratamiento de los residuos entregados conforme a lo previsto en su autorización y acreditarlo documentalmente.</a:t>
            </a:r>
          </a:p>
          <a:p>
            <a:pPr marL="360363" algn="just">
              <a:spcBef>
                <a:spcPts val="600"/>
              </a:spcBef>
            </a:pPr>
            <a:r>
              <a:rPr lang="es-ES" dirty="0" smtClean="0"/>
              <a:t>b) Gestionar adecuadamente los residuos que produzcan como consecuencia de su actividad.</a:t>
            </a:r>
          </a:p>
          <a:p>
            <a:pPr algn="just">
              <a:spcBef>
                <a:spcPts val="600"/>
              </a:spcBef>
            </a:pPr>
            <a:r>
              <a:rPr lang="es-ES" sz="2000" b="1" dirty="0" smtClean="0">
                <a:solidFill>
                  <a:srgbClr val="0000FF"/>
                </a:solidFill>
              </a:rPr>
              <a:t>2. Las entidades o empresas que recogen o transportan residuos con carácter profesional deberán:</a:t>
            </a:r>
          </a:p>
          <a:p>
            <a:pPr marL="360363" algn="just">
              <a:spcBef>
                <a:spcPts val="600"/>
              </a:spcBef>
            </a:pPr>
            <a:r>
              <a:rPr lang="es-ES" dirty="0" smtClean="0"/>
              <a:t>a) Recoger los residuos y transportarlos cumpliendo las prescripciones de las normas de transportes, las restantes normas aplicables y las previsiones contractuales.</a:t>
            </a:r>
          </a:p>
          <a:p>
            <a:pPr marL="360363" algn="just">
              <a:spcBef>
                <a:spcPts val="600"/>
              </a:spcBef>
            </a:pPr>
            <a:r>
              <a:rPr lang="es-ES" dirty="0" smtClean="0"/>
              <a:t>b) Mantener durante su recogida y transporte, los residuos peligrosos envasados y etiquetados con arreglo a las normas internacionales y comunitarias vigentes.</a:t>
            </a:r>
            <a:r>
              <a:rPr lang="en-GB" dirty="0" smtClean="0"/>
              <a:t> </a:t>
            </a:r>
          </a:p>
        </p:txBody>
      </p:sp>
      <p:sp>
        <p:nvSpPr>
          <p:cNvPr id="5" name="Rectangle 5"/>
          <p:cNvSpPr>
            <a:spLocks noChangeArrowheads="1"/>
          </p:cNvSpPr>
          <p:nvPr/>
        </p:nvSpPr>
        <p:spPr bwMode="auto">
          <a:xfrm>
            <a:off x="1524000" y="6378977"/>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6" name="Imagen 6"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406881"/>
            <a:ext cx="990600" cy="451119"/>
          </a:xfrm>
          <a:prstGeom prst="rect">
            <a:avLst/>
          </a:prstGeom>
        </p:spPr>
      </p:pic>
      <p:sp>
        <p:nvSpPr>
          <p:cNvPr id="7"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58</a:t>
            </a:fld>
            <a:endParaRPr lang="eu-ES" sz="1600" dirty="0">
              <a:latin typeface="Arial" charset="0"/>
              <a:cs typeface="Arial" charset="0"/>
            </a:endParaRPr>
          </a:p>
        </p:txBody>
      </p:sp>
    </p:spTree>
    <p:extLst>
      <p:ext uri="{BB962C8B-B14F-4D97-AF65-F5344CB8AC3E}">
        <p14:creationId xmlns="" xmlns:p14="http://schemas.microsoft.com/office/powerpoint/2010/main" val="40203162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533400" y="7620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3" name="Text Box 3"/>
          <p:cNvSpPr txBox="1">
            <a:spLocks noChangeArrowheads="1"/>
          </p:cNvSpPr>
          <p:nvPr/>
        </p:nvSpPr>
        <p:spPr bwMode="auto">
          <a:xfrm>
            <a:off x="1219200" y="228600"/>
            <a:ext cx="7391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4. Gestores de Residuos</a:t>
            </a:r>
            <a:endParaRPr lang="es-ES" sz="2800" b="1" dirty="0">
              <a:solidFill>
                <a:srgbClr val="CC0000"/>
              </a:solidFill>
            </a:endParaRPr>
          </a:p>
        </p:txBody>
      </p:sp>
      <p:sp>
        <p:nvSpPr>
          <p:cNvPr id="4" name="3 CuadroTexto"/>
          <p:cNvSpPr txBox="1"/>
          <p:nvPr/>
        </p:nvSpPr>
        <p:spPr>
          <a:xfrm>
            <a:off x="533400" y="914400"/>
            <a:ext cx="7543800" cy="5293758"/>
          </a:xfrm>
          <a:prstGeom prst="rect">
            <a:avLst/>
          </a:prstGeom>
          <a:solidFill>
            <a:srgbClr val="E0EAF8"/>
          </a:solidFill>
        </p:spPr>
        <p:txBody>
          <a:bodyPr wrap="square" rtlCol="0">
            <a:spAutoFit/>
          </a:bodyPr>
          <a:lstStyle/>
          <a:p>
            <a:pPr marL="360363" algn="just">
              <a:spcBef>
                <a:spcPts val="1200"/>
              </a:spcBef>
            </a:pPr>
            <a:r>
              <a:rPr lang="es-ES" dirty="0" smtClean="0"/>
              <a:t>c) Entregar los residuos para su tratamiento a entidades o empresas autorizadas, y disponer de una acreditación documental de esta entrega.</a:t>
            </a:r>
            <a:r>
              <a:rPr lang="en-GB" dirty="0" smtClean="0"/>
              <a:t> </a:t>
            </a:r>
          </a:p>
          <a:p>
            <a:pPr algn="just">
              <a:spcBef>
                <a:spcPts val="1200"/>
              </a:spcBef>
            </a:pPr>
            <a:r>
              <a:rPr lang="es-ES" sz="2000" dirty="0">
                <a:solidFill>
                  <a:srgbClr val="0000FF"/>
                </a:solidFill>
              </a:rPr>
              <a:t>3. </a:t>
            </a:r>
            <a:r>
              <a:rPr lang="es-ES" sz="2000" b="1" dirty="0">
                <a:solidFill>
                  <a:srgbClr val="0000FF"/>
                </a:solidFill>
              </a:rPr>
              <a:t>Con carácter general los gestores de residuos están obligados a:</a:t>
            </a:r>
          </a:p>
          <a:p>
            <a:pPr marL="625475" indent="-276225" algn="just">
              <a:spcBef>
                <a:spcPts val="1200"/>
              </a:spcBef>
            </a:pPr>
            <a:r>
              <a:rPr lang="es-ES" b="1" dirty="0">
                <a:solidFill>
                  <a:srgbClr val="0000FF"/>
                </a:solidFill>
              </a:rPr>
              <a:t>a)</a:t>
            </a:r>
            <a:r>
              <a:rPr lang="es-ES" dirty="0" smtClean="0">
                <a:solidFill>
                  <a:srgbClr val="0000FF"/>
                </a:solidFill>
              </a:rPr>
              <a:t> </a:t>
            </a:r>
            <a:r>
              <a:rPr lang="es-ES" b="1" dirty="0">
                <a:solidFill>
                  <a:srgbClr val="0000FF"/>
                </a:solidFill>
              </a:rPr>
              <a:t>Mantener los residuos almacenados en las condiciones que fije su autorización. </a:t>
            </a:r>
            <a:r>
              <a:rPr lang="es-ES" dirty="0"/>
              <a:t>La duración del almacenamiento de los residuos no peligrosos será inferior a dos años cuando se destinen a valorización y a un año cuando se destinen a eliminación. En el caso de los residuos peligrosos, en ambos supuestos, la duración máxima será de seis meses; en supuestos excepcionales, el órgano competente de las Comunidades Autónomas donde se lleve a cabo dicho almacenamiento, por causas debidamente justificadas y siempre que se garantice la protección de la salud humana y el medio ambiente, podrá modificar este plazo. Durante su almacenamiento los residuos peligrosos deberán estar envasados y etiquetados con arreglo a las normas internacionales y comunitarias </a:t>
            </a:r>
            <a:r>
              <a:rPr lang="es-ES" dirty="0" smtClean="0"/>
              <a:t>vigentes.</a:t>
            </a:r>
          </a:p>
          <a:p>
            <a:pPr marL="1588" indent="-1588" algn="just">
              <a:spcBef>
                <a:spcPts val="1200"/>
              </a:spcBef>
            </a:pPr>
            <a:r>
              <a:rPr lang="es-ES" dirty="0" smtClean="0"/>
              <a:t>Los </a:t>
            </a:r>
            <a:r>
              <a:rPr lang="es-ES" dirty="0"/>
              <a:t>plazos mencionados empezarán a computar desde que se inicie el depósito de residuos en el lugar de almacenamiento</a:t>
            </a:r>
            <a:r>
              <a:rPr lang="es-ES" dirty="0" smtClean="0"/>
              <a:t>.</a:t>
            </a:r>
            <a:endParaRPr lang="es-ES" dirty="0"/>
          </a:p>
        </p:txBody>
      </p:sp>
      <p:sp>
        <p:nvSpPr>
          <p:cNvPr id="5" name="Rectangle 5"/>
          <p:cNvSpPr>
            <a:spLocks noChangeArrowheads="1"/>
          </p:cNvSpPr>
          <p:nvPr/>
        </p:nvSpPr>
        <p:spPr bwMode="auto">
          <a:xfrm>
            <a:off x="1524000" y="6359721"/>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6"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 y="6324600"/>
            <a:ext cx="990600" cy="451119"/>
          </a:xfrm>
          <a:prstGeom prst="rect">
            <a:avLst/>
          </a:prstGeom>
        </p:spPr>
      </p:pic>
      <p:sp>
        <p:nvSpPr>
          <p:cNvPr id="7"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59</a:t>
            </a:fld>
            <a:endParaRPr lang="eu-ES" sz="1600" dirty="0">
              <a:latin typeface="Arial" charset="0"/>
              <a:cs typeface="Arial" charset="0"/>
            </a:endParaRPr>
          </a:p>
        </p:txBody>
      </p:sp>
    </p:spTree>
    <p:extLst>
      <p:ext uri="{BB962C8B-B14F-4D97-AF65-F5344CB8AC3E}">
        <p14:creationId xmlns="" xmlns:p14="http://schemas.microsoft.com/office/powerpoint/2010/main" val="620001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auto">
          <a:xfrm>
            <a:off x="609600" y="8382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7" name="Text Box 3"/>
          <p:cNvSpPr txBox="1">
            <a:spLocks noChangeArrowheads="1"/>
          </p:cNvSpPr>
          <p:nvPr/>
        </p:nvSpPr>
        <p:spPr bwMode="auto">
          <a:xfrm>
            <a:off x="1447800" y="304800"/>
            <a:ext cx="4191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Introducción</a:t>
            </a:r>
            <a:endParaRPr lang="es-ES" sz="2800" b="1" dirty="0">
              <a:solidFill>
                <a:srgbClr val="CC0000"/>
              </a:solidFill>
            </a:endParaRPr>
          </a:p>
        </p:txBody>
      </p:sp>
      <p:sp>
        <p:nvSpPr>
          <p:cNvPr id="8"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8"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11" name="10 CuadroTexto"/>
          <p:cNvSpPr txBox="1"/>
          <p:nvPr/>
        </p:nvSpPr>
        <p:spPr>
          <a:xfrm>
            <a:off x="609600" y="990600"/>
            <a:ext cx="7543800" cy="5093702"/>
          </a:xfrm>
          <a:prstGeom prst="rect">
            <a:avLst/>
          </a:prstGeom>
          <a:ln>
            <a:solidFill>
              <a:srgbClr val="7F7F7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65125" algn="just">
              <a:spcBef>
                <a:spcPts val="600"/>
              </a:spcBef>
            </a:pPr>
            <a:r>
              <a:rPr lang="es-ES" sz="2000" dirty="0" smtClean="0"/>
              <a:t>La </a:t>
            </a:r>
            <a:r>
              <a:rPr lang="es-ES" sz="2000" b="1" dirty="0" smtClean="0"/>
              <a:t>legislación específica </a:t>
            </a:r>
            <a:r>
              <a:rPr lang="es-ES" sz="2000" dirty="0" smtClean="0"/>
              <a:t>que regula la generación y gestión de residuos peligrosos e inertes es la siguiente: </a:t>
            </a:r>
          </a:p>
          <a:p>
            <a:pPr marL="342900" indent="-342900" algn="just">
              <a:spcBef>
                <a:spcPts val="600"/>
              </a:spcBef>
              <a:buClr>
                <a:srgbClr val="A700A9"/>
              </a:buClr>
              <a:buSzPct val="175000"/>
              <a:buFont typeface="Arial"/>
              <a:buChar char="•"/>
            </a:pPr>
            <a:r>
              <a:rPr lang="es-ES" sz="2000" b="1" dirty="0" smtClean="0">
                <a:hlinkClick r:id="rId3"/>
              </a:rPr>
              <a:t>Ley 22/2011</a:t>
            </a:r>
            <a:r>
              <a:rPr lang="es-ES" sz="2000" dirty="0" smtClean="0"/>
              <a:t>, de 28 de julio, de residuos y suelos contaminados</a:t>
            </a:r>
          </a:p>
          <a:p>
            <a:pPr marL="342900" indent="-342900" algn="just">
              <a:spcBef>
                <a:spcPts val="600"/>
              </a:spcBef>
              <a:buClr>
                <a:srgbClr val="A700A9"/>
              </a:buClr>
              <a:buSzPct val="175000"/>
              <a:buFont typeface="Arial"/>
              <a:buChar char="•"/>
            </a:pPr>
            <a:r>
              <a:rPr lang="es-ES" sz="2000" b="1" dirty="0" smtClean="0">
                <a:hlinkClick r:id="rId4"/>
              </a:rPr>
              <a:t>Real Decreto 833/1988</a:t>
            </a:r>
            <a:r>
              <a:rPr lang="es-ES" sz="2000" dirty="0" smtClean="0"/>
              <a:t>, de 20 de julio, por el que se aprueba el Reglamento para la ejecución de la Ley 20/1986 básica de residuos tóxicos y peligrosos</a:t>
            </a:r>
          </a:p>
          <a:p>
            <a:pPr marL="342900" indent="-342900" algn="just">
              <a:spcBef>
                <a:spcPts val="600"/>
              </a:spcBef>
              <a:buClr>
                <a:srgbClr val="A700A9"/>
              </a:buClr>
              <a:buSzPct val="175000"/>
              <a:buFont typeface="Arial"/>
              <a:buChar char="•"/>
            </a:pPr>
            <a:r>
              <a:rPr lang="es-ES" sz="2000" b="1" dirty="0" smtClean="0">
                <a:hlinkClick r:id="rId5"/>
              </a:rPr>
              <a:t>Real Decreto 952/1997</a:t>
            </a:r>
            <a:r>
              <a:rPr lang="es-ES" sz="2000" dirty="0" smtClean="0"/>
              <a:t>, de 20 de julio, por el que se modifica el Reglamento de ejecución de la Ley 20/1986, Básica de Residuos Tóxicos y Peligrosos aprobado mediante Real Decreto 833/1988, de 2 de octubre</a:t>
            </a:r>
          </a:p>
          <a:p>
            <a:pPr marL="342900" indent="-342900" algn="just">
              <a:spcBef>
                <a:spcPts val="600"/>
              </a:spcBef>
              <a:buClr>
                <a:srgbClr val="A700A9"/>
              </a:buClr>
              <a:buSzPct val="175000"/>
              <a:buFont typeface="Arial"/>
              <a:buChar char="•"/>
            </a:pPr>
            <a:r>
              <a:rPr lang="es-ES" sz="2000" b="1" dirty="0" smtClean="0">
                <a:hlinkClick r:id="rId6"/>
              </a:rPr>
              <a:t>Ley 3/1998</a:t>
            </a:r>
            <a:r>
              <a:rPr lang="es-ES" sz="2000" dirty="0" smtClean="0"/>
              <a:t>, de 27 de febrero, General de Protección de Medio Ambiente del País Vasco</a:t>
            </a:r>
          </a:p>
          <a:p>
            <a:pPr marL="342900" indent="-342900" algn="just">
              <a:spcBef>
                <a:spcPts val="600"/>
              </a:spcBef>
              <a:buClr>
                <a:srgbClr val="A700A9"/>
              </a:buClr>
              <a:buSzPct val="175000"/>
              <a:buFont typeface="Arial"/>
              <a:buChar char="•"/>
            </a:pPr>
            <a:r>
              <a:rPr lang="es-ES" sz="2000" b="1" dirty="0" smtClean="0">
                <a:hlinkClick r:id="rId7"/>
              </a:rPr>
              <a:t>Decreto 49/2009</a:t>
            </a:r>
            <a:r>
              <a:rPr lang="es-ES" sz="2000" dirty="0" smtClean="0"/>
              <a:t>, de 24 de febrero, por el que se regula la eliminación de residuos mediante depósito en vertedero y la ejecución de rellenos.  </a:t>
            </a:r>
            <a:endParaRPr lang="es-ES"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09600" y="1143000"/>
            <a:ext cx="7543800" cy="4202690"/>
          </a:xfrm>
          <a:prstGeom prst="rect">
            <a:avLst/>
          </a:prstGeom>
          <a:solidFill>
            <a:srgbClr val="E0EAF8"/>
          </a:solidFill>
        </p:spPr>
        <p:txBody>
          <a:bodyPr wrap="square">
            <a:spAutoFit/>
          </a:bodyPr>
          <a:lstStyle/>
          <a:p>
            <a:pPr marL="360363" indent="-276225" algn="just">
              <a:lnSpc>
                <a:spcPct val="110000"/>
              </a:lnSpc>
            </a:pPr>
            <a:r>
              <a:rPr lang="es-ES" b="1" dirty="0">
                <a:solidFill>
                  <a:srgbClr val="0000FF"/>
                </a:solidFill>
              </a:rPr>
              <a:t>b)</a:t>
            </a:r>
            <a:r>
              <a:rPr lang="es-ES" dirty="0">
                <a:solidFill>
                  <a:srgbClr val="A206B6"/>
                </a:solidFill>
              </a:rPr>
              <a:t> </a:t>
            </a:r>
            <a:r>
              <a:rPr lang="es-ES" b="1" dirty="0">
                <a:solidFill>
                  <a:srgbClr val="0000FF"/>
                </a:solidFill>
              </a:rPr>
              <a:t>Constituir una fianza en el caso de residuos peligrosos y cuando así lo exijan las normas que regulan la gestión</a:t>
            </a:r>
            <a:r>
              <a:rPr lang="es-ES" b="1" dirty="0" smtClean="0">
                <a:solidFill>
                  <a:srgbClr val="0000FF"/>
                </a:solidFill>
              </a:rPr>
              <a:t> </a:t>
            </a:r>
            <a:r>
              <a:rPr lang="es-ES" dirty="0" smtClean="0"/>
              <a:t>de residuos específicos o las que regulan operaciones de gestión. Dicha fianza tendrá por objeto responder frente a la Administración del cumplimiento de las obligaciones que se deriven del ejercicio de la actividad y de la autorización o comunicación.</a:t>
            </a:r>
          </a:p>
          <a:p>
            <a:pPr marL="360363" indent="-276225" algn="just">
              <a:lnSpc>
                <a:spcPct val="110000"/>
              </a:lnSpc>
              <a:spcBef>
                <a:spcPts val="600"/>
              </a:spcBef>
            </a:pPr>
            <a:r>
              <a:rPr lang="es-ES" b="1" dirty="0">
                <a:solidFill>
                  <a:srgbClr val="0000FF"/>
                </a:solidFill>
              </a:rPr>
              <a:t>c)</a:t>
            </a:r>
            <a:r>
              <a:rPr lang="es-ES" dirty="0">
                <a:solidFill>
                  <a:srgbClr val="A206B6"/>
                </a:solidFill>
              </a:rPr>
              <a:t> </a:t>
            </a:r>
            <a:r>
              <a:rPr lang="es-ES" b="1" dirty="0">
                <a:solidFill>
                  <a:srgbClr val="0000FF"/>
                </a:solidFill>
              </a:rPr>
              <a:t>Suscribir un seguro o constituir una garantía financiera </a:t>
            </a:r>
            <a:r>
              <a:rPr lang="es-ES" dirty="0"/>
              <a:t>equivalente en el caso de entidades o empresas que realicen operaciones de tratamiento de residuos peligrosos y cuando así lo exijan las normas que regulan la gestión de residuos específicos o las que regulan operaciones de gestión, para cubrir las responsabilidades que deriven de </a:t>
            </a:r>
            <a:r>
              <a:rPr lang="es-ES" dirty="0" smtClean="0"/>
              <a:t>éstas.</a:t>
            </a:r>
          </a:p>
          <a:p>
            <a:pPr marL="360363" indent="-276225" algn="just">
              <a:lnSpc>
                <a:spcPct val="110000"/>
              </a:lnSpc>
              <a:spcBef>
                <a:spcPts val="600"/>
              </a:spcBef>
            </a:pPr>
            <a:r>
              <a:rPr lang="es-ES" b="1" dirty="0">
                <a:solidFill>
                  <a:srgbClr val="0000FF"/>
                </a:solidFill>
              </a:rPr>
              <a:t>d) No mezclar residuos peligrosos </a:t>
            </a:r>
            <a:r>
              <a:rPr lang="es-ES" dirty="0"/>
              <a:t>con otras categorías de residuos peligrosos ni con otros residuos, sustancias o materiales. La mezcla incluye la dilución de sustancias peligrosas</a:t>
            </a:r>
            <a:r>
              <a:rPr lang="es-ES" dirty="0" smtClean="0"/>
              <a:t>.</a:t>
            </a:r>
            <a:endParaRPr lang="en-GB" dirty="0"/>
          </a:p>
        </p:txBody>
      </p:sp>
      <p:sp>
        <p:nvSpPr>
          <p:cNvPr id="3" name="Line 2"/>
          <p:cNvSpPr>
            <a:spLocks noChangeShapeType="1"/>
          </p:cNvSpPr>
          <p:nvPr/>
        </p:nvSpPr>
        <p:spPr bwMode="auto">
          <a:xfrm>
            <a:off x="533400" y="9144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4" name="Text Box 3"/>
          <p:cNvSpPr txBox="1">
            <a:spLocks noChangeArrowheads="1"/>
          </p:cNvSpPr>
          <p:nvPr/>
        </p:nvSpPr>
        <p:spPr bwMode="auto">
          <a:xfrm>
            <a:off x="1219200" y="304800"/>
            <a:ext cx="4724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4. Gestores de Residuos</a:t>
            </a:r>
            <a:endParaRPr lang="es-ES" sz="2800" b="1" dirty="0">
              <a:solidFill>
                <a:srgbClr val="CC0000"/>
              </a:solidFill>
            </a:endParaRPr>
          </a:p>
        </p:txBody>
      </p:sp>
      <p:sp>
        <p:nvSpPr>
          <p:cNvPr id="5"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6"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7"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60</a:t>
            </a:fld>
            <a:endParaRPr lang="eu-ES" sz="1600" dirty="0">
              <a:latin typeface="Arial" charset="0"/>
              <a:cs typeface="Arial" charset="0"/>
            </a:endParaRPr>
          </a:p>
        </p:txBody>
      </p:sp>
    </p:spTree>
    <p:extLst>
      <p:ext uri="{BB962C8B-B14F-4D97-AF65-F5344CB8AC3E}">
        <p14:creationId xmlns="" xmlns:p14="http://schemas.microsoft.com/office/powerpoint/2010/main" val="3170764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5800" y="1143000"/>
            <a:ext cx="7315200" cy="3248582"/>
          </a:xfrm>
          <a:prstGeom prst="rect">
            <a:avLst/>
          </a:prstGeom>
          <a:solidFill>
            <a:srgbClr val="E0EAF8"/>
          </a:solidFill>
        </p:spPr>
        <p:txBody>
          <a:bodyPr wrap="square">
            <a:spAutoFit/>
          </a:bodyPr>
          <a:lstStyle/>
          <a:p>
            <a:pPr algn="just">
              <a:lnSpc>
                <a:spcPct val="110000"/>
              </a:lnSpc>
              <a:spcBef>
                <a:spcPts val="600"/>
              </a:spcBef>
            </a:pPr>
            <a:r>
              <a:rPr lang="es-ES" dirty="0" smtClean="0">
                <a:solidFill>
                  <a:srgbClr val="000000"/>
                </a:solidFill>
              </a:rPr>
              <a:t>El órgano competente podrá permitir mezclas sólo cuando:</a:t>
            </a:r>
          </a:p>
          <a:p>
            <a:pPr marL="539750" indent="-274638" algn="just">
              <a:lnSpc>
                <a:spcPct val="110000"/>
              </a:lnSpc>
              <a:spcBef>
                <a:spcPts val="600"/>
              </a:spcBef>
            </a:pPr>
            <a:r>
              <a:rPr lang="es-ES" dirty="0" smtClean="0"/>
              <a:t>1</a:t>
            </a:r>
            <a:r>
              <a:rPr lang="es-ES" dirty="0" smtClean="0">
                <a:latin typeface="Arial"/>
                <a:cs typeface="Arial"/>
              </a:rPr>
              <a:t>.</a:t>
            </a:r>
            <a:r>
              <a:rPr lang="es-ES" dirty="0" smtClean="0">
                <a:solidFill>
                  <a:srgbClr val="000000"/>
                </a:solidFill>
              </a:rPr>
              <a:t> </a:t>
            </a:r>
            <a:r>
              <a:rPr lang="es-ES" dirty="0">
                <a:solidFill>
                  <a:srgbClr val="000000"/>
                </a:solidFill>
              </a:rPr>
              <a:t>L</a:t>
            </a:r>
            <a:r>
              <a:rPr lang="es-ES" dirty="0" smtClean="0">
                <a:solidFill>
                  <a:srgbClr val="000000"/>
                </a:solidFill>
              </a:rPr>
              <a:t>a operación de mezclado sea efectuada por una empresa autorizada;</a:t>
            </a:r>
          </a:p>
          <a:p>
            <a:pPr marL="539750" indent="-274638" algn="just">
              <a:lnSpc>
                <a:spcPct val="110000"/>
              </a:lnSpc>
              <a:spcBef>
                <a:spcPts val="600"/>
              </a:spcBef>
            </a:pPr>
            <a:r>
              <a:rPr lang="es-ES" dirty="0"/>
              <a:t>2.</a:t>
            </a:r>
            <a:r>
              <a:rPr lang="es-ES" dirty="0" smtClean="0">
                <a:solidFill>
                  <a:srgbClr val="000000"/>
                </a:solidFill>
              </a:rPr>
              <a:t> </a:t>
            </a:r>
            <a:r>
              <a:rPr lang="es-ES" dirty="0">
                <a:solidFill>
                  <a:srgbClr val="000000"/>
                </a:solidFill>
              </a:rPr>
              <a:t>N</a:t>
            </a:r>
            <a:r>
              <a:rPr lang="es-ES" dirty="0" smtClean="0">
                <a:solidFill>
                  <a:srgbClr val="000000"/>
                </a:solidFill>
              </a:rPr>
              <a:t>o aumenten los impactos adversos de la gestión de residuos sobre la salud humana y el medio ambiente, y</a:t>
            </a:r>
          </a:p>
          <a:p>
            <a:pPr marL="539750" indent="-274638" algn="just">
              <a:lnSpc>
                <a:spcPct val="110000"/>
              </a:lnSpc>
              <a:spcBef>
                <a:spcPts val="600"/>
              </a:spcBef>
            </a:pPr>
            <a:r>
              <a:rPr lang="es-ES" dirty="0"/>
              <a:t>3.</a:t>
            </a:r>
            <a:r>
              <a:rPr lang="es-ES" dirty="0" smtClean="0">
                <a:solidFill>
                  <a:srgbClr val="000000"/>
                </a:solidFill>
              </a:rPr>
              <a:t> </a:t>
            </a:r>
            <a:r>
              <a:rPr lang="es-ES" dirty="0">
                <a:solidFill>
                  <a:srgbClr val="000000"/>
                </a:solidFill>
              </a:rPr>
              <a:t>L</a:t>
            </a:r>
            <a:r>
              <a:rPr lang="es-ES" dirty="0" smtClean="0">
                <a:solidFill>
                  <a:srgbClr val="000000"/>
                </a:solidFill>
              </a:rPr>
              <a:t>a operación se haga conforme a las mejores técnicas disponibles.</a:t>
            </a:r>
          </a:p>
          <a:p>
            <a:pPr marL="365125" indent="-365125" algn="just">
              <a:lnSpc>
                <a:spcPct val="110000"/>
              </a:lnSpc>
              <a:spcBef>
                <a:spcPts val="1200"/>
              </a:spcBef>
            </a:pPr>
            <a:r>
              <a:rPr lang="es-ES" sz="2000" b="1" dirty="0">
                <a:solidFill>
                  <a:srgbClr val="0000FF"/>
                </a:solidFill>
              </a:rPr>
              <a:t>4.</a:t>
            </a:r>
            <a:r>
              <a:rPr lang="es-ES" dirty="0">
                <a:solidFill>
                  <a:srgbClr val="0000FF"/>
                </a:solidFill>
              </a:rPr>
              <a:t>  </a:t>
            </a:r>
            <a:r>
              <a:rPr lang="es-ES" dirty="0" smtClean="0">
                <a:solidFill>
                  <a:srgbClr val="000000"/>
                </a:solidFill>
              </a:rPr>
              <a:t>Además de las obligaciones previstas en este artículo, los gestores de residuos peligrosos cumplirán los </a:t>
            </a:r>
            <a:r>
              <a:rPr lang="es-ES" dirty="0">
                <a:solidFill>
                  <a:srgbClr val="0000FF"/>
                </a:solidFill>
              </a:rPr>
              <a:t>requisitos recogidos en el procedimiento reglamentariamente establecido relativo a los residuos peligrosos.</a:t>
            </a:r>
            <a:endParaRPr lang="en-GB" dirty="0">
              <a:solidFill>
                <a:srgbClr val="0000FF"/>
              </a:solidFill>
            </a:endParaRPr>
          </a:p>
        </p:txBody>
      </p:sp>
      <p:sp>
        <p:nvSpPr>
          <p:cNvPr id="3" name="Line 2"/>
          <p:cNvSpPr>
            <a:spLocks noChangeShapeType="1"/>
          </p:cNvSpPr>
          <p:nvPr/>
        </p:nvSpPr>
        <p:spPr bwMode="auto">
          <a:xfrm>
            <a:off x="685800" y="914400"/>
            <a:ext cx="7315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4" name="Text Box 3"/>
          <p:cNvSpPr txBox="1">
            <a:spLocks noChangeArrowheads="1"/>
          </p:cNvSpPr>
          <p:nvPr/>
        </p:nvSpPr>
        <p:spPr bwMode="auto">
          <a:xfrm>
            <a:off x="1295400" y="304800"/>
            <a:ext cx="4038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4. Gestores de Residuos</a:t>
            </a:r>
            <a:endParaRPr lang="es-ES" sz="2800" b="1" dirty="0">
              <a:solidFill>
                <a:srgbClr val="CC0000"/>
              </a:solidFill>
            </a:endParaRPr>
          </a:p>
        </p:txBody>
      </p:sp>
      <p:sp>
        <p:nvSpPr>
          <p:cNvPr id="5"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6"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41604"/>
            <a:ext cx="1066800" cy="485820"/>
          </a:xfrm>
          <a:prstGeom prst="rect">
            <a:avLst/>
          </a:prstGeom>
        </p:spPr>
      </p:pic>
      <p:sp>
        <p:nvSpPr>
          <p:cNvPr id="7"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61</a:t>
            </a:fld>
            <a:endParaRPr lang="eu-ES" sz="1600" dirty="0">
              <a:latin typeface="Arial" charset="0"/>
              <a:cs typeface="Arial" charset="0"/>
            </a:endParaRPr>
          </a:p>
        </p:txBody>
      </p:sp>
    </p:spTree>
    <p:extLst>
      <p:ext uri="{BB962C8B-B14F-4D97-AF65-F5344CB8AC3E}">
        <p14:creationId xmlns="" xmlns:p14="http://schemas.microsoft.com/office/powerpoint/2010/main" val="31066688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457200" y="762000"/>
            <a:ext cx="777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3" name="Text Box 3"/>
          <p:cNvSpPr txBox="1">
            <a:spLocks noChangeArrowheads="1"/>
          </p:cNvSpPr>
          <p:nvPr/>
        </p:nvSpPr>
        <p:spPr bwMode="auto">
          <a:xfrm>
            <a:off x="1295400" y="228600"/>
            <a:ext cx="5638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4. Gestores de Residuos</a:t>
            </a:r>
            <a:endParaRPr lang="es-ES" sz="2800" b="1" dirty="0">
              <a:solidFill>
                <a:srgbClr val="CC0000"/>
              </a:solidFill>
            </a:endParaRPr>
          </a:p>
        </p:txBody>
      </p:sp>
      <p:sp>
        <p:nvSpPr>
          <p:cNvPr id="4"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5"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6" name="5 CuadroTexto"/>
          <p:cNvSpPr txBox="1"/>
          <p:nvPr/>
        </p:nvSpPr>
        <p:spPr>
          <a:xfrm>
            <a:off x="609600" y="914400"/>
            <a:ext cx="7620000" cy="451406"/>
          </a:xfrm>
          <a:prstGeom prst="rect">
            <a:avLst/>
          </a:prstGeom>
          <a:solidFill>
            <a:srgbClr val="FFE6B1"/>
          </a:solidFill>
          <a:ln>
            <a:solidFill>
              <a:schemeClr val="tx1">
                <a:lumMod val="50000"/>
                <a:lumOff val="50000"/>
              </a:schemeClr>
            </a:solidFill>
          </a:ln>
        </p:spPr>
        <p:txBody>
          <a:bodyPr wrap="square" rtlCol="0">
            <a:spAutoFit/>
          </a:bodyPr>
          <a:lstStyle/>
          <a:p>
            <a:pPr algn="just">
              <a:lnSpc>
                <a:spcPct val="120000"/>
              </a:lnSpc>
              <a:spcBef>
                <a:spcPts val="600"/>
              </a:spcBef>
              <a:spcAft>
                <a:spcPts val="600"/>
              </a:spcAft>
            </a:pPr>
            <a:r>
              <a:rPr lang="en-GB" sz="2000" b="1" dirty="0" smtClean="0">
                <a:solidFill>
                  <a:srgbClr val="0000FF"/>
                </a:solidFill>
              </a:rPr>
              <a:t>  Las </a:t>
            </a:r>
            <a:r>
              <a:rPr lang="en-GB" sz="2000" b="1" dirty="0" err="1" smtClean="0">
                <a:solidFill>
                  <a:srgbClr val="0000FF"/>
                </a:solidFill>
              </a:rPr>
              <a:t>obligaciones</a:t>
            </a:r>
            <a:r>
              <a:rPr lang="en-GB" sz="2000" b="1" dirty="0" smtClean="0">
                <a:solidFill>
                  <a:srgbClr val="0000FF"/>
                </a:solidFill>
              </a:rPr>
              <a:t> de los </a:t>
            </a:r>
            <a:r>
              <a:rPr lang="en-GB" sz="2000" b="1" dirty="0" err="1" smtClean="0">
                <a:solidFill>
                  <a:srgbClr val="0000FF"/>
                </a:solidFill>
              </a:rPr>
              <a:t>gestores</a:t>
            </a:r>
            <a:r>
              <a:rPr lang="en-GB" sz="2000" b="1" dirty="0" smtClean="0">
                <a:solidFill>
                  <a:srgbClr val="0000FF"/>
                </a:solidFill>
              </a:rPr>
              <a:t> de </a:t>
            </a:r>
            <a:r>
              <a:rPr lang="en-GB" sz="2000" b="1" dirty="0" err="1" smtClean="0">
                <a:solidFill>
                  <a:srgbClr val="0000FF"/>
                </a:solidFill>
              </a:rPr>
              <a:t>residuos</a:t>
            </a:r>
            <a:r>
              <a:rPr lang="en-GB" sz="2000" b="1" dirty="0" smtClean="0">
                <a:solidFill>
                  <a:srgbClr val="0000FF"/>
                </a:solidFill>
              </a:rPr>
              <a:t> se </a:t>
            </a:r>
            <a:r>
              <a:rPr lang="en-GB" sz="2000" b="1" dirty="0" err="1" smtClean="0">
                <a:solidFill>
                  <a:srgbClr val="0000FF"/>
                </a:solidFill>
              </a:rPr>
              <a:t>pueden</a:t>
            </a:r>
            <a:r>
              <a:rPr lang="en-GB" sz="2000" b="1" dirty="0" smtClean="0">
                <a:solidFill>
                  <a:srgbClr val="0000FF"/>
                </a:solidFill>
              </a:rPr>
              <a:t> RESUMIR en: </a:t>
            </a:r>
            <a:endParaRPr lang="en-GB" sz="2000" b="1" dirty="0">
              <a:solidFill>
                <a:srgbClr val="0000FF"/>
              </a:solidFill>
            </a:endParaRPr>
          </a:p>
        </p:txBody>
      </p:sp>
      <p:sp>
        <p:nvSpPr>
          <p:cNvPr id="8" name="7 CuadroTexto"/>
          <p:cNvSpPr txBox="1"/>
          <p:nvPr/>
        </p:nvSpPr>
        <p:spPr>
          <a:xfrm>
            <a:off x="5562600" y="1524000"/>
            <a:ext cx="2667000" cy="1077218"/>
          </a:xfrm>
          <a:prstGeom prst="rect">
            <a:avLst/>
          </a:prstGeom>
          <a:solidFill>
            <a:schemeClr val="bg1"/>
          </a:solidFill>
        </p:spPr>
        <p:txBody>
          <a:bodyPr wrap="square" rtlCol="0">
            <a:spAutoFit/>
          </a:bodyPr>
          <a:lstStyle/>
          <a:p>
            <a:r>
              <a:rPr lang="en-GB" sz="1600" b="1" dirty="0" err="1" smtClean="0"/>
              <a:t>Residuos</a:t>
            </a:r>
            <a:r>
              <a:rPr lang="en-GB" sz="1600" b="1" dirty="0" smtClean="0"/>
              <a:t> no </a:t>
            </a:r>
            <a:r>
              <a:rPr lang="en-GB" sz="1600" b="1" dirty="0" err="1" smtClean="0"/>
              <a:t>peligrosos</a:t>
            </a:r>
            <a:r>
              <a:rPr lang="en-GB" sz="1600" b="1" dirty="0" smtClean="0"/>
              <a:t>: 1 </a:t>
            </a:r>
            <a:r>
              <a:rPr lang="en-GB" sz="1600" b="1" dirty="0" err="1" smtClean="0"/>
              <a:t>año</a:t>
            </a:r>
            <a:r>
              <a:rPr lang="en-GB" sz="1600" b="1" dirty="0" smtClean="0"/>
              <a:t>  </a:t>
            </a:r>
            <a:r>
              <a:rPr lang="en-GB" sz="1600" b="1" dirty="0" err="1" smtClean="0"/>
              <a:t>para</a:t>
            </a:r>
            <a:r>
              <a:rPr lang="en-GB" sz="1600" b="1" dirty="0" smtClean="0"/>
              <a:t> </a:t>
            </a:r>
            <a:r>
              <a:rPr lang="en-GB" sz="1600" b="1" dirty="0" err="1" smtClean="0"/>
              <a:t>eliminación</a:t>
            </a:r>
            <a:r>
              <a:rPr lang="en-GB" sz="1600" b="1" dirty="0" smtClean="0"/>
              <a:t>; 2 </a:t>
            </a:r>
            <a:r>
              <a:rPr lang="en-GB" sz="1600" b="1" dirty="0" err="1" smtClean="0"/>
              <a:t>años</a:t>
            </a:r>
            <a:r>
              <a:rPr lang="en-GB" sz="1600" b="1" dirty="0" smtClean="0"/>
              <a:t>  </a:t>
            </a:r>
            <a:r>
              <a:rPr lang="en-GB" sz="1600" b="1" dirty="0" err="1" smtClean="0"/>
              <a:t>para</a:t>
            </a:r>
            <a:r>
              <a:rPr lang="en-GB" sz="1600" b="1" dirty="0" smtClean="0"/>
              <a:t> </a:t>
            </a:r>
            <a:r>
              <a:rPr lang="en-GB" sz="1600" b="1" dirty="0" err="1" smtClean="0"/>
              <a:t>valorización</a:t>
            </a:r>
            <a:endParaRPr lang="en-GB" sz="1600" b="1" dirty="0" smtClean="0"/>
          </a:p>
          <a:p>
            <a:r>
              <a:rPr lang="en-GB" sz="1600" b="1" dirty="0" err="1" smtClean="0"/>
              <a:t>Residuos</a:t>
            </a:r>
            <a:r>
              <a:rPr lang="en-GB" sz="1600" b="1" dirty="0" smtClean="0"/>
              <a:t> </a:t>
            </a:r>
            <a:r>
              <a:rPr lang="en-GB" sz="1600" b="1" dirty="0" err="1" smtClean="0"/>
              <a:t>peligrosos</a:t>
            </a:r>
            <a:r>
              <a:rPr lang="en-GB" sz="1600" b="1" dirty="0" smtClean="0"/>
              <a:t>: 6 </a:t>
            </a:r>
            <a:r>
              <a:rPr lang="en-GB" sz="1600" b="1" dirty="0" err="1" smtClean="0"/>
              <a:t>meses</a:t>
            </a:r>
            <a:endParaRPr lang="en-GB" sz="1600" b="1" dirty="0" smtClean="0"/>
          </a:p>
        </p:txBody>
      </p:sp>
      <p:sp>
        <p:nvSpPr>
          <p:cNvPr id="10" name="9 Rectángulo redondeado"/>
          <p:cNvSpPr/>
          <p:nvPr/>
        </p:nvSpPr>
        <p:spPr>
          <a:xfrm>
            <a:off x="457200" y="1600200"/>
            <a:ext cx="4953000" cy="838200"/>
          </a:xfrm>
          <a:prstGeom prst="roundRect">
            <a:avLst/>
          </a:prstGeom>
          <a:solidFill>
            <a:srgbClr val="D7E4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10 Rectángulo redondeado"/>
          <p:cNvSpPr/>
          <p:nvPr/>
        </p:nvSpPr>
        <p:spPr>
          <a:xfrm>
            <a:off x="457200" y="2667000"/>
            <a:ext cx="4953000" cy="1295400"/>
          </a:xfrm>
          <a:prstGeom prst="roundRect">
            <a:avLst/>
          </a:prstGeom>
          <a:solidFill>
            <a:srgbClr val="F2CC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11 CuadroTexto"/>
          <p:cNvSpPr txBox="1"/>
          <p:nvPr/>
        </p:nvSpPr>
        <p:spPr>
          <a:xfrm>
            <a:off x="5562600" y="2971800"/>
            <a:ext cx="2514600" cy="584776"/>
          </a:xfrm>
          <a:prstGeom prst="rect">
            <a:avLst/>
          </a:prstGeom>
          <a:solidFill>
            <a:srgbClr val="FFFFFF"/>
          </a:solidFill>
        </p:spPr>
        <p:txBody>
          <a:bodyPr wrap="square" rtlCol="0">
            <a:spAutoFit/>
          </a:bodyPr>
          <a:lstStyle>
            <a:lvl1pPr>
              <a:defRPr sz="1600" b="1"/>
            </a:lvl1pPr>
            <a:extLst/>
          </a:lstStyle>
          <a:p>
            <a:r>
              <a:rPr lang="en-GB" dirty="0"/>
              <a:t>Para responder ante la Administración </a:t>
            </a:r>
            <a:r>
              <a:rPr lang="en-GB" dirty="0" err="1"/>
              <a:t>Pública</a:t>
            </a:r>
            <a:endParaRPr lang="en-GB" dirty="0"/>
          </a:p>
        </p:txBody>
      </p:sp>
      <p:sp>
        <p:nvSpPr>
          <p:cNvPr id="14" name="13 Rectángulo redondeado"/>
          <p:cNvSpPr/>
          <p:nvPr/>
        </p:nvSpPr>
        <p:spPr>
          <a:xfrm>
            <a:off x="457200" y="4114800"/>
            <a:ext cx="49530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15 Rectángulo redondeado"/>
          <p:cNvSpPr/>
          <p:nvPr/>
        </p:nvSpPr>
        <p:spPr>
          <a:xfrm>
            <a:off x="457200" y="5105400"/>
            <a:ext cx="4953000" cy="914400"/>
          </a:xfrm>
          <a:prstGeom prst="roundRect">
            <a:avLst/>
          </a:prstGeom>
          <a:solidFill>
            <a:srgbClr val="FFF2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16 CuadroTexto"/>
          <p:cNvSpPr txBox="1"/>
          <p:nvPr/>
        </p:nvSpPr>
        <p:spPr>
          <a:xfrm>
            <a:off x="5562600" y="5257800"/>
            <a:ext cx="2819400" cy="584776"/>
          </a:xfrm>
          <a:prstGeom prst="rect">
            <a:avLst/>
          </a:prstGeom>
          <a:solidFill>
            <a:srgbClr val="FFFFFF"/>
          </a:solidFill>
        </p:spPr>
        <p:txBody>
          <a:bodyPr wrap="square" rtlCol="0">
            <a:spAutoFit/>
          </a:bodyPr>
          <a:lstStyle>
            <a:lvl1pPr>
              <a:defRPr sz="1600" b="1"/>
            </a:lvl1pPr>
            <a:extLst/>
          </a:lstStyle>
          <a:p>
            <a:r>
              <a:rPr lang="en-GB" dirty="0"/>
              <a:t>Salvo </a:t>
            </a:r>
            <a:r>
              <a:rPr lang="en-GB" dirty="0" err="1"/>
              <a:t>excepciones</a:t>
            </a:r>
            <a:r>
              <a:rPr lang="en-GB" dirty="0"/>
              <a:t> </a:t>
            </a:r>
            <a:r>
              <a:rPr lang="en-GB" dirty="0" err="1"/>
              <a:t>que</a:t>
            </a:r>
            <a:r>
              <a:rPr lang="en-GB" dirty="0"/>
              <a:t> </a:t>
            </a:r>
            <a:r>
              <a:rPr lang="en-GB" dirty="0" err="1"/>
              <a:t>permita</a:t>
            </a:r>
            <a:r>
              <a:rPr lang="en-GB" dirty="0"/>
              <a:t> el </a:t>
            </a:r>
            <a:r>
              <a:rPr lang="en-GB" dirty="0" err="1"/>
              <a:t>órgano</a:t>
            </a:r>
            <a:r>
              <a:rPr lang="en-GB" dirty="0"/>
              <a:t> </a:t>
            </a:r>
            <a:r>
              <a:rPr lang="en-GB" dirty="0" err="1"/>
              <a:t>competente</a:t>
            </a:r>
            <a:endParaRPr lang="en-GB" dirty="0"/>
          </a:p>
        </p:txBody>
      </p:sp>
      <p:sp>
        <p:nvSpPr>
          <p:cNvPr id="18"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62</a:t>
            </a:fld>
            <a:endParaRPr lang="eu-ES" sz="1600" dirty="0">
              <a:latin typeface="Arial" charset="0"/>
              <a:cs typeface="Arial" charset="0"/>
            </a:endParaRPr>
          </a:p>
        </p:txBody>
      </p:sp>
      <p:sp>
        <p:nvSpPr>
          <p:cNvPr id="19" name="6 Rectángulo"/>
          <p:cNvSpPr/>
          <p:nvPr/>
        </p:nvSpPr>
        <p:spPr>
          <a:xfrm>
            <a:off x="457200" y="1676400"/>
            <a:ext cx="4800600" cy="646331"/>
          </a:xfrm>
          <a:prstGeom prst="rect">
            <a:avLst/>
          </a:prstGeom>
        </p:spPr>
        <p:txBody>
          <a:bodyPr wrap="square">
            <a:spAutoFit/>
          </a:bodyPr>
          <a:lstStyle/>
          <a:p>
            <a:pPr marL="260350" indent="-258763" algn="just">
              <a:buClr>
                <a:srgbClr val="0000FF"/>
              </a:buClr>
              <a:buFont typeface="+mj-lt"/>
              <a:buAutoNum type="arabicPeriod"/>
            </a:pPr>
            <a:r>
              <a:rPr lang="es-ES" b="1" dirty="0" smtClean="0">
                <a:solidFill>
                  <a:srgbClr val="000000"/>
                </a:solidFill>
              </a:rPr>
              <a:t>Mantener los residuos almacenados en las condiciones que fije su autorización</a:t>
            </a:r>
            <a:r>
              <a:rPr lang="es-ES" dirty="0" smtClean="0">
                <a:solidFill>
                  <a:srgbClr val="000000"/>
                </a:solidFill>
              </a:rPr>
              <a:t> </a:t>
            </a:r>
            <a:endParaRPr lang="en-GB" dirty="0">
              <a:solidFill>
                <a:srgbClr val="000000"/>
              </a:solidFill>
            </a:endParaRPr>
          </a:p>
        </p:txBody>
      </p:sp>
      <p:sp>
        <p:nvSpPr>
          <p:cNvPr id="20" name="8 Rectángulo"/>
          <p:cNvSpPr/>
          <p:nvPr/>
        </p:nvSpPr>
        <p:spPr>
          <a:xfrm>
            <a:off x="457200" y="2743200"/>
            <a:ext cx="4876800" cy="1094146"/>
          </a:xfrm>
          <a:prstGeom prst="rect">
            <a:avLst/>
          </a:prstGeom>
        </p:spPr>
        <p:txBody>
          <a:bodyPr wrap="square">
            <a:spAutoFit/>
          </a:bodyPr>
          <a:lstStyle/>
          <a:p>
            <a:pPr marL="260350" indent="-258763" algn="just">
              <a:lnSpc>
                <a:spcPct val="90000"/>
              </a:lnSpc>
              <a:buClr>
                <a:srgbClr val="0000FF"/>
              </a:buClr>
              <a:buFont typeface="+mj-lt"/>
              <a:buAutoNum type="arabicPeriod" startAt="2"/>
            </a:pPr>
            <a:r>
              <a:rPr lang="es-ES" b="1" dirty="0" smtClean="0"/>
              <a:t>Constituir </a:t>
            </a:r>
            <a:r>
              <a:rPr lang="es-ES" b="1" dirty="0"/>
              <a:t>una fianza en el caso de residuos peligrosos y cuando así lo exijan las normas que regulan la gestión de residuos específicos o las que regulan operaciones de gestión</a:t>
            </a:r>
            <a:endParaRPr lang="en-GB" b="1" dirty="0"/>
          </a:p>
        </p:txBody>
      </p:sp>
      <p:sp>
        <p:nvSpPr>
          <p:cNvPr id="21" name="12 Rectángulo"/>
          <p:cNvSpPr/>
          <p:nvPr/>
        </p:nvSpPr>
        <p:spPr>
          <a:xfrm>
            <a:off x="533400" y="4191000"/>
            <a:ext cx="4724400" cy="646331"/>
          </a:xfrm>
          <a:prstGeom prst="rect">
            <a:avLst/>
          </a:prstGeom>
        </p:spPr>
        <p:txBody>
          <a:bodyPr wrap="square">
            <a:spAutoFit/>
          </a:bodyPr>
          <a:lstStyle/>
          <a:p>
            <a:pPr marL="260350" indent="-258763" algn="just">
              <a:buClr>
                <a:srgbClr val="0000FF"/>
              </a:buClr>
              <a:buFont typeface="+mj-lt"/>
              <a:buAutoNum type="arabicPeriod" startAt="3"/>
            </a:pPr>
            <a:r>
              <a:rPr lang="es-ES" b="1" dirty="0">
                <a:solidFill>
                  <a:srgbClr val="000000"/>
                </a:solidFill>
              </a:rPr>
              <a:t>Suscribir un seguro o constituir una garantía financiera equivalente </a:t>
            </a:r>
            <a:endParaRPr lang="en-GB" b="1" dirty="0">
              <a:solidFill>
                <a:srgbClr val="000000"/>
              </a:solidFill>
            </a:endParaRPr>
          </a:p>
        </p:txBody>
      </p:sp>
      <p:sp>
        <p:nvSpPr>
          <p:cNvPr id="22" name="14 Rectángulo"/>
          <p:cNvSpPr/>
          <p:nvPr/>
        </p:nvSpPr>
        <p:spPr>
          <a:xfrm>
            <a:off x="457200" y="5105400"/>
            <a:ext cx="4800600" cy="923330"/>
          </a:xfrm>
          <a:prstGeom prst="rect">
            <a:avLst/>
          </a:prstGeom>
        </p:spPr>
        <p:txBody>
          <a:bodyPr wrap="square">
            <a:spAutoFit/>
          </a:bodyPr>
          <a:lstStyle/>
          <a:p>
            <a:pPr marL="258763" indent="-258763" algn="just">
              <a:buClr>
                <a:srgbClr val="0000FF"/>
              </a:buClr>
              <a:buFont typeface="+mj-lt"/>
              <a:buAutoNum type="arabicPeriod" startAt="4"/>
            </a:pPr>
            <a:r>
              <a:rPr lang="es-ES" b="1" dirty="0">
                <a:solidFill>
                  <a:srgbClr val="000000"/>
                </a:solidFill>
              </a:rPr>
              <a:t>No mezclar residuos peligrosos con otras categorías de residuos peligrosos ni con otros residuos, sustancias o materiales</a:t>
            </a:r>
            <a:endParaRPr lang="en-GB" b="1" dirty="0">
              <a:solidFill>
                <a:srgbClr val="000000"/>
              </a:solidFill>
            </a:endParaRPr>
          </a:p>
        </p:txBody>
      </p:sp>
    </p:spTree>
    <p:extLst>
      <p:ext uri="{BB962C8B-B14F-4D97-AF65-F5344CB8AC3E}">
        <p14:creationId xmlns="" xmlns:p14="http://schemas.microsoft.com/office/powerpoint/2010/main" val="14355248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685800" y="9906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3" name="Text Box 3"/>
          <p:cNvSpPr txBox="1">
            <a:spLocks noChangeArrowheads="1"/>
          </p:cNvSpPr>
          <p:nvPr/>
        </p:nvSpPr>
        <p:spPr bwMode="auto">
          <a:xfrm>
            <a:off x="1295400" y="381000"/>
            <a:ext cx="5943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Transporte de </a:t>
            </a:r>
            <a:r>
              <a:rPr lang="es-ES" sz="2800" b="1" dirty="0">
                <a:solidFill>
                  <a:srgbClr val="CC0000"/>
                </a:solidFill>
              </a:rPr>
              <a:t>R</a:t>
            </a:r>
            <a:r>
              <a:rPr lang="es-ES" sz="2800" b="1" dirty="0" smtClean="0">
                <a:solidFill>
                  <a:srgbClr val="CC0000"/>
                </a:solidFill>
              </a:rPr>
              <a:t>esiduos Peligrosos</a:t>
            </a:r>
            <a:endParaRPr lang="es-ES" sz="2800" b="1" dirty="0">
              <a:solidFill>
                <a:srgbClr val="CC0000"/>
              </a:solidFill>
            </a:endParaRPr>
          </a:p>
        </p:txBody>
      </p:sp>
      <p:sp>
        <p:nvSpPr>
          <p:cNvPr id="4"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5"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6"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63</a:t>
            </a:fld>
            <a:endParaRPr lang="eu-ES" sz="1600" dirty="0">
              <a:latin typeface="Arial" charset="0"/>
              <a:cs typeface="Arial" charset="0"/>
            </a:endParaRPr>
          </a:p>
        </p:txBody>
      </p:sp>
      <p:sp>
        <p:nvSpPr>
          <p:cNvPr id="7" name="6 Rectángulo"/>
          <p:cNvSpPr/>
          <p:nvPr/>
        </p:nvSpPr>
        <p:spPr>
          <a:xfrm>
            <a:off x="914400" y="1447800"/>
            <a:ext cx="6858000" cy="2246769"/>
          </a:xfrm>
          <a:prstGeom prst="rect">
            <a:avLst/>
          </a:prstGeom>
          <a:ln w="38100" cmpd="sng">
            <a:solidFill>
              <a:srgbClr val="EFDC8F"/>
            </a:solidFill>
          </a:ln>
        </p:spPr>
        <p:style>
          <a:lnRef idx="2">
            <a:schemeClr val="dk1"/>
          </a:lnRef>
          <a:fillRef idx="1">
            <a:schemeClr val="lt1"/>
          </a:fillRef>
          <a:effectRef idx="0">
            <a:schemeClr val="dk1"/>
          </a:effectRef>
          <a:fontRef idx="minor">
            <a:schemeClr val="dk1"/>
          </a:fontRef>
        </p:style>
        <p:txBody>
          <a:bodyPr wrap="square">
            <a:spAutoFit/>
          </a:bodyPr>
          <a:lstStyle/>
          <a:p>
            <a:pPr marL="176213" algn="just"/>
            <a:r>
              <a:rPr lang="es-ES" sz="2000" dirty="0"/>
              <a:t>Las necesidades de seguimiento y control de los residuos peligrosos, al objeto de garantizar plenamente su adecuada gestión, exige regular de forma pormenorizada las condiciones de </a:t>
            </a:r>
            <a:r>
              <a:rPr lang="es-ES" sz="2000" b="1" dirty="0">
                <a:solidFill>
                  <a:srgbClr val="3366FF"/>
                </a:solidFill>
              </a:rPr>
              <a:t>transporte y transferencia de titularidad</a:t>
            </a:r>
            <a:r>
              <a:rPr lang="es-ES" sz="2000" dirty="0"/>
              <a:t> de los mismos desde el PRODUCTOR al GESTOR, pasando por el TRANSPORTISTA, de forma </a:t>
            </a:r>
            <a:r>
              <a:rPr lang="es-ES" sz="2000" b="1" dirty="0">
                <a:solidFill>
                  <a:srgbClr val="3366FF"/>
                </a:solidFill>
              </a:rPr>
              <a:t>que siempre y en cualquier circunstancia los residuos tengan un POSEEDOR legal</a:t>
            </a:r>
            <a:r>
              <a:rPr lang="es-ES" sz="2000" dirty="0"/>
              <a:t>. </a:t>
            </a:r>
          </a:p>
        </p:txBody>
      </p:sp>
      <p:sp>
        <p:nvSpPr>
          <p:cNvPr id="9" name="8 Rectángulo"/>
          <p:cNvSpPr/>
          <p:nvPr/>
        </p:nvSpPr>
        <p:spPr>
          <a:xfrm>
            <a:off x="1752600" y="4038600"/>
            <a:ext cx="5181600" cy="1323439"/>
          </a:xfrm>
          <a:prstGeom prst="rect">
            <a:avLst/>
          </a:prstGeom>
          <a:ln w="38100" cmpd="sng">
            <a:solidFill>
              <a:srgbClr val="EFDC8F"/>
            </a:solidFill>
          </a:ln>
        </p:spPr>
        <p:style>
          <a:lnRef idx="2">
            <a:schemeClr val="dk1"/>
          </a:lnRef>
          <a:fillRef idx="1">
            <a:schemeClr val="lt1"/>
          </a:fillRef>
          <a:effectRef idx="0">
            <a:schemeClr val="dk1"/>
          </a:effectRef>
          <a:fontRef idx="minor">
            <a:schemeClr val="dk1"/>
          </a:fontRef>
        </p:style>
        <p:txBody>
          <a:bodyPr wrap="square">
            <a:spAutoFit/>
          </a:bodyPr>
          <a:lstStyle/>
          <a:p>
            <a:pPr marL="176213" algn="just"/>
            <a:r>
              <a:rPr lang="es-ES" sz="2000" dirty="0" smtClean="0"/>
              <a:t>Serán obligación del TRANSPORTISTA las </a:t>
            </a:r>
            <a:r>
              <a:rPr lang="es-ES" sz="2000" dirty="0" smtClean="0">
                <a:hlinkClick r:id="rId3"/>
              </a:rPr>
              <a:t>obligaciones RELATIVAS AL TRASLADO DE RESIDUOS PELIGROSOS</a:t>
            </a:r>
            <a:r>
              <a:rPr lang="es-ES" sz="2000" dirty="0" smtClean="0"/>
              <a:t> que se regulan en el </a:t>
            </a:r>
            <a:r>
              <a:rPr lang="es-ES" sz="2000" dirty="0" smtClean="0">
                <a:hlinkClick r:id="rId4"/>
              </a:rPr>
              <a:t>Real Decreto 833/1988</a:t>
            </a:r>
            <a:r>
              <a:rPr lang="es-ES" sz="2000" dirty="0" smtClean="0"/>
              <a: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609600" y="9906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3" name="Text Box 3"/>
          <p:cNvSpPr txBox="1">
            <a:spLocks noChangeArrowheads="1"/>
          </p:cNvSpPr>
          <p:nvPr/>
        </p:nvSpPr>
        <p:spPr bwMode="auto">
          <a:xfrm>
            <a:off x="1295400" y="381000"/>
            <a:ext cx="6477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Transporte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4"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5"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6"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64</a:t>
            </a:fld>
            <a:endParaRPr lang="eu-ES" sz="1600" dirty="0">
              <a:latin typeface="Arial" charset="0"/>
              <a:cs typeface="Arial" charset="0"/>
            </a:endParaRPr>
          </a:p>
        </p:txBody>
      </p:sp>
      <p:sp>
        <p:nvSpPr>
          <p:cNvPr id="7" name="6 CuadroTexto"/>
          <p:cNvSpPr txBox="1"/>
          <p:nvPr/>
        </p:nvSpPr>
        <p:spPr>
          <a:xfrm>
            <a:off x="609600" y="1219200"/>
            <a:ext cx="7391400" cy="4708981"/>
          </a:xfrm>
          <a:prstGeom prst="rect">
            <a:avLst/>
          </a:prstGeom>
          <a:ln w="38100" cmpd="sng">
            <a:solidFill>
              <a:srgbClr val="EFDC8F"/>
            </a:solidFill>
          </a:ln>
        </p:spPr>
        <p:style>
          <a:lnRef idx="2">
            <a:schemeClr val="dk1"/>
          </a:lnRef>
          <a:fillRef idx="1">
            <a:schemeClr val="lt1"/>
          </a:fillRef>
          <a:effectRef idx="0">
            <a:schemeClr val="dk1"/>
          </a:effectRef>
          <a:fontRef idx="minor">
            <a:schemeClr val="dk1"/>
          </a:fontRef>
        </p:style>
        <p:txBody>
          <a:bodyPr wrap="square">
            <a:spAutoFit/>
          </a:bodyPr>
          <a:lstStyle>
            <a:lvl1pPr marL="176213" algn="just">
              <a:defRPr sz="2000"/>
            </a:lvl1pPr>
            <a:extLst/>
          </a:lstStyle>
          <a:p>
            <a:pPr marL="365125"/>
            <a:r>
              <a:rPr lang="en-GB" b="1" dirty="0">
                <a:solidFill>
                  <a:srgbClr val="C000BF"/>
                </a:solidFill>
              </a:rPr>
              <a:t>Las </a:t>
            </a:r>
            <a:r>
              <a:rPr lang="en-GB" b="1" dirty="0" err="1">
                <a:solidFill>
                  <a:srgbClr val="C000BF"/>
                </a:solidFill>
              </a:rPr>
              <a:t>obligaciones</a:t>
            </a:r>
            <a:r>
              <a:rPr lang="en-GB" b="1" dirty="0">
                <a:solidFill>
                  <a:srgbClr val="C000BF"/>
                </a:solidFill>
              </a:rPr>
              <a:t> </a:t>
            </a:r>
            <a:r>
              <a:rPr lang="en-GB" b="1" dirty="0" err="1">
                <a:solidFill>
                  <a:srgbClr val="C000BF"/>
                </a:solidFill>
              </a:rPr>
              <a:t>para</a:t>
            </a:r>
            <a:r>
              <a:rPr lang="en-GB" b="1" dirty="0">
                <a:solidFill>
                  <a:srgbClr val="C000BF"/>
                </a:solidFill>
              </a:rPr>
              <a:t> el </a:t>
            </a:r>
            <a:r>
              <a:rPr lang="en-GB" b="1" dirty="0" err="1">
                <a:solidFill>
                  <a:srgbClr val="C000BF"/>
                </a:solidFill>
              </a:rPr>
              <a:t>transporte</a:t>
            </a:r>
            <a:r>
              <a:rPr lang="en-GB" b="1" dirty="0">
                <a:solidFill>
                  <a:srgbClr val="C000BF"/>
                </a:solidFill>
              </a:rPr>
              <a:t> de </a:t>
            </a:r>
            <a:r>
              <a:rPr lang="en-GB" b="1" dirty="0" err="1">
                <a:solidFill>
                  <a:srgbClr val="C000BF"/>
                </a:solidFill>
              </a:rPr>
              <a:t>residuos</a:t>
            </a:r>
            <a:r>
              <a:rPr lang="en-GB" b="1" dirty="0">
                <a:solidFill>
                  <a:srgbClr val="C000BF"/>
                </a:solidFill>
              </a:rPr>
              <a:t> </a:t>
            </a:r>
            <a:r>
              <a:rPr lang="en-GB" b="1" dirty="0" err="1">
                <a:solidFill>
                  <a:srgbClr val="C000BF"/>
                </a:solidFill>
              </a:rPr>
              <a:t>peligrosos</a:t>
            </a:r>
            <a:r>
              <a:rPr lang="en-GB" b="1" dirty="0">
                <a:solidFill>
                  <a:srgbClr val="C000BF"/>
                </a:solidFill>
              </a:rPr>
              <a:t> son</a:t>
            </a:r>
            <a:r>
              <a:rPr lang="en-GB" dirty="0">
                <a:solidFill>
                  <a:srgbClr val="C000BF"/>
                </a:solidFill>
              </a:rPr>
              <a:t>: </a:t>
            </a:r>
          </a:p>
          <a:p>
            <a:pPr marL="342900" indent="-342900">
              <a:spcBef>
                <a:spcPts val="600"/>
              </a:spcBef>
              <a:buClr>
                <a:srgbClr val="A700A9"/>
              </a:buClr>
              <a:buSzPct val="175000"/>
              <a:buFont typeface="Arial"/>
              <a:buChar char="•"/>
            </a:pPr>
            <a:r>
              <a:rPr lang="en-GB" b="1" dirty="0" err="1">
                <a:solidFill>
                  <a:srgbClr val="0000FF"/>
                </a:solidFill>
              </a:rPr>
              <a:t>Cumplimentar</a:t>
            </a:r>
            <a:r>
              <a:rPr lang="en-GB" b="1" dirty="0">
                <a:solidFill>
                  <a:srgbClr val="0000FF"/>
                </a:solidFill>
              </a:rPr>
              <a:t> el </a:t>
            </a:r>
            <a:r>
              <a:rPr lang="en-GB" b="1" dirty="0" err="1">
                <a:solidFill>
                  <a:srgbClr val="0000FF"/>
                </a:solidFill>
              </a:rPr>
              <a:t>Documento</a:t>
            </a:r>
            <a:r>
              <a:rPr lang="en-GB" b="1" dirty="0">
                <a:solidFill>
                  <a:srgbClr val="0000FF"/>
                </a:solidFill>
              </a:rPr>
              <a:t> de Control y </a:t>
            </a:r>
            <a:r>
              <a:rPr lang="en-GB" b="1" dirty="0" err="1">
                <a:solidFill>
                  <a:srgbClr val="0000FF"/>
                </a:solidFill>
              </a:rPr>
              <a:t>Seguimiento</a:t>
            </a:r>
            <a:r>
              <a:rPr lang="en-GB" b="1" dirty="0">
                <a:solidFill>
                  <a:srgbClr val="0000FF"/>
                </a:solidFill>
              </a:rPr>
              <a:t> </a:t>
            </a:r>
            <a:r>
              <a:rPr lang="en-GB" dirty="0"/>
              <a:t>(lo </a:t>
            </a:r>
            <a:r>
              <a:rPr lang="en-GB" dirty="0" err="1"/>
              <a:t>proporciona</a:t>
            </a:r>
            <a:r>
              <a:rPr lang="en-GB" dirty="0"/>
              <a:t> el </a:t>
            </a:r>
            <a:r>
              <a:rPr lang="en-GB" dirty="0" err="1"/>
              <a:t>Órgano</a:t>
            </a:r>
            <a:r>
              <a:rPr lang="en-GB" dirty="0"/>
              <a:t> </a:t>
            </a:r>
            <a:r>
              <a:rPr lang="en-GB" dirty="0" err="1"/>
              <a:t>Ambiental</a:t>
            </a:r>
            <a:r>
              <a:rPr lang="en-GB" dirty="0"/>
              <a:t> </a:t>
            </a:r>
            <a:r>
              <a:rPr lang="en-GB" dirty="0" err="1"/>
              <a:t>competente</a:t>
            </a:r>
            <a:r>
              <a:rPr lang="en-GB" dirty="0"/>
              <a:t>).</a:t>
            </a:r>
          </a:p>
          <a:p>
            <a:pPr marL="342900" indent="-342900">
              <a:spcBef>
                <a:spcPts val="600"/>
              </a:spcBef>
              <a:buClr>
                <a:srgbClr val="A700A9"/>
              </a:buClr>
              <a:buSzPct val="175000"/>
              <a:buFont typeface="Arial"/>
              <a:buChar char="•"/>
            </a:pPr>
            <a:r>
              <a:rPr lang="en-GB" dirty="0" smtClean="0"/>
              <a:t>El </a:t>
            </a:r>
            <a:r>
              <a:rPr lang="en-GB" dirty="0" err="1"/>
              <a:t>transportista</a:t>
            </a:r>
            <a:r>
              <a:rPr lang="en-GB" dirty="0"/>
              <a:t> </a:t>
            </a:r>
            <a:r>
              <a:rPr lang="en-GB" dirty="0" err="1"/>
              <a:t>debe</a:t>
            </a:r>
            <a:r>
              <a:rPr lang="en-GB" dirty="0"/>
              <a:t> </a:t>
            </a:r>
            <a:r>
              <a:rPr lang="en-GB" dirty="0" err="1"/>
              <a:t>mantener</a:t>
            </a:r>
            <a:r>
              <a:rPr lang="en-GB" dirty="0"/>
              <a:t> </a:t>
            </a:r>
            <a:r>
              <a:rPr lang="en-GB" dirty="0" err="1"/>
              <a:t>las</a:t>
            </a:r>
            <a:r>
              <a:rPr lang="en-GB" dirty="0"/>
              <a:t> </a:t>
            </a:r>
            <a:r>
              <a:rPr lang="en-GB" dirty="0" err="1"/>
              <a:t>buenas</a:t>
            </a:r>
            <a:r>
              <a:rPr lang="en-GB" dirty="0"/>
              <a:t> </a:t>
            </a:r>
            <a:r>
              <a:rPr lang="en-GB" dirty="0" err="1"/>
              <a:t>condiciones</a:t>
            </a:r>
            <a:r>
              <a:rPr lang="en-GB" dirty="0"/>
              <a:t> de los </a:t>
            </a:r>
            <a:r>
              <a:rPr lang="en-GB" dirty="0" err="1"/>
              <a:t>envases</a:t>
            </a:r>
            <a:r>
              <a:rPr lang="en-GB" dirty="0"/>
              <a:t> y </a:t>
            </a:r>
            <a:r>
              <a:rPr lang="en-GB" dirty="0" err="1"/>
              <a:t>etiquetas</a:t>
            </a:r>
            <a:r>
              <a:rPr lang="en-GB" dirty="0"/>
              <a:t> </a:t>
            </a:r>
            <a:r>
              <a:rPr lang="en-GB" dirty="0" err="1"/>
              <a:t>suministradas</a:t>
            </a:r>
            <a:r>
              <a:rPr lang="en-GB" dirty="0"/>
              <a:t> </a:t>
            </a:r>
            <a:r>
              <a:rPr lang="en-GB" dirty="0" err="1"/>
              <a:t>por</a:t>
            </a:r>
            <a:r>
              <a:rPr lang="en-GB" dirty="0"/>
              <a:t> el </a:t>
            </a:r>
            <a:r>
              <a:rPr lang="en-GB" dirty="0" err="1"/>
              <a:t>productor</a:t>
            </a:r>
            <a:r>
              <a:rPr lang="en-GB" dirty="0"/>
              <a:t>.</a:t>
            </a:r>
          </a:p>
          <a:p>
            <a:pPr marL="342900" indent="-342900">
              <a:spcBef>
                <a:spcPts val="600"/>
              </a:spcBef>
              <a:buClr>
                <a:srgbClr val="A700A9"/>
              </a:buClr>
              <a:buSzPct val="175000"/>
              <a:buFont typeface="Arial"/>
              <a:buChar char="•"/>
            </a:pPr>
            <a:r>
              <a:rPr lang="en-GB" dirty="0" smtClean="0"/>
              <a:t>No </a:t>
            </a:r>
            <a:r>
              <a:rPr lang="en-GB" dirty="0"/>
              <a:t>se </a:t>
            </a:r>
            <a:r>
              <a:rPr lang="en-GB" dirty="0" err="1"/>
              <a:t>debe</a:t>
            </a:r>
            <a:r>
              <a:rPr lang="en-GB" dirty="0"/>
              <a:t> </a:t>
            </a:r>
            <a:r>
              <a:rPr lang="en-GB" dirty="0" err="1"/>
              <a:t>sobrepasar</a:t>
            </a:r>
            <a:r>
              <a:rPr lang="en-GB" dirty="0"/>
              <a:t> la </a:t>
            </a:r>
            <a:r>
              <a:rPr lang="en-GB" dirty="0" err="1"/>
              <a:t>carga</a:t>
            </a:r>
            <a:r>
              <a:rPr lang="en-GB" dirty="0"/>
              <a:t> </a:t>
            </a:r>
            <a:r>
              <a:rPr lang="en-GB" dirty="0" err="1"/>
              <a:t>neta</a:t>
            </a:r>
            <a:r>
              <a:rPr lang="en-GB" dirty="0"/>
              <a:t> </a:t>
            </a:r>
            <a:r>
              <a:rPr lang="en-GB" dirty="0" err="1"/>
              <a:t>por</a:t>
            </a:r>
            <a:r>
              <a:rPr lang="en-GB" dirty="0"/>
              <a:t> </a:t>
            </a:r>
            <a:r>
              <a:rPr lang="en-GB" dirty="0" err="1"/>
              <a:t>bulto</a:t>
            </a:r>
            <a:r>
              <a:rPr lang="en-GB" dirty="0"/>
              <a:t>. </a:t>
            </a:r>
            <a:r>
              <a:rPr lang="en-GB" dirty="0" err="1" smtClean="0"/>
              <a:t>Además</a:t>
            </a:r>
            <a:r>
              <a:rPr lang="en-GB" dirty="0" smtClean="0"/>
              <a:t>, </a:t>
            </a:r>
            <a:r>
              <a:rPr lang="en-GB" dirty="0" err="1"/>
              <a:t>deberá</a:t>
            </a:r>
            <a:r>
              <a:rPr lang="en-GB" dirty="0"/>
              <a:t> </a:t>
            </a:r>
            <a:r>
              <a:rPr lang="en-GB" dirty="0" err="1"/>
              <a:t>conocer</a:t>
            </a:r>
            <a:r>
              <a:rPr lang="en-GB" dirty="0"/>
              <a:t> y </a:t>
            </a:r>
            <a:r>
              <a:rPr lang="en-GB" dirty="0" err="1"/>
              <a:t>cumplir</a:t>
            </a:r>
            <a:r>
              <a:rPr lang="en-GB" dirty="0"/>
              <a:t> la </a:t>
            </a:r>
            <a:r>
              <a:rPr lang="en-GB" b="1" dirty="0" err="1">
                <a:solidFill>
                  <a:srgbClr val="0000FF"/>
                </a:solidFill>
              </a:rPr>
              <a:t>reglamentación</a:t>
            </a:r>
            <a:r>
              <a:rPr lang="en-GB" b="1" dirty="0">
                <a:solidFill>
                  <a:srgbClr val="0000FF"/>
                </a:solidFill>
              </a:rPr>
              <a:t> en </a:t>
            </a:r>
            <a:r>
              <a:rPr lang="en-GB" b="1" dirty="0" err="1">
                <a:solidFill>
                  <a:srgbClr val="0000FF"/>
                </a:solidFill>
              </a:rPr>
              <a:t>vigor</a:t>
            </a:r>
            <a:r>
              <a:rPr lang="en-GB" b="1" dirty="0">
                <a:solidFill>
                  <a:srgbClr val="0000FF"/>
                </a:solidFill>
              </a:rPr>
              <a:t> </a:t>
            </a:r>
            <a:r>
              <a:rPr lang="en-GB" b="1" dirty="0" err="1">
                <a:solidFill>
                  <a:srgbClr val="0000FF"/>
                </a:solidFill>
              </a:rPr>
              <a:t>sobre</a:t>
            </a:r>
            <a:r>
              <a:rPr lang="en-GB" b="1" dirty="0">
                <a:solidFill>
                  <a:srgbClr val="0000FF"/>
                </a:solidFill>
              </a:rPr>
              <a:t> </a:t>
            </a:r>
            <a:r>
              <a:rPr lang="en-GB" b="1" dirty="0" err="1">
                <a:solidFill>
                  <a:srgbClr val="0000FF"/>
                </a:solidFill>
              </a:rPr>
              <a:t>Transporte</a:t>
            </a:r>
            <a:r>
              <a:rPr lang="en-GB" b="1" dirty="0">
                <a:solidFill>
                  <a:srgbClr val="0000FF"/>
                </a:solidFill>
              </a:rPr>
              <a:t> de </a:t>
            </a:r>
            <a:r>
              <a:rPr lang="en-GB" b="1" dirty="0" err="1">
                <a:solidFill>
                  <a:srgbClr val="0000FF"/>
                </a:solidFill>
              </a:rPr>
              <a:t>Mercancías</a:t>
            </a:r>
            <a:r>
              <a:rPr lang="en-GB" b="1" dirty="0">
                <a:solidFill>
                  <a:srgbClr val="0000FF"/>
                </a:solidFill>
              </a:rPr>
              <a:t> </a:t>
            </a:r>
            <a:r>
              <a:rPr lang="en-GB" b="1" dirty="0" err="1">
                <a:solidFill>
                  <a:srgbClr val="0000FF"/>
                </a:solidFill>
              </a:rPr>
              <a:t>Peligrosas</a:t>
            </a:r>
            <a:r>
              <a:rPr lang="en-GB" dirty="0"/>
              <a:t>.</a:t>
            </a:r>
          </a:p>
          <a:p>
            <a:pPr marL="342900" indent="-342900">
              <a:spcBef>
                <a:spcPts val="600"/>
              </a:spcBef>
              <a:buClr>
                <a:srgbClr val="A700A9"/>
              </a:buClr>
              <a:buSzPct val="175000"/>
              <a:buFont typeface="Arial"/>
              <a:buChar char="•"/>
            </a:pPr>
            <a:r>
              <a:rPr lang="en-GB" dirty="0" smtClean="0"/>
              <a:t>En </a:t>
            </a:r>
            <a:r>
              <a:rPr lang="en-GB" dirty="0" err="1"/>
              <a:t>su</a:t>
            </a:r>
            <a:r>
              <a:rPr lang="en-GB" dirty="0"/>
              <a:t> </a:t>
            </a:r>
            <a:r>
              <a:rPr lang="en-GB" dirty="0" err="1"/>
              <a:t>caso</a:t>
            </a:r>
            <a:r>
              <a:rPr lang="en-GB" dirty="0"/>
              <a:t> </a:t>
            </a:r>
            <a:r>
              <a:rPr lang="en-GB" dirty="0" err="1"/>
              <a:t>conocer</a:t>
            </a:r>
            <a:r>
              <a:rPr lang="en-GB" dirty="0"/>
              <a:t> y </a:t>
            </a:r>
            <a:r>
              <a:rPr lang="en-GB" dirty="0" err="1"/>
              <a:t>cumplir</a:t>
            </a:r>
            <a:r>
              <a:rPr lang="en-GB" dirty="0"/>
              <a:t> los </a:t>
            </a:r>
            <a:r>
              <a:rPr lang="en-GB" dirty="0" err="1"/>
              <a:t>reglamentos</a:t>
            </a:r>
            <a:r>
              <a:rPr lang="en-GB" dirty="0"/>
              <a:t> </a:t>
            </a:r>
            <a:r>
              <a:rPr lang="en-GB" dirty="0" err="1"/>
              <a:t>internacionales</a:t>
            </a:r>
            <a:r>
              <a:rPr lang="en-GB" dirty="0"/>
              <a:t> y </a:t>
            </a:r>
            <a:r>
              <a:rPr lang="en-GB" dirty="0" err="1"/>
              <a:t>nacionales</a:t>
            </a:r>
            <a:r>
              <a:rPr lang="en-GB" dirty="0"/>
              <a:t> </a:t>
            </a:r>
            <a:r>
              <a:rPr lang="en-GB" dirty="0" err="1"/>
              <a:t>sobre</a:t>
            </a:r>
            <a:r>
              <a:rPr lang="en-GB" dirty="0"/>
              <a:t> el </a:t>
            </a:r>
            <a:r>
              <a:rPr lang="en-GB" b="1" dirty="0" err="1">
                <a:solidFill>
                  <a:srgbClr val="0000FF"/>
                </a:solidFill>
              </a:rPr>
              <a:t>transporte</a:t>
            </a:r>
            <a:r>
              <a:rPr lang="en-GB" b="1" dirty="0">
                <a:solidFill>
                  <a:srgbClr val="0000FF"/>
                </a:solidFill>
              </a:rPr>
              <a:t> de </a:t>
            </a:r>
            <a:r>
              <a:rPr lang="en-GB" b="1" dirty="0" err="1">
                <a:solidFill>
                  <a:srgbClr val="0000FF"/>
                </a:solidFill>
              </a:rPr>
              <a:t>mercancías</a:t>
            </a:r>
            <a:r>
              <a:rPr lang="en-GB" b="1" dirty="0">
                <a:solidFill>
                  <a:srgbClr val="0000FF"/>
                </a:solidFill>
              </a:rPr>
              <a:t> </a:t>
            </a:r>
            <a:r>
              <a:rPr lang="en-GB" b="1" dirty="0" err="1">
                <a:solidFill>
                  <a:srgbClr val="0000FF"/>
                </a:solidFill>
              </a:rPr>
              <a:t>peligrosas</a:t>
            </a:r>
            <a:r>
              <a:rPr lang="en-GB" b="1" dirty="0">
                <a:solidFill>
                  <a:srgbClr val="0000FF"/>
                </a:solidFill>
              </a:rPr>
              <a:t> </a:t>
            </a:r>
            <a:r>
              <a:rPr lang="en-GB" b="1" dirty="0" err="1">
                <a:solidFill>
                  <a:srgbClr val="0000FF"/>
                </a:solidFill>
              </a:rPr>
              <a:t>por</a:t>
            </a:r>
            <a:r>
              <a:rPr lang="en-GB" b="1" dirty="0">
                <a:solidFill>
                  <a:srgbClr val="0000FF"/>
                </a:solidFill>
              </a:rPr>
              <a:t> </a:t>
            </a:r>
            <a:r>
              <a:rPr lang="en-GB" b="1" dirty="0" err="1">
                <a:solidFill>
                  <a:srgbClr val="0000FF"/>
                </a:solidFill>
              </a:rPr>
              <a:t>vía</a:t>
            </a:r>
            <a:r>
              <a:rPr lang="en-GB" b="1" dirty="0">
                <a:solidFill>
                  <a:srgbClr val="0000FF"/>
                </a:solidFill>
              </a:rPr>
              <a:t> </a:t>
            </a:r>
            <a:r>
              <a:rPr lang="en-GB" b="1" dirty="0" err="1" smtClean="0">
                <a:solidFill>
                  <a:srgbClr val="0000FF"/>
                </a:solidFill>
              </a:rPr>
              <a:t>aérea</a:t>
            </a:r>
            <a:r>
              <a:rPr lang="en-GB" b="1" dirty="0" smtClean="0">
                <a:solidFill>
                  <a:srgbClr val="0000FF"/>
                </a:solidFill>
              </a:rPr>
              <a:t> </a:t>
            </a:r>
            <a:r>
              <a:rPr lang="en-GB" b="1" dirty="0">
                <a:solidFill>
                  <a:srgbClr val="0000FF"/>
                </a:solidFill>
              </a:rPr>
              <a:t>(IATA), </a:t>
            </a:r>
            <a:r>
              <a:rPr lang="en-GB" b="1" dirty="0" err="1">
                <a:solidFill>
                  <a:srgbClr val="0000FF"/>
                </a:solidFill>
              </a:rPr>
              <a:t>marítima</a:t>
            </a:r>
            <a:r>
              <a:rPr lang="en-GB" b="1" dirty="0">
                <a:solidFill>
                  <a:srgbClr val="0000FF"/>
                </a:solidFill>
              </a:rPr>
              <a:t> (IMDG), </a:t>
            </a:r>
            <a:r>
              <a:rPr lang="en-GB" b="1" dirty="0" err="1" smtClean="0">
                <a:solidFill>
                  <a:srgbClr val="0000FF"/>
                </a:solidFill>
              </a:rPr>
              <a:t>ferroviaria</a:t>
            </a:r>
            <a:r>
              <a:rPr lang="en-GB" b="1" dirty="0" smtClean="0">
                <a:solidFill>
                  <a:srgbClr val="0000FF"/>
                </a:solidFill>
              </a:rPr>
              <a:t> </a:t>
            </a:r>
            <a:r>
              <a:rPr lang="en-GB" b="1" dirty="0">
                <a:solidFill>
                  <a:srgbClr val="0000FF"/>
                </a:solidFill>
              </a:rPr>
              <a:t>(RID) y </a:t>
            </a:r>
            <a:r>
              <a:rPr lang="en-GB" b="1" dirty="0" err="1">
                <a:solidFill>
                  <a:srgbClr val="0000FF"/>
                </a:solidFill>
              </a:rPr>
              <a:t>por</a:t>
            </a:r>
            <a:r>
              <a:rPr lang="en-GB" b="1" dirty="0">
                <a:solidFill>
                  <a:srgbClr val="0000FF"/>
                </a:solidFill>
              </a:rPr>
              <a:t> </a:t>
            </a:r>
            <a:r>
              <a:rPr lang="en-GB" b="1" dirty="0" err="1">
                <a:solidFill>
                  <a:srgbClr val="0000FF"/>
                </a:solidFill>
              </a:rPr>
              <a:t>carretera</a:t>
            </a:r>
            <a:r>
              <a:rPr lang="en-GB" b="1" dirty="0">
                <a:solidFill>
                  <a:srgbClr val="0000FF"/>
                </a:solidFill>
              </a:rPr>
              <a:t> (ADR)</a:t>
            </a:r>
            <a:r>
              <a:rPr lang="en-GB" dirty="0"/>
              <a:t>, </a:t>
            </a:r>
            <a:r>
              <a:rPr lang="en-GB" dirty="0" err="1"/>
              <a:t>que</a:t>
            </a:r>
            <a:r>
              <a:rPr lang="en-GB" dirty="0"/>
              <a:t> </a:t>
            </a:r>
            <a:r>
              <a:rPr lang="en-GB" dirty="0" err="1"/>
              <a:t>indican</a:t>
            </a:r>
            <a:r>
              <a:rPr lang="en-GB" dirty="0"/>
              <a:t> </a:t>
            </a:r>
            <a:r>
              <a:rPr lang="en-GB" dirty="0" err="1"/>
              <a:t>las</a:t>
            </a:r>
            <a:r>
              <a:rPr lang="en-GB" dirty="0"/>
              <a:t> </a:t>
            </a:r>
            <a:r>
              <a:rPr lang="en-GB" dirty="0" err="1"/>
              <a:t>condiciones</a:t>
            </a:r>
            <a:r>
              <a:rPr lang="en-GB" dirty="0"/>
              <a:t> </a:t>
            </a:r>
            <a:r>
              <a:rPr lang="en-GB" dirty="0" err="1"/>
              <a:t>requeridas</a:t>
            </a:r>
            <a:r>
              <a:rPr lang="en-GB" dirty="0"/>
              <a:t> y </a:t>
            </a:r>
            <a:r>
              <a:rPr lang="en-GB" dirty="0" err="1"/>
              <a:t>están</a:t>
            </a:r>
            <a:r>
              <a:rPr lang="en-GB" dirty="0"/>
              <a:t> </a:t>
            </a:r>
            <a:r>
              <a:rPr lang="en-GB" dirty="0" err="1"/>
              <a:t>basadas</a:t>
            </a:r>
            <a:r>
              <a:rPr lang="en-GB" dirty="0"/>
              <a:t> en </a:t>
            </a:r>
            <a:r>
              <a:rPr lang="en-GB" dirty="0" err="1"/>
              <a:t>las</a:t>
            </a:r>
            <a:r>
              <a:rPr lang="en-GB" dirty="0"/>
              <a:t> </a:t>
            </a:r>
            <a:r>
              <a:rPr lang="en-GB" dirty="0" err="1"/>
              <a:t>recomendaciones</a:t>
            </a:r>
            <a:r>
              <a:rPr lang="en-GB" dirty="0"/>
              <a:t> de </a:t>
            </a:r>
            <a:r>
              <a:rPr lang="en-GB" dirty="0" err="1"/>
              <a:t>las</a:t>
            </a:r>
            <a:r>
              <a:rPr lang="en-GB" dirty="0"/>
              <a:t> </a:t>
            </a:r>
            <a:r>
              <a:rPr lang="en-GB" dirty="0" err="1"/>
              <a:t>Naciones</a:t>
            </a:r>
            <a:r>
              <a:rPr lang="en-GB" dirty="0"/>
              <a:t> </a:t>
            </a:r>
            <a:r>
              <a:rPr lang="en-GB" dirty="0" err="1"/>
              <a:t>Unidas</a:t>
            </a:r>
            <a:r>
              <a:rPr lang="en-GB" dirty="0"/>
              <a:t> </a:t>
            </a:r>
            <a:r>
              <a:rPr lang="en-GB" dirty="0" err="1"/>
              <a:t>para</a:t>
            </a:r>
            <a:r>
              <a:rPr lang="en-GB" dirty="0"/>
              <a:t> un </a:t>
            </a:r>
            <a:r>
              <a:rPr lang="en-GB" dirty="0" err="1"/>
              <a:t>transporte</a:t>
            </a:r>
            <a:r>
              <a:rPr lang="en-GB" dirty="0"/>
              <a:t> </a:t>
            </a:r>
            <a:r>
              <a:rPr lang="en-GB" dirty="0" err="1"/>
              <a:t>seguro</a:t>
            </a:r>
            <a:r>
              <a:rPr lang="en-GB" dirty="0"/>
              <a:t> de </a:t>
            </a:r>
            <a:r>
              <a:rPr lang="en-GB" dirty="0" err="1"/>
              <a:t>este</a:t>
            </a:r>
            <a:r>
              <a:rPr lang="en-GB" dirty="0"/>
              <a:t> </a:t>
            </a:r>
            <a:r>
              <a:rPr lang="en-GB" dirty="0" err="1"/>
              <a:t>tipo</a:t>
            </a:r>
            <a:r>
              <a:rPr lang="en-GB" dirty="0"/>
              <a:t> de </a:t>
            </a:r>
            <a:r>
              <a:rPr lang="en-GB" dirty="0" err="1"/>
              <a:t>mercancías</a:t>
            </a:r>
            <a:r>
              <a:rPr lang="en-GB" dirty="0" smtClean="0"/>
              <a:t>.</a:t>
            </a:r>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457200" y="762000"/>
            <a:ext cx="777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3" name="Text Box 3"/>
          <p:cNvSpPr txBox="1">
            <a:spLocks noChangeArrowheads="1"/>
          </p:cNvSpPr>
          <p:nvPr/>
        </p:nvSpPr>
        <p:spPr bwMode="auto">
          <a:xfrm>
            <a:off x="457200" y="228600"/>
            <a:ext cx="777240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400" b="1" dirty="0" smtClean="0">
                <a:solidFill>
                  <a:srgbClr val="CC0000"/>
                </a:solidFill>
              </a:rPr>
              <a:t>6. Resumen del Proceso de Gestión de Residuos </a:t>
            </a:r>
            <a:r>
              <a:rPr lang="es-ES" sz="2400" b="1" dirty="0">
                <a:solidFill>
                  <a:srgbClr val="CC0000"/>
                </a:solidFill>
              </a:rPr>
              <a:t>I</a:t>
            </a:r>
            <a:r>
              <a:rPr lang="es-ES" sz="2400" b="1" dirty="0" smtClean="0">
                <a:solidFill>
                  <a:srgbClr val="CC0000"/>
                </a:solidFill>
              </a:rPr>
              <a:t>ndustriales</a:t>
            </a:r>
            <a:endParaRPr lang="es-ES" sz="2400" b="1" dirty="0">
              <a:solidFill>
                <a:srgbClr val="CC0000"/>
              </a:solidFill>
            </a:endParaRPr>
          </a:p>
        </p:txBody>
      </p:sp>
      <p:sp>
        <p:nvSpPr>
          <p:cNvPr id="6"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65</a:t>
            </a:fld>
            <a:endParaRPr lang="eu-ES" sz="1600" dirty="0">
              <a:latin typeface="Arial" charset="0"/>
              <a:cs typeface="Arial" charset="0"/>
            </a:endParaRPr>
          </a:p>
        </p:txBody>
      </p:sp>
      <p:sp>
        <p:nvSpPr>
          <p:cNvPr id="7" name="6 CuadroTexto"/>
          <p:cNvSpPr txBox="1"/>
          <p:nvPr/>
        </p:nvSpPr>
        <p:spPr>
          <a:xfrm>
            <a:off x="685800" y="914400"/>
            <a:ext cx="7315200" cy="646331"/>
          </a:xfrm>
          <a:prstGeom prst="rect">
            <a:avLst/>
          </a:prstGeom>
          <a:solidFill>
            <a:srgbClr val="D5E5BB"/>
          </a:solidFill>
          <a:ln w="28575" cmpd="sng">
            <a:solidFill>
              <a:srgbClr val="95BD9B"/>
            </a:solidFill>
          </a:ln>
        </p:spPr>
        <p:txBody>
          <a:bodyPr wrap="square" rtlCol="0">
            <a:spAutoFit/>
          </a:bodyPr>
          <a:lstStyle/>
          <a:p>
            <a:pPr algn="just"/>
            <a:r>
              <a:rPr lang="es-ES" dirty="0"/>
              <a:t>P</a:t>
            </a:r>
            <a:r>
              <a:rPr lang="es-ES" dirty="0" smtClean="0"/>
              <a:t>rocedimiento que una empresa que ejerza su actividad en la Comunidad Autónoma del País Vasco y genere residuos peligrosos o inertes debe seguir</a:t>
            </a:r>
            <a:endParaRPr lang="es-ES" dirty="0"/>
          </a:p>
        </p:txBody>
      </p:sp>
      <p:grpSp>
        <p:nvGrpSpPr>
          <p:cNvPr id="32" name="31 Grupo"/>
          <p:cNvGrpSpPr/>
          <p:nvPr/>
        </p:nvGrpSpPr>
        <p:grpSpPr>
          <a:xfrm>
            <a:off x="1066800" y="1828800"/>
            <a:ext cx="6400800" cy="3963136"/>
            <a:chOff x="1371600" y="2187397"/>
            <a:chExt cx="5552501" cy="3452044"/>
          </a:xfrm>
        </p:grpSpPr>
        <p:sp>
          <p:nvSpPr>
            <p:cNvPr id="10" name="9 CuadroTexto"/>
            <p:cNvSpPr txBox="1"/>
            <p:nvPr/>
          </p:nvSpPr>
          <p:spPr>
            <a:xfrm>
              <a:off x="2939143" y="2187397"/>
              <a:ext cx="2332428" cy="735894"/>
            </a:xfrm>
            <a:prstGeom prst="rect">
              <a:avLst/>
            </a:prstGeom>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s-ES" b="1" dirty="0" smtClean="0"/>
                <a:t>El Productor identifica y cuantifica los </a:t>
              </a:r>
              <a:r>
                <a:rPr lang="es-ES" b="1" dirty="0" err="1" smtClean="0"/>
                <a:t>RP’s</a:t>
              </a:r>
              <a:r>
                <a:rPr lang="es-ES" b="1" dirty="0" smtClean="0"/>
                <a:t> e inertes  que genera</a:t>
              </a:r>
              <a:endParaRPr lang="es-ES" b="1" dirty="0"/>
            </a:p>
          </p:txBody>
        </p:sp>
        <p:sp>
          <p:nvSpPr>
            <p:cNvPr id="11" name="10 CuadroTexto"/>
            <p:cNvSpPr txBox="1"/>
            <p:nvPr/>
          </p:nvSpPr>
          <p:spPr>
            <a:xfrm>
              <a:off x="1371600" y="3448487"/>
              <a:ext cx="2379643" cy="361915"/>
            </a:xfrm>
            <a:prstGeom prst="rect">
              <a:avLst/>
            </a:prstGeom>
            <a:solidFill>
              <a:srgbClr val="FFEACB"/>
            </a:solidFill>
            <a:ln w="38100" cmpd="sng">
              <a:solidFill>
                <a:srgbClr val="EFDC8F"/>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90000"/>
                </a:lnSpc>
                <a:defRPr b="1"/>
              </a:lvl1pPr>
              <a:extLst/>
            </a:lstStyle>
            <a:p>
              <a:pPr>
                <a:lnSpc>
                  <a:spcPct val="120000"/>
                </a:lnSpc>
              </a:pPr>
              <a:r>
                <a:rPr lang="es-ES" dirty="0"/>
                <a:t>  </a:t>
              </a:r>
              <a:r>
                <a:rPr lang="es-ES" dirty="0" smtClean="0"/>
                <a:t>Genera </a:t>
              </a:r>
              <a:r>
                <a:rPr lang="es-ES" dirty="0"/>
                <a:t>≤ 10.000 kg/año</a:t>
              </a:r>
            </a:p>
          </p:txBody>
        </p:sp>
        <p:sp>
          <p:nvSpPr>
            <p:cNvPr id="12" name="11 CuadroTexto"/>
            <p:cNvSpPr txBox="1"/>
            <p:nvPr/>
          </p:nvSpPr>
          <p:spPr>
            <a:xfrm>
              <a:off x="4412255" y="3448487"/>
              <a:ext cx="2511846" cy="361915"/>
            </a:xfrm>
            <a:prstGeom prst="rect">
              <a:avLst/>
            </a:prstGeom>
            <a:solidFill>
              <a:srgbClr val="D5E5BB"/>
            </a:solidFill>
            <a:ln w="38100" cmpd="sng">
              <a:solidFill>
                <a:srgbClr val="95BD9B"/>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90000"/>
                </a:lnSpc>
                <a:defRPr b="1"/>
              </a:lvl1pPr>
              <a:extLst/>
            </a:lstStyle>
            <a:p>
              <a:pPr>
                <a:lnSpc>
                  <a:spcPct val="120000"/>
                </a:lnSpc>
              </a:pPr>
              <a:r>
                <a:rPr lang="es-ES" dirty="0"/>
                <a:t>  </a:t>
              </a:r>
              <a:r>
                <a:rPr lang="es-ES" dirty="0" smtClean="0"/>
                <a:t>Genera  </a:t>
              </a:r>
              <a:r>
                <a:rPr lang="es-ES" dirty="0"/>
                <a:t>≥ 10.000 kg/año</a:t>
              </a:r>
            </a:p>
          </p:txBody>
        </p:sp>
        <p:sp>
          <p:nvSpPr>
            <p:cNvPr id="13" name="12 CuadroTexto"/>
            <p:cNvSpPr txBox="1"/>
            <p:nvPr/>
          </p:nvSpPr>
          <p:spPr>
            <a:xfrm>
              <a:off x="1371600" y="4469249"/>
              <a:ext cx="2209800" cy="1170192"/>
            </a:xfrm>
            <a:prstGeom prst="rect">
              <a:avLst/>
            </a:prstGeom>
            <a:solidFill>
              <a:srgbClr val="F6DCED"/>
            </a:solidFill>
            <a:ln w="38100" cmpd="sng">
              <a:solidFill>
                <a:srgbClr val="EDBADD"/>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90000"/>
                </a:lnSpc>
                <a:defRPr b="1"/>
              </a:lvl1pPr>
              <a:extLst/>
            </a:lstStyle>
            <a:p>
              <a:r>
                <a:rPr lang="es-ES" dirty="0"/>
                <a:t> Solicitud de Inscripción en el Registro  de Pequeños Productores de </a:t>
              </a:r>
              <a:r>
                <a:rPr lang="es-ES" dirty="0" err="1"/>
                <a:t>RP’s</a:t>
              </a:r>
              <a:r>
                <a:rPr lang="es-ES" dirty="0"/>
                <a:t> (</a:t>
              </a:r>
              <a:r>
                <a:rPr lang="es-ES" dirty="0" err="1"/>
                <a:t>Viceconsejería</a:t>
              </a:r>
              <a:r>
                <a:rPr lang="es-ES" dirty="0"/>
                <a:t> de Medio Ambiente)</a:t>
              </a:r>
            </a:p>
          </p:txBody>
        </p:sp>
        <p:sp>
          <p:nvSpPr>
            <p:cNvPr id="14" name="13 CuadroTexto"/>
            <p:cNvSpPr txBox="1"/>
            <p:nvPr/>
          </p:nvSpPr>
          <p:spPr>
            <a:xfrm>
              <a:off x="4412255" y="4227254"/>
              <a:ext cx="2511846" cy="1387342"/>
            </a:xfrm>
            <a:prstGeom prst="rect">
              <a:avLst/>
            </a:prstGeom>
            <a:solidFill>
              <a:schemeClr val="accent1">
                <a:lumMod val="20000"/>
                <a:lumOff val="80000"/>
              </a:schemeClr>
            </a:solid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90000"/>
                </a:lnSpc>
                <a:defRPr b="1"/>
              </a:lvl1pPr>
              <a:extLst/>
            </a:lstStyle>
            <a:p>
              <a:r>
                <a:rPr lang="es-ES" dirty="0"/>
                <a:t>  Solicitud de Productor de Residuos Peligrosos (Dpto. Medio Ambiente).</a:t>
              </a:r>
            </a:p>
            <a:p>
              <a:r>
                <a:rPr lang="es-ES" dirty="0"/>
                <a:t>Una vez se autorice se puede comenzar con el proceso</a:t>
              </a:r>
            </a:p>
          </p:txBody>
        </p:sp>
        <p:cxnSp>
          <p:nvCxnSpPr>
            <p:cNvPr id="18" name="17 Conector recto de flecha"/>
            <p:cNvCxnSpPr>
              <a:stCxn id="10" idx="2"/>
            </p:cNvCxnSpPr>
            <p:nvPr/>
          </p:nvCxnSpPr>
          <p:spPr>
            <a:xfrm flipH="1">
              <a:off x="2725388" y="2923291"/>
              <a:ext cx="1379969" cy="458822"/>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0" idx="2"/>
            </p:cNvCxnSpPr>
            <p:nvPr/>
          </p:nvCxnSpPr>
          <p:spPr>
            <a:xfrm>
              <a:off x="4105357" y="2923291"/>
              <a:ext cx="1166213" cy="458822"/>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2514600" y="3859649"/>
              <a:ext cx="0" cy="609600"/>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5715000" y="3859649"/>
              <a:ext cx="0" cy="381000"/>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grpSp>
      <p:sp>
        <p:nvSpPr>
          <p:cNvPr id="31" name="30 CuadroTexto"/>
          <p:cNvSpPr txBox="1"/>
          <p:nvPr/>
        </p:nvSpPr>
        <p:spPr>
          <a:xfrm>
            <a:off x="914400" y="6172200"/>
            <a:ext cx="7010400" cy="369332"/>
          </a:xfrm>
          <a:prstGeom prst="rect">
            <a:avLst/>
          </a:prstGeom>
          <a:solidFill>
            <a:schemeClr val="bg1"/>
          </a:solidFill>
          <a:ln w="28575" cmpd="sng">
            <a:solidFill>
              <a:schemeClr val="bg1">
                <a:lumMod val="65000"/>
              </a:schemeClr>
            </a:solidFill>
          </a:ln>
        </p:spPr>
        <p:txBody>
          <a:bodyPr wrap="square" rtlCol="0">
            <a:spAutoFit/>
          </a:bodyPr>
          <a:lstStyle/>
          <a:p>
            <a:pPr algn="ctr"/>
            <a:r>
              <a:rPr lang="es-ES" b="1" i="1" dirty="0" smtClean="0"/>
              <a:t>Diagrama 4.1.</a:t>
            </a:r>
            <a:r>
              <a:rPr lang="es-ES" i="1" dirty="0" smtClean="0"/>
              <a:t> </a:t>
            </a:r>
            <a:r>
              <a:rPr lang="es-ES" b="1" i="1" dirty="0" smtClean="0">
                <a:solidFill>
                  <a:srgbClr val="0000FF"/>
                </a:solidFill>
              </a:rPr>
              <a:t>Proceso de inscripción y solicitud de Residuos Peligrosos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533400" y="762000"/>
            <a:ext cx="7848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Text Box 3"/>
          <p:cNvSpPr txBox="1">
            <a:spLocks noChangeArrowheads="1"/>
          </p:cNvSpPr>
          <p:nvPr/>
        </p:nvSpPr>
        <p:spPr bwMode="auto">
          <a:xfrm>
            <a:off x="609600" y="228600"/>
            <a:ext cx="778723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400" b="1" dirty="0" smtClean="0">
                <a:solidFill>
                  <a:srgbClr val="CC0000"/>
                </a:solidFill>
              </a:rPr>
              <a:t>6. Resumen del Proceso de Gestión de Residuos </a:t>
            </a:r>
            <a:r>
              <a:rPr lang="es-ES" sz="2400" b="1" dirty="0">
                <a:solidFill>
                  <a:srgbClr val="CC0000"/>
                </a:solidFill>
              </a:rPr>
              <a:t>I</a:t>
            </a:r>
            <a:r>
              <a:rPr lang="es-ES" sz="2400" b="1" dirty="0" smtClean="0">
                <a:solidFill>
                  <a:srgbClr val="CC0000"/>
                </a:solidFill>
              </a:rPr>
              <a:t>ndustriales</a:t>
            </a:r>
            <a:endParaRPr lang="es-ES" sz="2400" b="1" dirty="0">
              <a:solidFill>
                <a:srgbClr val="CC0000"/>
              </a:solidFill>
            </a:endParaRPr>
          </a:p>
        </p:txBody>
      </p:sp>
      <p:sp>
        <p:nvSpPr>
          <p:cNvPr id="8"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66</a:t>
            </a:fld>
            <a:endParaRPr lang="eu-ES" sz="1600" dirty="0">
              <a:latin typeface="Arial" charset="0"/>
              <a:cs typeface="Arial" charset="0"/>
            </a:endParaRPr>
          </a:p>
        </p:txBody>
      </p:sp>
      <p:sp>
        <p:nvSpPr>
          <p:cNvPr id="9" name="8 CuadroTexto"/>
          <p:cNvSpPr txBox="1"/>
          <p:nvPr/>
        </p:nvSpPr>
        <p:spPr>
          <a:xfrm>
            <a:off x="2209800" y="914400"/>
            <a:ext cx="2209800" cy="595548"/>
          </a:xfrm>
          <a:prstGeom prst="rect">
            <a:avLst/>
          </a:prstGeom>
          <a:solidFill>
            <a:srgbClr val="FFEACB"/>
          </a:solidFill>
          <a:ln w="38100" cmpd="sng">
            <a:solidFill>
              <a:srgbClr val="EFDC8F"/>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90000"/>
              </a:lnSpc>
              <a:defRPr sz="1600" b="1"/>
            </a:lvl1pPr>
            <a:extLst/>
          </a:lstStyle>
          <a:p>
            <a:r>
              <a:rPr lang="es-ES" sz="1800" dirty="0">
                <a:solidFill>
                  <a:srgbClr val="0000FF"/>
                </a:solidFill>
              </a:rPr>
              <a:t>El Productor ha generado residuos</a:t>
            </a:r>
          </a:p>
        </p:txBody>
      </p:sp>
      <p:sp>
        <p:nvSpPr>
          <p:cNvPr id="10" name="9 CuadroTexto"/>
          <p:cNvSpPr txBox="1"/>
          <p:nvPr/>
        </p:nvSpPr>
        <p:spPr>
          <a:xfrm>
            <a:off x="2209800" y="1752600"/>
            <a:ext cx="2209800" cy="982833"/>
          </a:xfrm>
          <a:prstGeom prst="rect">
            <a:avLst/>
          </a:prstGeom>
          <a:solidFill>
            <a:srgbClr val="D5E5BB"/>
          </a:solidFill>
          <a:ln w="38100" cmpd="sng">
            <a:solidFill>
              <a:srgbClr val="95BD9B"/>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120000"/>
              </a:lnSpc>
              <a:defRPr b="1"/>
            </a:lvl1pPr>
            <a:extLst/>
          </a:lstStyle>
          <a:p>
            <a:pPr>
              <a:lnSpc>
                <a:spcPct val="90000"/>
              </a:lnSpc>
            </a:pPr>
            <a:r>
              <a:rPr lang="es-ES" sz="1600" dirty="0"/>
              <a:t>  Contacta con el Gestor Autorizado y  realiza la Solicitud de Admisión de </a:t>
            </a:r>
            <a:r>
              <a:rPr lang="es-ES" sz="1600" dirty="0" err="1"/>
              <a:t>RP’s</a:t>
            </a:r>
            <a:endParaRPr lang="es-ES" sz="1600" dirty="0"/>
          </a:p>
        </p:txBody>
      </p:sp>
      <p:sp>
        <p:nvSpPr>
          <p:cNvPr id="11" name="10 CuadroTexto"/>
          <p:cNvSpPr txBox="1"/>
          <p:nvPr/>
        </p:nvSpPr>
        <p:spPr>
          <a:xfrm>
            <a:off x="533400" y="5029200"/>
            <a:ext cx="2057400" cy="982833"/>
          </a:xfrm>
          <a:prstGeom prst="rect">
            <a:avLst/>
          </a:prstGeom>
          <a:solidFill>
            <a:schemeClr val="accent6">
              <a:lumMod val="40000"/>
              <a:lumOff val="60000"/>
            </a:schemeClr>
          </a:solidFill>
          <a:ln w="38100" cmpd="sng">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100000"/>
              </a:lnSpc>
              <a:defRPr b="1"/>
            </a:lvl1pPr>
            <a:extLst/>
          </a:lstStyle>
          <a:p>
            <a:pPr>
              <a:lnSpc>
                <a:spcPct val="90000"/>
              </a:lnSpc>
            </a:pPr>
            <a:r>
              <a:rPr lang="es-ES" sz="1600" dirty="0"/>
              <a:t>Notificación previa al traslado  a la </a:t>
            </a:r>
            <a:r>
              <a:rPr lang="es-ES" sz="1600" dirty="0" err="1"/>
              <a:t>Viceconsejería</a:t>
            </a:r>
            <a:r>
              <a:rPr lang="es-ES" sz="1600" dirty="0"/>
              <a:t> de Medio Ambiente</a:t>
            </a:r>
          </a:p>
        </p:txBody>
      </p:sp>
      <p:sp>
        <p:nvSpPr>
          <p:cNvPr id="12" name="11 CuadroTexto"/>
          <p:cNvSpPr txBox="1"/>
          <p:nvPr/>
        </p:nvSpPr>
        <p:spPr>
          <a:xfrm>
            <a:off x="2209800" y="2971800"/>
            <a:ext cx="2209800" cy="982833"/>
          </a:xfrm>
          <a:prstGeom prst="rect">
            <a:avLst/>
          </a:prstGeom>
          <a:solidFill>
            <a:srgbClr val="F6DCED"/>
          </a:solidFill>
          <a:ln w="38100" cmpd="sng">
            <a:solidFill>
              <a:srgbClr val="EDBADD"/>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90000"/>
              </a:lnSpc>
              <a:defRPr sz="1600" b="1"/>
            </a:lvl1pPr>
            <a:extLst/>
          </a:lstStyle>
          <a:p>
            <a:r>
              <a:rPr lang="es-ES" dirty="0"/>
              <a:t> El Gestor que va a recibir los residuos realiza el Documento de Aceptación</a:t>
            </a:r>
          </a:p>
        </p:txBody>
      </p:sp>
      <p:sp>
        <p:nvSpPr>
          <p:cNvPr id="18" name="17 Llamada rectangular redondeada"/>
          <p:cNvSpPr/>
          <p:nvPr/>
        </p:nvSpPr>
        <p:spPr>
          <a:xfrm>
            <a:off x="4953000" y="1143000"/>
            <a:ext cx="3276600" cy="597043"/>
          </a:xfrm>
          <a:prstGeom prst="wedgeRoundRectCallout">
            <a:avLst/>
          </a:prstGeom>
          <a:solidFill>
            <a:srgbClr val="DCE6F2"/>
          </a:solidFill>
          <a:ln w="38100" cmpd="sng">
            <a:solidFill>
              <a:srgbClr val="8EB4E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s-ES" sz="1600" b="1" dirty="0"/>
              <a:t>El productor no puede almacenar los RP durante más de 6 meses</a:t>
            </a:r>
          </a:p>
        </p:txBody>
      </p:sp>
      <p:sp>
        <p:nvSpPr>
          <p:cNvPr id="20" name="19 Llamada rectangular redondeada"/>
          <p:cNvSpPr/>
          <p:nvPr/>
        </p:nvSpPr>
        <p:spPr>
          <a:xfrm>
            <a:off x="4953000" y="2209800"/>
            <a:ext cx="3276600" cy="597043"/>
          </a:xfrm>
          <a:prstGeom prst="wedgeRoundRectCallout">
            <a:avLst/>
          </a:prstGeom>
          <a:solidFill>
            <a:srgbClr val="DCE6F2"/>
          </a:solidFill>
          <a:ln w="38100" cmpd="sng">
            <a:solidFill>
              <a:srgbClr val="8EB4E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s-ES" sz="1600" b="1" dirty="0"/>
              <a:t>El productor solicita al Gestor que retire los residuos de la empresa</a:t>
            </a:r>
          </a:p>
        </p:txBody>
      </p:sp>
      <p:sp>
        <p:nvSpPr>
          <p:cNvPr id="21" name="20 Llamada rectangular redondeada"/>
          <p:cNvSpPr/>
          <p:nvPr/>
        </p:nvSpPr>
        <p:spPr>
          <a:xfrm>
            <a:off x="4953000" y="3200400"/>
            <a:ext cx="3276600" cy="1087390"/>
          </a:xfrm>
          <a:prstGeom prst="wedgeRoundRectCallout">
            <a:avLst/>
          </a:prstGeom>
          <a:solidFill>
            <a:schemeClr val="accent2">
              <a:lumMod val="20000"/>
              <a:lumOff val="80000"/>
            </a:schemeClr>
          </a:solidFill>
          <a:ln w="38100" cmpd="sng">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s-ES" sz="1600" b="1" dirty="0"/>
              <a:t>El Gestor Autorizado acepta los </a:t>
            </a:r>
            <a:r>
              <a:rPr lang="es-ES" sz="1600" b="1" dirty="0" smtClean="0"/>
              <a:t>residuos. </a:t>
            </a:r>
            <a:r>
              <a:rPr lang="es-ES" sz="1600" b="1" dirty="0"/>
              <a:t>El Productor archivará los Documentos de Aceptación recibidos durante 5 años.  </a:t>
            </a:r>
          </a:p>
        </p:txBody>
      </p:sp>
      <p:sp>
        <p:nvSpPr>
          <p:cNvPr id="22" name="21 CuadroTexto"/>
          <p:cNvSpPr txBox="1"/>
          <p:nvPr/>
        </p:nvSpPr>
        <p:spPr>
          <a:xfrm>
            <a:off x="2209800" y="4191000"/>
            <a:ext cx="2209800" cy="392415"/>
          </a:xfrm>
          <a:prstGeom prst="rect">
            <a:avLst/>
          </a:prstGeom>
          <a:solidFill>
            <a:schemeClr val="accent1">
              <a:lumMod val="20000"/>
              <a:lumOff val="80000"/>
            </a:schemeClr>
          </a:solid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90000"/>
              </a:lnSpc>
              <a:defRPr sz="1600" b="1"/>
            </a:lvl1pPr>
            <a:extLst/>
          </a:lstStyle>
          <a:p>
            <a:pPr>
              <a:lnSpc>
                <a:spcPct val="110000"/>
              </a:lnSpc>
            </a:pPr>
            <a:r>
              <a:rPr lang="es-ES" sz="1800" dirty="0">
                <a:solidFill>
                  <a:srgbClr val="0000FF"/>
                </a:solidFill>
              </a:rPr>
              <a:t>El Productor</a:t>
            </a:r>
          </a:p>
        </p:txBody>
      </p:sp>
      <p:sp>
        <p:nvSpPr>
          <p:cNvPr id="23" name="22 CuadroTexto"/>
          <p:cNvSpPr txBox="1"/>
          <p:nvPr/>
        </p:nvSpPr>
        <p:spPr>
          <a:xfrm>
            <a:off x="3048000" y="5029200"/>
            <a:ext cx="2362200" cy="982833"/>
          </a:xfrm>
          <a:prstGeom prst="rect">
            <a:avLst/>
          </a:prstGeom>
          <a:solidFill>
            <a:schemeClr val="accent6">
              <a:lumMod val="40000"/>
              <a:lumOff val="60000"/>
            </a:schemeClr>
          </a:solidFill>
          <a:ln w="38100" cmpd="sng">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90000"/>
              </a:lnSpc>
              <a:defRPr sz="1600" b="1"/>
            </a:lvl1pPr>
            <a:extLst/>
          </a:lstStyle>
          <a:p>
            <a:r>
              <a:rPr lang="es-ES" dirty="0"/>
              <a:t>Documento de Control y </a:t>
            </a:r>
            <a:r>
              <a:rPr lang="es-ES" dirty="0" smtClean="0"/>
              <a:t>Seguimiento </a:t>
            </a:r>
            <a:r>
              <a:rPr lang="es-ES" dirty="0"/>
              <a:t>que entregará al transportista autorizado</a:t>
            </a:r>
          </a:p>
        </p:txBody>
      </p:sp>
      <p:sp>
        <p:nvSpPr>
          <p:cNvPr id="24" name="23 CuadroTexto"/>
          <p:cNvSpPr txBox="1"/>
          <p:nvPr/>
        </p:nvSpPr>
        <p:spPr>
          <a:xfrm>
            <a:off x="5867400" y="5181600"/>
            <a:ext cx="2057400" cy="539635"/>
          </a:xfrm>
          <a:prstGeom prst="rect">
            <a:avLst/>
          </a:prstGeom>
          <a:solidFill>
            <a:schemeClr val="accent6">
              <a:lumMod val="40000"/>
              <a:lumOff val="60000"/>
            </a:schemeClr>
          </a:solidFill>
          <a:ln w="38100" cmpd="sng">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lvl1pPr algn="ctr">
              <a:lnSpc>
                <a:spcPct val="90000"/>
              </a:lnSpc>
              <a:defRPr sz="1600" b="1"/>
            </a:lvl1pPr>
            <a:extLst/>
          </a:lstStyle>
          <a:p>
            <a:r>
              <a:rPr lang="es-ES" dirty="0"/>
              <a:t>Declaración anual de Producción de </a:t>
            </a:r>
            <a:r>
              <a:rPr lang="es-ES" dirty="0" err="1"/>
              <a:t>RP’s</a:t>
            </a:r>
            <a:endParaRPr lang="es-ES" dirty="0"/>
          </a:p>
        </p:txBody>
      </p:sp>
      <p:cxnSp>
        <p:nvCxnSpPr>
          <p:cNvPr id="28" name="27 Conector recto de flecha"/>
          <p:cNvCxnSpPr/>
          <p:nvPr/>
        </p:nvCxnSpPr>
        <p:spPr>
          <a:xfrm>
            <a:off x="3276600" y="1524000"/>
            <a:ext cx="0" cy="238780"/>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3276600" y="2743200"/>
            <a:ext cx="0" cy="238780"/>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3276600" y="3962400"/>
            <a:ext cx="0" cy="238780"/>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stCxn id="22" idx="2"/>
          </p:cNvCxnSpPr>
          <p:nvPr/>
        </p:nvCxnSpPr>
        <p:spPr>
          <a:xfrm>
            <a:off x="3314700" y="4583415"/>
            <a:ext cx="647700" cy="445785"/>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stCxn id="22" idx="2"/>
          </p:cNvCxnSpPr>
          <p:nvPr/>
        </p:nvCxnSpPr>
        <p:spPr>
          <a:xfrm flipH="1">
            <a:off x="1524000" y="4583415"/>
            <a:ext cx="1790700" cy="359326"/>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22" idx="2"/>
          </p:cNvCxnSpPr>
          <p:nvPr/>
        </p:nvCxnSpPr>
        <p:spPr>
          <a:xfrm>
            <a:off x="3314700" y="4583415"/>
            <a:ext cx="2705100" cy="508749"/>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914400" y="6248400"/>
            <a:ext cx="7086600" cy="369332"/>
          </a:xfrm>
          <a:prstGeom prst="rect">
            <a:avLst/>
          </a:prstGeom>
          <a:solidFill>
            <a:schemeClr val="bg1"/>
          </a:solidFill>
          <a:ln w="28575" cmpd="sng">
            <a:solidFill>
              <a:schemeClr val="bg1">
                <a:lumMod val="65000"/>
              </a:schemeClr>
            </a:solidFill>
          </a:ln>
        </p:spPr>
        <p:txBody>
          <a:bodyPr wrap="square" rtlCol="0">
            <a:spAutoFit/>
          </a:bodyPr>
          <a:lstStyle>
            <a:lvl1pPr algn="ctr">
              <a:defRPr b="1" i="1"/>
            </a:lvl1pPr>
            <a:extLst/>
          </a:lstStyle>
          <a:p>
            <a:r>
              <a:rPr lang="es-ES" dirty="0"/>
              <a:t>Diagrama 4.2. </a:t>
            </a:r>
            <a:r>
              <a:rPr lang="es-ES" dirty="0">
                <a:solidFill>
                  <a:srgbClr val="0000FF"/>
                </a:solidFill>
              </a:rPr>
              <a:t>Proceso de </a:t>
            </a:r>
            <a:r>
              <a:rPr lang="es-ES" dirty="0" smtClean="0">
                <a:solidFill>
                  <a:srgbClr val="0000FF"/>
                </a:solidFill>
              </a:rPr>
              <a:t>Transferencia </a:t>
            </a:r>
            <a:r>
              <a:rPr lang="es-ES" dirty="0">
                <a:solidFill>
                  <a:srgbClr val="0000FF"/>
                </a:solidFill>
              </a:rPr>
              <a:t>de </a:t>
            </a:r>
            <a:r>
              <a:rPr lang="es-ES" dirty="0" smtClean="0">
                <a:solidFill>
                  <a:srgbClr val="0000FF"/>
                </a:solidFill>
              </a:rPr>
              <a:t>Residuos Peligrosos</a:t>
            </a:r>
            <a:endParaRPr lang="es-ES" dirty="0">
              <a:solidFill>
                <a:srgbClr val="0000FF"/>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228600" y="762000"/>
            <a:ext cx="8153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4"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5"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6"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67</a:t>
            </a:fld>
            <a:endParaRPr lang="eu-ES" sz="1600" dirty="0">
              <a:latin typeface="Arial" charset="0"/>
              <a:cs typeface="Arial" charset="0"/>
            </a:endParaRPr>
          </a:p>
        </p:txBody>
      </p:sp>
      <p:pic>
        <p:nvPicPr>
          <p:cNvPr id="2050" name="Picture 2"/>
          <p:cNvPicPr>
            <a:picLocks noChangeAspect="1" noChangeArrowheads="1"/>
          </p:cNvPicPr>
          <p:nvPr/>
        </p:nvPicPr>
        <p:blipFill>
          <a:blip r:embed="rId3" cstate="print"/>
          <a:srcRect b="4966"/>
          <a:stretch>
            <a:fillRect/>
          </a:stretch>
        </p:blipFill>
        <p:spPr bwMode="auto">
          <a:xfrm>
            <a:off x="2438400" y="1066800"/>
            <a:ext cx="5928591" cy="4953000"/>
          </a:xfrm>
          <a:prstGeom prst="rect">
            <a:avLst/>
          </a:prstGeom>
          <a:noFill/>
          <a:ln w="38100" cmpd="sng">
            <a:solidFill>
              <a:srgbClr val="FAC090"/>
            </a:solidFill>
            <a:miter lim="800000"/>
            <a:headEnd/>
            <a:tailEnd/>
          </a:ln>
        </p:spPr>
      </p:pic>
      <p:sp>
        <p:nvSpPr>
          <p:cNvPr id="8" name="7 CuadroTexto"/>
          <p:cNvSpPr txBox="1"/>
          <p:nvPr/>
        </p:nvSpPr>
        <p:spPr>
          <a:xfrm>
            <a:off x="228600" y="2057400"/>
            <a:ext cx="1981200" cy="1842043"/>
          </a:xfrm>
          <a:prstGeom prst="rect">
            <a:avLst/>
          </a:prstGeom>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90000"/>
              </a:lnSpc>
            </a:pPr>
            <a:r>
              <a:rPr lang="es-ES" dirty="0" smtClean="0"/>
              <a:t>En el País Vasco las empresas realizan todas los trámites documentales  a través de la plataforma virtual</a:t>
            </a:r>
          </a:p>
          <a:p>
            <a:pPr algn="just">
              <a:lnSpc>
                <a:spcPct val="90000"/>
              </a:lnSpc>
            </a:pPr>
            <a:r>
              <a:rPr lang="es-ES" b="1" dirty="0" err="1" smtClean="0">
                <a:hlinkClick r:id="rId4"/>
              </a:rPr>
              <a:t>eper-euskadi</a:t>
            </a:r>
            <a:endParaRPr lang="es-ES" b="1" dirty="0"/>
          </a:p>
        </p:txBody>
      </p:sp>
      <p:sp>
        <p:nvSpPr>
          <p:cNvPr id="9" name="Text Box 3"/>
          <p:cNvSpPr txBox="1">
            <a:spLocks noChangeArrowheads="1"/>
          </p:cNvSpPr>
          <p:nvPr/>
        </p:nvSpPr>
        <p:spPr bwMode="auto">
          <a:xfrm>
            <a:off x="457200" y="228600"/>
            <a:ext cx="778723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400" b="1" dirty="0" smtClean="0">
                <a:solidFill>
                  <a:srgbClr val="CC0000"/>
                </a:solidFill>
              </a:rPr>
              <a:t>6. Resumen del Proceso de Gestión de Residuos </a:t>
            </a:r>
            <a:r>
              <a:rPr lang="es-ES" sz="2400" b="1" dirty="0">
                <a:solidFill>
                  <a:srgbClr val="CC0000"/>
                </a:solidFill>
              </a:rPr>
              <a:t>I</a:t>
            </a:r>
            <a:r>
              <a:rPr lang="es-ES" sz="2400" b="1" dirty="0" smtClean="0">
                <a:solidFill>
                  <a:srgbClr val="CC0000"/>
                </a:solidFill>
              </a:rPr>
              <a:t>ndustriales</a:t>
            </a:r>
            <a:endParaRPr lang="es-ES" sz="2400" b="1" dirty="0">
              <a:solidFill>
                <a:srgbClr val="CC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4"/>
          <p:cNvSpPr>
            <a:spLocks noChangeShapeType="1"/>
          </p:cNvSpPr>
          <p:nvPr/>
        </p:nvSpPr>
        <p:spPr bwMode="auto">
          <a:xfrm>
            <a:off x="533400" y="990600"/>
            <a:ext cx="7620000" cy="0"/>
          </a:xfrm>
          <a:prstGeom prst="line">
            <a:avLst/>
          </a:prstGeom>
          <a:noFill/>
          <a:ln w="12700">
            <a:solidFill>
              <a:schemeClr val="tx1"/>
            </a:solidFill>
            <a:round/>
            <a:headEnd/>
            <a:tailEnd/>
          </a:ln>
        </p:spPr>
        <p:txBody>
          <a:bodyPr/>
          <a:lstStyle/>
          <a:p>
            <a:endParaRPr lang="es-ES"/>
          </a:p>
        </p:txBody>
      </p:sp>
      <p:sp>
        <p:nvSpPr>
          <p:cNvPr id="20483" name="Rectangle 8"/>
          <p:cNvSpPr>
            <a:spLocks noChangeArrowheads="1"/>
          </p:cNvSpPr>
          <p:nvPr/>
        </p:nvSpPr>
        <p:spPr bwMode="auto">
          <a:xfrm>
            <a:off x="1295400" y="381000"/>
            <a:ext cx="4358710" cy="523220"/>
          </a:xfrm>
          <a:prstGeom prst="rect">
            <a:avLst/>
          </a:prstGeom>
          <a:noFill/>
          <a:ln w="9525">
            <a:noFill/>
            <a:miter lim="800000"/>
            <a:headEnd/>
            <a:tailEnd/>
          </a:ln>
        </p:spPr>
        <p:txBody>
          <a:bodyPr wrap="none">
            <a:spAutoFit/>
          </a:bodyPr>
          <a:lstStyle/>
          <a:p>
            <a:r>
              <a:rPr lang="es-ES" sz="2800" b="1" dirty="0" smtClean="0">
                <a:solidFill>
                  <a:srgbClr val="CC0000"/>
                </a:solidFill>
              </a:rPr>
              <a:t>7. Referencias Bibliográficas</a:t>
            </a:r>
            <a:endParaRPr lang="es-ES" sz="2800" b="1" dirty="0">
              <a:solidFill>
                <a:srgbClr val="CC0000"/>
              </a:solidFill>
            </a:endParaRPr>
          </a:p>
        </p:txBody>
      </p:sp>
      <p:sp>
        <p:nvSpPr>
          <p:cNvPr id="7"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68</a:t>
            </a:fld>
            <a:endParaRPr lang="eu-ES" sz="1600" dirty="0">
              <a:latin typeface="Arial" charset="0"/>
              <a:cs typeface="Arial" charset="0"/>
            </a:endParaRPr>
          </a:p>
        </p:txBody>
      </p:sp>
      <p:sp>
        <p:nvSpPr>
          <p:cNvPr id="10"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1" name="Imagen 10"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8" name="Rectangle 3"/>
          <p:cNvSpPr>
            <a:spLocks noGrp="1" noChangeArrowheads="1"/>
          </p:cNvSpPr>
          <p:nvPr>
            <p:ph type="body" idx="4294967295"/>
          </p:nvPr>
        </p:nvSpPr>
        <p:spPr>
          <a:xfrm>
            <a:off x="533400" y="1219200"/>
            <a:ext cx="7620000" cy="4876800"/>
          </a:xfrm>
          <a:solidFill>
            <a:srgbClr val="F4EEB4"/>
          </a:solidFill>
          <a:extLst>
            <a:ext uri="{FAA26D3D-D897-4be2-8F04-BA451C77F1D7}">
              <ma14:placeholderFlag xmlns="" xmlns:ma14="http://schemas.microsoft.com/office/mac/drawingml/2011/main" val="1"/>
            </a:ext>
          </a:extLst>
        </p:spPr>
        <p:txBody>
          <a:bodyPr>
            <a:noAutofit/>
          </a:bodyPr>
          <a:lstStyle/>
          <a:p>
            <a:pPr algn="just">
              <a:spcBef>
                <a:spcPts val="1200"/>
              </a:spcBef>
              <a:buClr>
                <a:srgbClr val="BC1992"/>
              </a:buClr>
              <a:buSzPct val="170000"/>
            </a:pPr>
            <a:r>
              <a:rPr lang="es-ES_tradnl" sz="2000" dirty="0" smtClean="0">
                <a:solidFill>
                  <a:srgbClr val="000000"/>
                </a:solidFill>
              </a:rPr>
              <a:t>Orozco </a:t>
            </a:r>
            <a:r>
              <a:rPr lang="es-ES_tradnl" sz="2000" dirty="0">
                <a:solidFill>
                  <a:srgbClr val="000000"/>
                </a:solidFill>
              </a:rPr>
              <a:t>C., Pérez A., González M.N., Rodríguez F. J., Alfayate J.M. </a:t>
            </a:r>
            <a:r>
              <a:rPr lang="es-ES_tradnl" sz="2000" i="1" dirty="0">
                <a:solidFill>
                  <a:srgbClr val="000000"/>
                </a:solidFill>
              </a:rPr>
              <a:t>Contaminación Ambiental</a:t>
            </a:r>
            <a:r>
              <a:rPr lang="es-ES_tradnl" sz="2000" dirty="0">
                <a:solidFill>
                  <a:srgbClr val="000000"/>
                </a:solidFill>
              </a:rPr>
              <a:t>. Madrid: Thomson-Paraninfo, 2008. </a:t>
            </a:r>
          </a:p>
          <a:p>
            <a:pPr algn="just">
              <a:spcBef>
                <a:spcPts val="1200"/>
              </a:spcBef>
              <a:buClr>
                <a:srgbClr val="BC1992"/>
              </a:buClr>
              <a:buSzPct val="170000"/>
            </a:pPr>
            <a:r>
              <a:rPr lang="es-ES_tradnl" sz="2000" dirty="0" smtClean="0">
                <a:solidFill>
                  <a:srgbClr val="000000"/>
                </a:solidFill>
              </a:rPr>
              <a:t>Orozco C., González M.N., Alfayate J.M., Pérez A., Rodríguez F. J. </a:t>
            </a:r>
            <a:r>
              <a:rPr lang="es-ES_tradnl" sz="2000" i="1" dirty="0">
                <a:solidFill>
                  <a:srgbClr val="000000"/>
                </a:solidFill>
              </a:rPr>
              <a:t>Problemas resueltos de Contaminación Ambiental</a:t>
            </a:r>
            <a:r>
              <a:rPr lang="es-ES_tradnl" sz="2000" dirty="0" smtClean="0">
                <a:solidFill>
                  <a:srgbClr val="000000"/>
                </a:solidFill>
              </a:rPr>
              <a:t>. Madrid: Thomson-Paraninfo, 2003. </a:t>
            </a:r>
          </a:p>
          <a:p>
            <a:pPr algn="just">
              <a:spcBef>
                <a:spcPts val="1200"/>
              </a:spcBef>
              <a:buClr>
                <a:srgbClr val="BC1992"/>
              </a:buClr>
              <a:buSzPct val="170000"/>
            </a:pPr>
            <a:r>
              <a:rPr lang="es-ES_tradnl" sz="2000" dirty="0" smtClean="0">
                <a:solidFill>
                  <a:srgbClr val="000000"/>
                </a:solidFill>
              </a:rPr>
              <a:t>Ferrando Sánchez M., Granero Castro J. </a:t>
            </a:r>
            <a:r>
              <a:rPr lang="es-ES_tradnl" sz="2000" i="1" dirty="0">
                <a:solidFill>
                  <a:srgbClr val="000000"/>
                </a:solidFill>
              </a:rPr>
              <a:t>Gestión y Minimización de Residuos </a:t>
            </a:r>
            <a:r>
              <a:rPr lang="es-ES_tradnl" sz="2000" dirty="0" smtClean="0">
                <a:solidFill>
                  <a:srgbClr val="000000"/>
                </a:solidFill>
              </a:rPr>
              <a:t>(2ª ed.)</a:t>
            </a:r>
            <a:r>
              <a:rPr lang="es-ES_tradnl" sz="2000" dirty="0">
                <a:solidFill>
                  <a:srgbClr val="000000"/>
                </a:solidFill>
              </a:rPr>
              <a:t>. </a:t>
            </a:r>
            <a:r>
              <a:rPr lang="es-ES_tradnl" sz="2000" dirty="0" smtClean="0">
                <a:solidFill>
                  <a:srgbClr val="000000"/>
                </a:solidFill>
              </a:rPr>
              <a:t>Madrid: FC Editorial, 2011.</a:t>
            </a:r>
          </a:p>
          <a:p>
            <a:pPr algn="just">
              <a:spcBef>
                <a:spcPts val="1200"/>
              </a:spcBef>
              <a:buClr>
                <a:srgbClr val="BC1992"/>
              </a:buClr>
              <a:buSzPct val="170000"/>
            </a:pPr>
            <a:r>
              <a:rPr lang="es-ES_tradnl" sz="2000" dirty="0" smtClean="0">
                <a:solidFill>
                  <a:srgbClr val="000000"/>
                </a:solidFill>
              </a:rPr>
              <a:t>Rodríguez J.J., </a:t>
            </a:r>
            <a:r>
              <a:rPr lang="es-ES_tradnl" sz="2000" dirty="0" err="1" smtClean="0">
                <a:solidFill>
                  <a:srgbClr val="000000"/>
                </a:solidFill>
              </a:rPr>
              <a:t>Irabien</a:t>
            </a:r>
            <a:r>
              <a:rPr lang="es-ES_tradnl" sz="2000" dirty="0" smtClean="0">
                <a:solidFill>
                  <a:srgbClr val="000000"/>
                </a:solidFill>
              </a:rPr>
              <a:t> A. </a:t>
            </a:r>
            <a:r>
              <a:rPr lang="es-ES_tradnl" sz="2000" i="1" dirty="0">
                <a:solidFill>
                  <a:srgbClr val="000000"/>
                </a:solidFill>
              </a:rPr>
              <a:t>Los residuos peligrosos. Caracterización y gestión</a:t>
            </a:r>
            <a:r>
              <a:rPr lang="es-ES_tradnl" sz="2000" dirty="0" smtClean="0">
                <a:solidFill>
                  <a:srgbClr val="000000"/>
                </a:solidFill>
              </a:rPr>
              <a:t>. </a:t>
            </a:r>
            <a:r>
              <a:rPr lang="es-ES_tradnl" sz="2000" dirty="0">
                <a:solidFill>
                  <a:srgbClr val="000000"/>
                </a:solidFill>
              </a:rPr>
              <a:t>Madrid: Editorial Síntesis. Manuales Científico-Técnicos, </a:t>
            </a:r>
            <a:r>
              <a:rPr lang="es-ES_tradnl" sz="2000" dirty="0" smtClean="0">
                <a:solidFill>
                  <a:srgbClr val="000000"/>
                </a:solidFill>
              </a:rPr>
              <a:t>1999.</a:t>
            </a:r>
          </a:p>
          <a:p>
            <a:pPr algn="just">
              <a:spcBef>
                <a:spcPts val="1200"/>
              </a:spcBef>
              <a:buClr>
                <a:srgbClr val="BC1992"/>
              </a:buClr>
              <a:buSzPct val="170000"/>
            </a:pPr>
            <a:r>
              <a:rPr lang="es-ES_tradnl" sz="2000" dirty="0">
                <a:solidFill>
                  <a:srgbClr val="000000"/>
                </a:solidFill>
              </a:rPr>
              <a:t>Rodríguez J.J., </a:t>
            </a:r>
            <a:r>
              <a:rPr lang="es-ES_tradnl" sz="2000" dirty="0" err="1">
                <a:solidFill>
                  <a:srgbClr val="000000"/>
                </a:solidFill>
              </a:rPr>
              <a:t>Irabien</a:t>
            </a:r>
            <a:r>
              <a:rPr lang="es-ES_tradnl" sz="2000" dirty="0">
                <a:solidFill>
                  <a:srgbClr val="000000"/>
                </a:solidFill>
              </a:rPr>
              <a:t> </a:t>
            </a:r>
            <a:r>
              <a:rPr lang="es-ES_tradnl" sz="2000" dirty="0" smtClean="0">
                <a:solidFill>
                  <a:srgbClr val="000000"/>
                </a:solidFill>
              </a:rPr>
              <a:t>A</a:t>
            </a:r>
            <a:r>
              <a:rPr lang="es-ES_tradnl" sz="2000" dirty="0">
                <a:solidFill>
                  <a:srgbClr val="000000"/>
                </a:solidFill>
              </a:rPr>
              <a:t>. </a:t>
            </a:r>
            <a:r>
              <a:rPr lang="es-ES_tradnl" sz="2000" i="1" dirty="0">
                <a:solidFill>
                  <a:srgbClr val="000000"/>
                </a:solidFill>
              </a:rPr>
              <a:t>Gestión sostenible de residuos peligrosos</a:t>
            </a:r>
            <a:r>
              <a:rPr lang="es-ES_tradnl" sz="2000" dirty="0">
                <a:solidFill>
                  <a:srgbClr val="000000"/>
                </a:solidFill>
              </a:rPr>
              <a:t>. Madrid: Síntesis. Manuales Científico-Técnicos, 2013. ISBN: 9788499588896</a:t>
            </a:r>
          </a:p>
          <a:p>
            <a:pPr algn="just">
              <a:spcBef>
                <a:spcPts val="1200"/>
              </a:spcBef>
              <a:buClr>
                <a:srgbClr val="BC1992"/>
              </a:buClr>
              <a:buSzPct val="170000"/>
            </a:pPr>
            <a:endParaRPr lang="es-ES_tradnl" sz="2000" dirty="0" smtClean="0"/>
          </a:p>
        </p:txBody>
      </p:sp>
    </p:spTree>
    <p:extLst>
      <p:ext uri="{BB962C8B-B14F-4D97-AF65-F5344CB8AC3E}">
        <p14:creationId xmlns="" xmlns:p14="http://schemas.microsoft.com/office/powerpoint/2010/main" val="5534039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1" name="Rectangle 3"/>
          <p:cNvSpPr>
            <a:spLocks noGrp="1" noChangeArrowheads="1"/>
          </p:cNvSpPr>
          <p:nvPr>
            <p:ph type="body" idx="4294967295"/>
          </p:nvPr>
        </p:nvSpPr>
        <p:spPr>
          <a:xfrm>
            <a:off x="381000" y="838200"/>
            <a:ext cx="7924800" cy="5334000"/>
          </a:xfrm>
          <a:solidFill>
            <a:srgbClr val="FFFFFF"/>
          </a:solidFill>
          <a:extLst>
            <a:ext uri="{FAA26D3D-D897-4be2-8F04-BA451C77F1D7}">
              <ma14:placeholderFlag xmlns="" xmlns:ma14="http://schemas.microsoft.com/office/mac/drawingml/2011/main" val="1"/>
            </a:ext>
          </a:extLst>
        </p:spPr>
        <p:txBody>
          <a:bodyPr>
            <a:noAutofit/>
          </a:bodyPr>
          <a:lstStyle/>
          <a:p>
            <a:pPr marL="357188" indent="0">
              <a:buFontTx/>
              <a:buNone/>
            </a:pPr>
            <a:r>
              <a:rPr lang="es-ES" sz="2400" b="1" dirty="0" smtClean="0">
                <a:solidFill>
                  <a:srgbClr val="0000FF"/>
                </a:solidFill>
                <a:cs typeface="Arial" pitchFamily="34" charset="0"/>
              </a:rPr>
              <a:t>Legislación:</a:t>
            </a:r>
            <a:endParaRPr lang="es-ES_tradnl" sz="2400" b="1" dirty="0">
              <a:solidFill>
                <a:srgbClr val="0000FF"/>
              </a:solidFill>
              <a:cs typeface="Arial" pitchFamily="34" charset="0"/>
            </a:endParaRPr>
          </a:p>
          <a:p>
            <a:pPr marL="360363" indent="-276225">
              <a:spcBef>
                <a:spcPts val="600"/>
              </a:spcBef>
              <a:buClr>
                <a:srgbClr val="C00394"/>
              </a:buClr>
              <a:buSzPct val="170000"/>
            </a:pPr>
            <a:r>
              <a:rPr lang="es-ES" sz="1800" b="1" dirty="0"/>
              <a:t>En este enlace se </a:t>
            </a:r>
            <a:r>
              <a:rPr lang="es-ES" sz="1800" b="1" dirty="0" smtClean="0"/>
              <a:t>puede descargar un Manual de Legislación y Tramitación que pretende ser una herramienta útil para la empresa vasca y facilitarle el cumplimiento de la legislación ambiental desde la óptica del derecho administrativo: </a:t>
            </a:r>
            <a:r>
              <a:rPr lang="es-ES" sz="1800" b="1" u="sng" dirty="0" smtClean="0">
                <a:hlinkClick r:id="rId3"/>
              </a:rPr>
              <a:t>http://www.ihobe.net/Repositorios/Ficha_RepositorioTipoDocumento.aspx?IdMenu=325fefee-e81f-404d-86d0-8a6d4e4bdb33</a:t>
            </a:r>
            <a:endParaRPr lang="es-ES_tradnl" sz="1800" dirty="0"/>
          </a:p>
          <a:p>
            <a:pPr marL="360363" lvl="0" indent="-276225">
              <a:spcBef>
                <a:spcPts val="1080"/>
              </a:spcBef>
              <a:buClr>
                <a:srgbClr val="B006A4"/>
              </a:buClr>
              <a:buSzPct val="169000"/>
            </a:pPr>
            <a:r>
              <a:rPr lang="es-ES" sz="1800" b="1" dirty="0"/>
              <a:t>En este enlace </a:t>
            </a:r>
            <a:r>
              <a:rPr lang="es-ES" sz="1800" b="1" dirty="0" smtClean="0"/>
              <a:t>del FECYT (Fundación Española de Ciencia y Tecnología – Ministerio de Economía y Competitividad) se pueden encontrar estadísticas y más datos sobre todos los aspectos relacionados con </a:t>
            </a:r>
            <a:r>
              <a:rPr lang="es-ES" sz="1800" b="1" dirty="0" err="1" smtClean="0"/>
              <a:t>residuos:</a:t>
            </a:r>
            <a:r>
              <a:rPr lang="es-ES" sz="1800" b="1" u="sng" dirty="0" err="1" smtClean="0">
                <a:hlinkClick r:id="rId4"/>
              </a:rPr>
              <a:t>http</a:t>
            </a:r>
            <a:r>
              <a:rPr lang="es-ES" sz="1800" b="1" u="sng" dirty="0" smtClean="0">
                <a:hlinkClick r:id="rId4"/>
              </a:rPr>
              <a:t>://www.fecyt.es/especiales/residuos/2.htm</a:t>
            </a:r>
            <a:endParaRPr lang="es-ES_tradnl" sz="1800" dirty="0" smtClean="0"/>
          </a:p>
          <a:p>
            <a:pPr marL="360363" lvl="0" indent="-276225">
              <a:spcBef>
                <a:spcPts val="1080"/>
              </a:spcBef>
              <a:buClr>
                <a:srgbClr val="950A8D"/>
              </a:buClr>
              <a:buSzPct val="170000"/>
            </a:pPr>
            <a:r>
              <a:rPr lang="es-ES" sz="1800" b="1" dirty="0" smtClean="0"/>
              <a:t>Departamento </a:t>
            </a:r>
            <a:r>
              <a:rPr lang="es-ES" sz="1800" b="1" dirty="0"/>
              <a:t>de Medio </a:t>
            </a:r>
            <a:r>
              <a:rPr lang="es-ES" sz="1800" b="1" dirty="0" smtClean="0"/>
              <a:t>Ambiente  </a:t>
            </a:r>
            <a:r>
              <a:rPr lang="es-ES" sz="1800" b="1" dirty="0"/>
              <a:t>Planificación </a:t>
            </a:r>
            <a:r>
              <a:rPr lang="es-ES" sz="1800" b="1" dirty="0" smtClean="0"/>
              <a:t>Territorial del </a:t>
            </a:r>
            <a:r>
              <a:rPr lang="es-ES" sz="1800" b="1" dirty="0"/>
              <a:t>Gobierno </a:t>
            </a:r>
            <a:r>
              <a:rPr lang="es-ES" sz="1800" b="1" dirty="0" smtClean="0"/>
              <a:t>Vasco: </a:t>
            </a:r>
            <a:r>
              <a:rPr lang="es-ES" sz="1800" b="1" u="sng" dirty="0" smtClean="0">
                <a:hlinkClick r:id="rId5"/>
              </a:rPr>
              <a:t>http</a:t>
            </a:r>
            <a:r>
              <a:rPr lang="es-ES" sz="1800" b="1" u="sng" dirty="0">
                <a:hlinkClick r:id="rId5"/>
              </a:rPr>
              <a:t>://www.ingurumena.ejgv.euskadi.net/r49-579/es/</a:t>
            </a:r>
            <a:endParaRPr lang="es-ES_tradnl" sz="1800" dirty="0"/>
          </a:p>
          <a:p>
            <a:pPr marL="360363" lvl="0" indent="-276225">
              <a:spcBef>
                <a:spcPts val="624"/>
              </a:spcBef>
              <a:buClr>
                <a:srgbClr val="B006A4"/>
              </a:buClr>
              <a:buSzPct val="171000"/>
            </a:pPr>
            <a:r>
              <a:rPr lang="es-ES" sz="1800" b="1" dirty="0"/>
              <a:t>Normativa general (a través de GV). Acceso a una gran cantidad de normativas sobre residuos: </a:t>
            </a:r>
            <a:endParaRPr lang="es-ES_tradnl" sz="1800" dirty="0"/>
          </a:p>
          <a:p>
            <a:pPr marL="360363" indent="0">
              <a:spcBef>
                <a:spcPts val="0"/>
              </a:spcBef>
              <a:buNone/>
            </a:pPr>
            <a:r>
              <a:rPr lang="es-ES" sz="1800" b="1" u="sng" dirty="0">
                <a:hlinkClick r:id="rId6"/>
              </a:rPr>
              <a:t>http://www.ingurumena.ejgv.euskadi.net/r49-4892/es/contenidos/normativa/legislacion_residuos/es_10565/</a:t>
            </a:r>
            <a:r>
              <a:rPr lang="es-ES" sz="1800" b="1" u="sng" dirty="0" smtClean="0">
                <a:hlinkClick r:id="rId6"/>
              </a:rPr>
              <a:t>indice.html</a:t>
            </a:r>
            <a:endParaRPr lang="es-ES_tradnl" sz="1800" dirty="0"/>
          </a:p>
        </p:txBody>
      </p:sp>
      <p:sp>
        <p:nvSpPr>
          <p:cNvPr id="24578" name="Line 4"/>
          <p:cNvSpPr>
            <a:spLocks noChangeShapeType="1"/>
          </p:cNvSpPr>
          <p:nvPr/>
        </p:nvSpPr>
        <p:spPr bwMode="auto">
          <a:xfrm>
            <a:off x="381000" y="762000"/>
            <a:ext cx="7924800" cy="0"/>
          </a:xfrm>
          <a:prstGeom prst="line">
            <a:avLst/>
          </a:prstGeom>
          <a:noFill/>
          <a:ln w="12700">
            <a:solidFill>
              <a:schemeClr val="tx1"/>
            </a:solidFill>
            <a:round/>
            <a:headEnd/>
            <a:tailEnd/>
          </a:ln>
        </p:spPr>
        <p:txBody>
          <a:bodyPr/>
          <a:lstStyle/>
          <a:p>
            <a:endParaRPr lang="es-ES"/>
          </a:p>
        </p:txBody>
      </p:sp>
      <p:sp>
        <p:nvSpPr>
          <p:cNvPr id="24579" name="Rectangle 8"/>
          <p:cNvSpPr>
            <a:spLocks noChangeArrowheads="1"/>
          </p:cNvSpPr>
          <p:nvPr/>
        </p:nvSpPr>
        <p:spPr bwMode="auto">
          <a:xfrm>
            <a:off x="1295400" y="228600"/>
            <a:ext cx="2966953" cy="523220"/>
          </a:xfrm>
          <a:prstGeom prst="rect">
            <a:avLst/>
          </a:prstGeom>
          <a:noFill/>
          <a:ln w="9525">
            <a:noFill/>
            <a:miter lim="800000"/>
            <a:headEnd/>
            <a:tailEnd/>
          </a:ln>
        </p:spPr>
        <p:txBody>
          <a:bodyPr wrap="none">
            <a:spAutoFit/>
          </a:bodyPr>
          <a:lstStyle/>
          <a:p>
            <a:r>
              <a:rPr lang="es-ES" sz="2800" b="1" dirty="0" smtClean="0">
                <a:solidFill>
                  <a:srgbClr val="CC0000"/>
                </a:solidFill>
              </a:rPr>
              <a:t>8. Webs </a:t>
            </a:r>
            <a:r>
              <a:rPr lang="es-ES" sz="2800" b="1" dirty="0">
                <a:solidFill>
                  <a:srgbClr val="CC0000"/>
                </a:solidFill>
              </a:rPr>
              <a:t>de Interés</a:t>
            </a:r>
          </a:p>
        </p:txBody>
      </p:sp>
      <p:sp>
        <p:nvSpPr>
          <p:cNvPr id="7"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69</a:t>
            </a:fld>
            <a:endParaRPr lang="eu-ES" sz="1600" dirty="0">
              <a:latin typeface="Arial" charset="0"/>
              <a:cs typeface="Arial" charset="0"/>
            </a:endParaRPr>
          </a:p>
        </p:txBody>
      </p:sp>
      <p:sp>
        <p:nvSpPr>
          <p:cNvPr id="12"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3" name="Imagen 12" descr="Captura de pantalla 2013-02-15 a la(s) 14.12.38.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Tree>
    <p:extLst>
      <p:ext uri="{BB962C8B-B14F-4D97-AF65-F5344CB8AC3E}">
        <p14:creationId xmlns="" xmlns:p14="http://schemas.microsoft.com/office/powerpoint/2010/main" val="4265505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09600" y="1219200"/>
            <a:ext cx="7391400" cy="4862870"/>
          </a:xfrm>
          <a:prstGeom prst="rect">
            <a:avLst/>
          </a:prstGeom>
          <a:solidFill>
            <a:srgbClr val="FFDFE2"/>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spcBef>
                <a:spcPts val="1200"/>
              </a:spcBef>
              <a:buClr>
                <a:srgbClr val="A700A9"/>
              </a:buClr>
              <a:buSzPct val="175000"/>
              <a:buFont typeface="Arial"/>
              <a:buChar char="•"/>
            </a:pPr>
            <a:r>
              <a:rPr lang="es-ES" sz="2000" dirty="0" smtClean="0"/>
              <a:t>Al analizar este tema hay que considerar que, tal y como se recoge en el artículo 14 de la </a:t>
            </a:r>
            <a:r>
              <a:rPr lang="es-ES" sz="2000" b="1" dirty="0" smtClean="0">
                <a:hlinkClick r:id="rId2"/>
              </a:rPr>
              <a:t>Ley 22/2011</a:t>
            </a:r>
            <a:r>
              <a:rPr lang="es-ES" sz="2000" dirty="0" smtClean="0"/>
              <a:t>,</a:t>
            </a:r>
            <a:r>
              <a:rPr lang="es-ES" sz="2000" b="1" dirty="0" smtClean="0"/>
              <a:t> </a:t>
            </a:r>
            <a:r>
              <a:rPr lang="es-ES" sz="2000" dirty="0" smtClean="0"/>
              <a:t>de 28 de julio, de Residuos y Suelos </a:t>
            </a:r>
            <a:r>
              <a:rPr lang="es-ES" sz="2000" dirty="0"/>
              <a:t>C</a:t>
            </a:r>
            <a:r>
              <a:rPr lang="es-ES" sz="2000" dirty="0" smtClean="0"/>
              <a:t>ontaminados, son las </a:t>
            </a:r>
            <a:r>
              <a:rPr lang="es-ES" sz="2000" b="1" dirty="0" smtClean="0">
                <a:solidFill>
                  <a:srgbClr val="0000FF"/>
                </a:solidFill>
              </a:rPr>
              <a:t>Comunidades Autónomas </a:t>
            </a:r>
            <a:r>
              <a:rPr lang="es-ES" sz="2000" dirty="0" smtClean="0"/>
              <a:t>las que elaborarán los planes autonómicos de gestión de residuos y, por tanto, </a:t>
            </a:r>
            <a:r>
              <a:rPr lang="es-ES" sz="2000" b="1" dirty="0" smtClean="0">
                <a:solidFill>
                  <a:srgbClr val="A700A9"/>
                </a:solidFill>
              </a:rPr>
              <a:t>la gestión puede variar de una comunidad a otra</a:t>
            </a:r>
            <a:r>
              <a:rPr lang="es-ES" sz="2000" dirty="0" smtClean="0"/>
              <a:t>. </a:t>
            </a:r>
          </a:p>
          <a:p>
            <a:pPr marL="342900" indent="-342900" algn="just">
              <a:spcBef>
                <a:spcPts val="1200"/>
              </a:spcBef>
              <a:buClr>
                <a:srgbClr val="A700A9"/>
              </a:buClr>
              <a:buSzPct val="175000"/>
              <a:buFont typeface="Arial"/>
              <a:buChar char="•"/>
            </a:pPr>
            <a:r>
              <a:rPr lang="es-ES" sz="2000" b="1" dirty="0" smtClean="0">
                <a:solidFill>
                  <a:srgbClr val="0000FF"/>
                </a:solidFill>
              </a:rPr>
              <a:t>En este curso, se ha tomado como ejemplo la gestión tal y como se realiza en la Comunidad Autónoma del País Vasco</a:t>
            </a:r>
            <a:r>
              <a:rPr lang="es-ES" sz="2000" dirty="0" smtClean="0">
                <a:solidFill>
                  <a:schemeClr val="tx1"/>
                </a:solidFill>
              </a:rPr>
              <a:t>, p</a:t>
            </a:r>
            <a:r>
              <a:rPr lang="es-ES" sz="2000" dirty="0" smtClean="0"/>
              <a:t>or ser una de las más restrictivas del Estado. </a:t>
            </a:r>
          </a:p>
          <a:p>
            <a:pPr marL="342900" indent="-342900" algn="just">
              <a:spcBef>
                <a:spcPts val="1200"/>
              </a:spcBef>
              <a:buClr>
                <a:srgbClr val="A700A9"/>
              </a:buClr>
              <a:buSzPct val="175000"/>
              <a:buFont typeface="Arial"/>
              <a:buChar char="•"/>
            </a:pPr>
            <a:r>
              <a:rPr lang="es-ES" sz="2000" dirty="0" smtClean="0"/>
              <a:t>En este caso, los residuos industriales urbanos, inertes y peligrosos se deben gestionar por gestores autorizados. Los inertes y peligrosos presentan normativa y documentación relacionada similar. </a:t>
            </a:r>
          </a:p>
          <a:p>
            <a:pPr marL="342900" indent="-342900" algn="just">
              <a:spcBef>
                <a:spcPts val="1200"/>
              </a:spcBef>
              <a:buClr>
                <a:srgbClr val="A700A9"/>
              </a:buClr>
              <a:buSzPct val="175000"/>
              <a:buFont typeface="Arial"/>
              <a:buChar char="•"/>
            </a:pPr>
            <a:r>
              <a:rPr lang="es-ES" sz="2000" b="1" dirty="0" smtClean="0">
                <a:solidFill>
                  <a:srgbClr val="0000FF"/>
                </a:solidFill>
              </a:rPr>
              <a:t>La documentación a cumplimentar se presenta en su totalidad en documentos adjuntos al tema</a:t>
            </a:r>
            <a:r>
              <a:rPr lang="es-ES" sz="2000" dirty="0" smtClean="0"/>
              <a:t>. </a:t>
            </a:r>
          </a:p>
        </p:txBody>
      </p:sp>
      <p:sp>
        <p:nvSpPr>
          <p:cNvPr id="5" name="Line 2"/>
          <p:cNvSpPr>
            <a:spLocks noChangeShapeType="1"/>
          </p:cNvSpPr>
          <p:nvPr/>
        </p:nvSpPr>
        <p:spPr bwMode="auto">
          <a:xfrm>
            <a:off x="609600" y="9906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6" name="Text Box 3"/>
          <p:cNvSpPr txBox="1">
            <a:spLocks noChangeArrowheads="1"/>
          </p:cNvSpPr>
          <p:nvPr/>
        </p:nvSpPr>
        <p:spPr bwMode="auto">
          <a:xfrm>
            <a:off x="1447800" y="381000"/>
            <a:ext cx="4191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Introducción</a:t>
            </a:r>
            <a:endParaRPr lang="es-ES" sz="2800" b="1" dirty="0">
              <a:solidFill>
                <a:srgbClr val="CC0000"/>
              </a:solidFill>
            </a:endParaRPr>
          </a:p>
        </p:txBody>
      </p:sp>
      <p:sp>
        <p:nvSpPr>
          <p:cNvPr id="7"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7</a:t>
            </a:fld>
            <a:endParaRPr lang="eu-ES" sz="1600" dirty="0">
              <a:latin typeface="Arial" charset="0"/>
              <a:cs typeface="Arial" charset="0"/>
            </a:endParaRPr>
          </a:p>
        </p:txBody>
      </p:sp>
      <p:sp>
        <p:nvSpPr>
          <p:cNvPr id="8"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9" name="Imagen 8"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1" name="Rectangle 3"/>
          <p:cNvSpPr>
            <a:spLocks noGrp="1" noChangeArrowheads="1"/>
          </p:cNvSpPr>
          <p:nvPr>
            <p:ph type="body" idx="4294967295"/>
          </p:nvPr>
        </p:nvSpPr>
        <p:spPr>
          <a:xfrm>
            <a:off x="533400" y="914400"/>
            <a:ext cx="7848600" cy="5181600"/>
          </a:xfrm>
          <a:solidFill>
            <a:schemeClr val="bg1"/>
          </a:solidFill>
          <a:extLst>
            <a:ext uri="{FAA26D3D-D897-4be2-8F04-BA451C77F1D7}">
              <ma14:placeholderFlag xmlns="" xmlns:ma14="http://schemas.microsoft.com/office/mac/drawingml/2011/main" val="1"/>
            </a:ext>
          </a:extLst>
        </p:spPr>
        <p:txBody>
          <a:bodyPr>
            <a:noAutofit/>
          </a:bodyPr>
          <a:lstStyle/>
          <a:p>
            <a:pPr>
              <a:spcBef>
                <a:spcPts val="1200"/>
              </a:spcBef>
              <a:buClr>
                <a:srgbClr val="A206B6"/>
              </a:buClr>
              <a:buSzPct val="165000"/>
            </a:pPr>
            <a:r>
              <a:rPr lang="es-ES_tradnl" sz="2000" b="1" dirty="0" smtClean="0"/>
              <a:t>Residuos Industriales. Aspectos generales (Europa Audiovisual, 5:26 min)</a:t>
            </a:r>
            <a:r>
              <a:rPr lang="es-ES_tradnl" sz="2000" dirty="0"/>
              <a:t> </a:t>
            </a:r>
            <a:r>
              <a:rPr lang="es-ES_tradnl" sz="2000" b="1" u="sng" dirty="0" smtClean="0">
                <a:hlinkClick r:id="rId3"/>
              </a:rPr>
              <a:t>https://www.youtube.com/watch?v=Z-jvMpbs5Ig</a:t>
            </a:r>
            <a:endParaRPr lang="es-ES_tradnl" sz="2000" b="1" u="sng" dirty="0" smtClean="0"/>
          </a:p>
          <a:p>
            <a:pPr>
              <a:spcBef>
                <a:spcPts val="1200"/>
              </a:spcBef>
              <a:buClr>
                <a:srgbClr val="A206B6"/>
              </a:buClr>
              <a:buSzPct val="165000"/>
            </a:pPr>
            <a:r>
              <a:rPr lang="es-ES_tradnl" sz="2000" b="1" dirty="0"/>
              <a:t>Residuos Industriales. Medio Ambiente y gestión </a:t>
            </a:r>
            <a:r>
              <a:rPr lang="es-ES_tradnl" sz="2000" b="1" dirty="0" smtClean="0"/>
              <a:t>empresarial (</a:t>
            </a:r>
            <a:r>
              <a:rPr lang="es-ES_tradnl" sz="2000" b="1" dirty="0"/>
              <a:t>Europa Audiovisual, 9:24 min</a:t>
            </a:r>
            <a:r>
              <a:rPr lang="es-ES_tradnl" sz="2000" b="1" dirty="0" smtClean="0"/>
              <a:t>)</a:t>
            </a:r>
            <a:r>
              <a:rPr lang="es-ES_tradnl" sz="2000" b="1" dirty="0"/>
              <a:t> </a:t>
            </a:r>
            <a:r>
              <a:rPr lang="es-ES_tradnl" sz="2000" b="1" u="sng" dirty="0" smtClean="0">
                <a:hlinkClick r:id="rId4"/>
              </a:rPr>
              <a:t>http</a:t>
            </a:r>
            <a:r>
              <a:rPr lang="es-ES_tradnl" sz="2000" b="1" u="sng" dirty="0">
                <a:hlinkClick r:id="rId4"/>
              </a:rPr>
              <a:t>://</a:t>
            </a:r>
            <a:r>
              <a:rPr lang="es-ES_tradnl" sz="2000" b="1" u="sng" dirty="0" smtClean="0">
                <a:hlinkClick r:id="rId4"/>
              </a:rPr>
              <a:t>www.youtube.com/watch?v=2adeyeoKF1w</a:t>
            </a:r>
            <a:endParaRPr lang="es-ES_tradnl" sz="2000" b="1" dirty="0" smtClean="0"/>
          </a:p>
          <a:p>
            <a:pPr>
              <a:spcBef>
                <a:spcPts val="1200"/>
              </a:spcBef>
              <a:buClr>
                <a:srgbClr val="A206B6"/>
              </a:buClr>
              <a:buSzPct val="165000"/>
            </a:pPr>
            <a:r>
              <a:rPr lang="es-ES_tradnl" sz="2000" b="1" dirty="0"/>
              <a:t>Residuos Industriales. La Normativa Europea (Europa Audiovisual, 5:24 min</a:t>
            </a:r>
            <a:r>
              <a:rPr lang="es-ES_tradnl" sz="2000" b="1" dirty="0" smtClean="0"/>
              <a:t>) </a:t>
            </a:r>
            <a:r>
              <a:rPr lang="es-ES" sz="2000" b="1" dirty="0" smtClean="0">
                <a:hlinkClick r:id="rId5"/>
              </a:rPr>
              <a:t>https://www.youtube.com/watch?v=1d1L73vTXro</a:t>
            </a:r>
            <a:endParaRPr lang="es-ES" sz="2000" b="1" dirty="0" smtClean="0"/>
          </a:p>
          <a:p>
            <a:pPr>
              <a:spcBef>
                <a:spcPts val="1200"/>
              </a:spcBef>
              <a:buClr>
                <a:srgbClr val="A206B6"/>
              </a:buClr>
              <a:buSzPct val="165000"/>
            </a:pPr>
            <a:r>
              <a:rPr lang="es-ES_tradnl" sz="2000" b="1" dirty="0" smtClean="0"/>
              <a:t>Residuos </a:t>
            </a:r>
            <a:r>
              <a:rPr lang="es-ES_tradnl" sz="2000" b="1" dirty="0"/>
              <a:t>Industriales. La Normativa Española (Europa Audiovisual, 3:44 min</a:t>
            </a:r>
            <a:r>
              <a:rPr lang="es-ES_tradnl" sz="2000" b="1" dirty="0" smtClean="0"/>
              <a:t>) </a:t>
            </a:r>
            <a:r>
              <a:rPr lang="es-ES" sz="2000" b="1" dirty="0" smtClean="0">
                <a:hlinkClick r:id="rId6"/>
              </a:rPr>
              <a:t>https://www.youtube.com/watch?v=0H2iSkeeRvA</a:t>
            </a:r>
            <a:endParaRPr lang="es-ES" sz="2000" b="1" dirty="0" smtClean="0"/>
          </a:p>
          <a:p>
            <a:pPr marL="357188">
              <a:spcBef>
                <a:spcPts val="1200"/>
              </a:spcBef>
              <a:buClr>
                <a:srgbClr val="A206B6"/>
              </a:buClr>
              <a:buSzPct val="165000"/>
            </a:pPr>
            <a:r>
              <a:rPr lang="es-ES_tradnl" sz="2000" b="1" dirty="0" smtClean="0"/>
              <a:t>Residuos </a:t>
            </a:r>
            <a:r>
              <a:rPr lang="es-ES_tradnl" sz="2000" b="1" dirty="0"/>
              <a:t>Industriales. Gestores de Residuos (Europa Audiovisual, 5:20 min</a:t>
            </a:r>
            <a:r>
              <a:rPr lang="es-ES_tradnl" sz="2000" b="1" dirty="0" smtClean="0"/>
              <a:t>)</a:t>
            </a:r>
            <a:r>
              <a:rPr lang="es-ES" sz="2000" b="1" dirty="0" smtClean="0"/>
              <a:t> </a:t>
            </a:r>
            <a:r>
              <a:rPr lang="es-ES" sz="2000" b="1" dirty="0" smtClean="0">
                <a:hlinkClick r:id="rId7"/>
              </a:rPr>
              <a:t>https://www.youtube.com/watch?v=bfShF6xasVo</a:t>
            </a:r>
            <a:endParaRPr lang="es-ES" sz="2000" b="1" dirty="0" smtClean="0"/>
          </a:p>
          <a:p>
            <a:pPr>
              <a:spcBef>
                <a:spcPts val="1200"/>
              </a:spcBef>
              <a:buClr>
                <a:srgbClr val="A206B6"/>
              </a:buClr>
              <a:buSzPct val="165000"/>
            </a:pPr>
            <a:r>
              <a:rPr lang="es-ES" sz="2000" b="1" dirty="0" smtClean="0"/>
              <a:t>Gestión </a:t>
            </a:r>
            <a:r>
              <a:rPr lang="es-ES" sz="2000" b="1" dirty="0"/>
              <a:t>de residuos. Una oportunidad de negocio (EOI  1:13:18, a partir </a:t>
            </a:r>
            <a:r>
              <a:rPr lang="es-ES" sz="2000" b="1" dirty="0" smtClean="0"/>
              <a:t>del 7</a:t>
            </a:r>
            <a:r>
              <a:rPr lang="es-ES" sz="2000" b="1" dirty="0"/>
              <a:t>:00 min) </a:t>
            </a:r>
            <a:r>
              <a:rPr lang="es-ES" sz="2000" b="1" dirty="0" smtClean="0">
                <a:hlinkClick r:id="rId8"/>
              </a:rPr>
              <a:t>https://www.youtube.com/watch?v=O1773rIpqZw</a:t>
            </a:r>
            <a:endParaRPr lang="es-ES" sz="2000" b="1" dirty="0" smtClean="0"/>
          </a:p>
          <a:p>
            <a:pPr marL="357188" lvl="0">
              <a:lnSpc>
                <a:spcPct val="90000"/>
              </a:lnSpc>
              <a:spcBef>
                <a:spcPts val="1200"/>
              </a:spcBef>
              <a:buClr>
                <a:srgbClr val="950A8D"/>
              </a:buClr>
              <a:buSzPct val="160000"/>
              <a:buNone/>
            </a:pPr>
            <a:r>
              <a:rPr lang="es-ES" sz="1800" b="1" dirty="0" smtClean="0"/>
              <a:t> </a:t>
            </a:r>
          </a:p>
          <a:p>
            <a:pPr marL="357188" lvl="0">
              <a:lnSpc>
                <a:spcPct val="90000"/>
              </a:lnSpc>
              <a:spcBef>
                <a:spcPts val="1200"/>
              </a:spcBef>
              <a:buClr>
                <a:srgbClr val="950A8D"/>
              </a:buClr>
              <a:buSzPct val="160000"/>
              <a:buNone/>
            </a:pPr>
            <a:endParaRPr lang="es-ES" sz="1800" b="1" dirty="0" smtClean="0"/>
          </a:p>
          <a:p>
            <a:pPr marL="360363" indent="0">
              <a:lnSpc>
                <a:spcPct val="90000"/>
              </a:lnSpc>
              <a:buNone/>
            </a:pPr>
            <a:r>
              <a:rPr lang="es-ES_tradnl" sz="1800" b="1" dirty="0" smtClean="0"/>
              <a:t> </a:t>
            </a:r>
          </a:p>
          <a:p>
            <a:pPr marL="360363" indent="0">
              <a:lnSpc>
                <a:spcPct val="90000"/>
              </a:lnSpc>
              <a:buNone/>
            </a:pPr>
            <a:endParaRPr lang="es-ES_tradnl" sz="1800" b="1" u="sng" dirty="0" smtClean="0">
              <a:hlinkClick r:id="rId9"/>
            </a:endParaRPr>
          </a:p>
        </p:txBody>
      </p:sp>
      <p:sp>
        <p:nvSpPr>
          <p:cNvPr id="24578" name="Line 4"/>
          <p:cNvSpPr>
            <a:spLocks noChangeShapeType="1"/>
          </p:cNvSpPr>
          <p:nvPr/>
        </p:nvSpPr>
        <p:spPr bwMode="auto">
          <a:xfrm>
            <a:off x="609600" y="762000"/>
            <a:ext cx="7696200" cy="0"/>
          </a:xfrm>
          <a:prstGeom prst="line">
            <a:avLst/>
          </a:prstGeom>
          <a:noFill/>
          <a:ln w="12700">
            <a:solidFill>
              <a:schemeClr val="tx1"/>
            </a:solidFill>
            <a:round/>
            <a:headEnd/>
            <a:tailEnd/>
          </a:ln>
        </p:spPr>
        <p:txBody>
          <a:bodyPr/>
          <a:lstStyle/>
          <a:p>
            <a:endParaRPr lang="es-ES"/>
          </a:p>
        </p:txBody>
      </p:sp>
      <p:sp>
        <p:nvSpPr>
          <p:cNvPr id="24579" name="Rectangle 8"/>
          <p:cNvSpPr>
            <a:spLocks noChangeArrowheads="1"/>
          </p:cNvSpPr>
          <p:nvPr/>
        </p:nvSpPr>
        <p:spPr bwMode="auto">
          <a:xfrm>
            <a:off x="1295400" y="228600"/>
            <a:ext cx="2966953" cy="523220"/>
          </a:xfrm>
          <a:prstGeom prst="rect">
            <a:avLst/>
          </a:prstGeom>
          <a:noFill/>
          <a:ln w="9525">
            <a:noFill/>
            <a:miter lim="800000"/>
            <a:headEnd/>
            <a:tailEnd/>
          </a:ln>
        </p:spPr>
        <p:txBody>
          <a:bodyPr wrap="none">
            <a:spAutoFit/>
          </a:bodyPr>
          <a:lstStyle/>
          <a:p>
            <a:r>
              <a:rPr lang="es-ES" sz="2800" b="1" dirty="0" smtClean="0">
                <a:solidFill>
                  <a:srgbClr val="CC0000"/>
                </a:solidFill>
              </a:rPr>
              <a:t>8. Webs </a:t>
            </a:r>
            <a:r>
              <a:rPr lang="es-ES" sz="2800" b="1" dirty="0">
                <a:solidFill>
                  <a:srgbClr val="CC0000"/>
                </a:solidFill>
              </a:rPr>
              <a:t>de </a:t>
            </a:r>
            <a:r>
              <a:rPr lang="es-ES" sz="2800" b="1" dirty="0" smtClean="0">
                <a:solidFill>
                  <a:srgbClr val="CC0000"/>
                </a:solidFill>
              </a:rPr>
              <a:t>Interés</a:t>
            </a:r>
            <a:endParaRPr lang="es-ES" sz="2800" b="1" dirty="0">
              <a:solidFill>
                <a:srgbClr val="CC0000"/>
              </a:solidFill>
            </a:endParaRPr>
          </a:p>
        </p:txBody>
      </p:sp>
      <p:sp>
        <p:nvSpPr>
          <p:cNvPr id="7" name="5 Marcador de número de diapositiva"/>
          <p:cNvSpPr txBox="1">
            <a:spLocks/>
          </p:cNvSpPr>
          <p:nvPr/>
        </p:nvSpPr>
        <p:spPr bwMode="auto">
          <a:xfrm>
            <a:off x="856687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70</a:t>
            </a:fld>
            <a:endParaRPr lang="eu-ES" sz="1600" dirty="0">
              <a:latin typeface="Arial" charset="0"/>
              <a:cs typeface="Arial" charset="0"/>
            </a:endParaRPr>
          </a:p>
        </p:txBody>
      </p:sp>
      <p:pic>
        <p:nvPicPr>
          <p:cNvPr id="9" name="Imagen 8" descr="Captura de pantalla 2013-02-15 a la(s) 14.12.38.p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10"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spTree>
    <p:extLst>
      <p:ext uri="{BB962C8B-B14F-4D97-AF65-F5344CB8AC3E}">
        <p14:creationId xmlns="" xmlns:p14="http://schemas.microsoft.com/office/powerpoint/2010/main" val="1173819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533400" y="9144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210947" name="Text Box 3"/>
          <p:cNvSpPr txBox="1">
            <a:spLocks noChangeArrowheads="1"/>
          </p:cNvSpPr>
          <p:nvPr/>
        </p:nvSpPr>
        <p:spPr bwMode="auto">
          <a:xfrm>
            <a:off x="1295400" y="304800"/>
            <a:ext cx="571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
        <p:nvSpPr>
          <p:cNvPr id="3" name="CuadroTexto 2"/>
          <p:cNvSpPr txBox="1"/>
          <p:nvPr/>
        </p:nvSpPr>
        <p:spPr>
          <a:xfrm>
            <a:off x="533400" y="1219200"/>
            <a:ext cx="7696200" cy="4539704"/>
          </a:xfrm>
          <a:prstGeom prst="rect">
            <a:avLst/>
          </a:prstGeom>
          <a:solidFill>
            <a:srgbClr val="D5E5BB"/>
          </a:solidFill>
        </p:spPr>
        <p:txBody>
          <a:bodyPr wrap="square">
            <a:spAutoFit/>
          </a:bodyPr>
          <a:lstStyle/>
          <a:p>
            <a:pPr marL="342900" indent="-342900" algn="just">
              <a:spcBef>
                <a:spcPts val="600"/>
              </a:spcBef>
              <a:buClr>
                <a:srgbClr val="A700A9"/>
              </a:buClr>
              <a:buSzPct val="175000"/>
              <a:buFont typeface="Arial"/>
              <a:buChar char="•"/>
            </a:pPr>
            <a:r>
              <a:rPr lang="es-ES" sz="2000" b="1" dirty="0">
                <a:solidFill>
                  <a:srgbClr val="0000FF"/>
                </a:solidFill>
              </a:rPr>
              <a:t>Las obligaciones de los productores </a:t>
            </a:r>
            <a:r>
              <a:rPr lang="es-ES" sz="2000" dirty="0">
                <a:solidFill>
                  <a:srgbClr val="000000"/>
                </a:solidFill>
              </a:rPr>
              <a:t>de residuos están desarrolladas en los artículos 13 al 22 del CAPITULO II del </a:t>
            </a:r>
            <a:r>
              <a:rPr lang="es-ES" sz="2000" dirty="0">
                <a:solidFill>
                  <a:srgbClr val="000000"/>
                </a:solidFill>
                <a:hlinkClick r:id="rId2"/>
              </a:rPr>
              <a:t>Real Decreto 833/1988 </a:t>
            </a:r>
            <a:r>
              <a:rPr lang="es-ES" sz="2000" dirty="0">
                <a:solidFill>
                  <a:srgbClr val="000000"/>
                </a:solidFill>
              </a:rPr>
              <a:t>y su modificación del </a:t>
            </a:r>
            <a:r>
              <a:rPr lang="es-ES" sz="2000" dirty="0">
                <a:solidFill>
                  <a:srgbClr val="000000"/>
                </a:solidFill>
                <a:hlinkClick r:id="rId3"/>
              </a:rPr>
              <a:t>Real Decreto 952/1997</a:t>
            </a:r>
            <a:r>
              <a:rPr lang="es-ES" sz="2000" dirty="0">
                <a:solidFill>
                  <a:srgbClr val="000000"/>
                </a:solidFill>
              </a:rPr>
              <a:t>, relativos a las OBLIGACIONES DE LOS PRODUCTORES, y en los artículos 41 a 43, del mismo </a:t>
            </a:r>
            <a:r>
              <a:rPr lang="es-ES" sz="2000" dirty="0" smtClean="0">
                <a:solidFill>
                  <a:srgbClr val="000000"/>
                </a:solidFill>
              </a:rPr>
              <a:t>Real </a:t>
            </a:r>
            <a:r>
              <a:rPr lang="es-ES" sz="2000" dirty="0">
                <a:solidFill>
                  <a:srgbClr val="000000"/>
                </a:solidFill>
              </a:rPr>
              <a:t>Decreto, relativos al traslado de residuos </a:t>
            </a:r>
            <a:r>
              <a:rPr lang="es-ES" sz="2000" dirty="0" smtClean="0">
                <a:solidFill>
                  <a:srgbClr val="000000"/>
                </a:solidFill>
              </a:rPr>
              <a:t>peligrosos.</a:t>
            </a:r>
          </a:p>
          <a:p>
            <a:pPr algn="just">
              <a:spcBef>
                <a:spcPts val="1200"/>
              </a:spcBef>
              <a:buClr>
                <a:srgbClr val="0000FF"/>
              </a:buClr>
              <a:buSzPct val="106000"/>
            </a:pPr>
            <a:r>
              <a:rPr lang="es-ES" sz="2400" b="1" dirty="0" smtClean="0"/>
              <a:t>Son</a:t>
            </a:r>
            <a:r>
              <a:rPr lang="es-ES" sz="2400" dirty="0" smtClean="0"/>
              <a:t> </a:t>
            </a:r>
            <a:r>
              <a:rPr lang="es-ES" sz="2400" b="1" dirty="0" smtClean="0"/>
              <a:t>obligaciones de los productores de residuos peligrosos</a:t>
            </a:r>
            <a:r>
              <a:rPr lang="es-ES" sz="2400" dirty="0" smtClean="0"/>
              <a:t>:</a:t>
            </a:r>
          </a:p>
          <a:p>
            <a:pPr marL="719138" indent="-342900" algn="just">
              <a:spcBef>
                <a:spcPts val="600"/>
              </a:spcBef>
              <a:buClr>
                <a:srgbClr val="A700A9"/>
              </a:buClr>
              <a:buSzPct val="175000"/>
              <a:buFont typeface="Arial"/>
              <a:buChar char="•"/>
            </a:pPr>
            <a:r>
              <a:rPr lang="es-ES" sz="2000" b="1" dirty="0" smtClean="0">
                <a:solidFill>
                  <a:srgbClr val="0000FF"/>
                </a:solidFill>
              </a:rPr>
              <a:t>Separar </a:t>
            </a:r>
            <a:r>
              <a:rPr lang="es-ES" sz="2000" b="1" dirty="0">
                <a:solidFill>
                  <a:srgbClr val="0000FF"/>
                </a:solidFill>
              </a:rPr>
              <a:t>adecuadamente y no mezclar los residuos peligrosos</a:t>
            </a:r>
            <a:r>
              <a:rPr lang="es-ES" sz="2000" dirty="0">
                <a:solidFill>
                  <a:srgbClr val="000000"/>
                </a:solidFill>
              </a:rPr>
              <a:t>, evitando particularmente aquellas mezclas que supongan un aumento de su peligrosidad o dificulten su gestión.</a:t>
            </a:r>
          </a:p>
          <a:p>
            <a:pPr marL="719138" indent="-342900" algn="just">
              <a:spcBef>
                <a:spcPts val="600"/>
              </a:spcBef>
              <a:buClr>
                <a:srgbClr val="A700A9"/>
              </a:buClr>
              <a:buSzPct val="175000"/>
              <a:buFont typeface="Arial"/>
              <a:buChar char="•"/>
            </a:pPr>
            <a:r>
              <a:rPr lang="es-ES" sz="2000" b="1" dirty="0">
                <a:solidFill>
                  <a:srgbClr val="0000FF"/>
                </a:solidFill>
              </a:rPr>
              <a:t>Envasar y etiquetar los recipientes</a:t>
            </a:r>
            <a:r>
              <a:rPr lang="es-ES" sz="2000" dirty="0">
                <a:solidFill>
                  <a:srgbClr val="000000"/>
                </a:solidFill>
              </a:rPr>
              <a:t> que contengan residuos peligrosos en la forma que reglamentariamente se determine.</a:t>
            </a:r>
          </a:p>
          <a:p>
            <a:pPr marL="719138" indent="-342900" algn="just">
              <a:spcBef>
                <a:spcPts val="600"/>
              </a:spcBef>
              <a:buClr>
                <a:srgbClr val="A700A9"/>
              </a:buClr>
              <a:buSzPct val="175000"/>
              <a:buFont typeface="Arial"/>
              <a:buChar char="•"/>
            </a:pPr>
            <a:r>
              <a:rPr lang="es-ES" sz="2000" b="1" dirty="0">
                <a:solidFill>
                  <a:srgbClr val="0000FF"/>
                </a:solidFill>
              </a:rPr>
              <a:t>Llevar un registro de los residuos peligrosos </a:t>
            </a:r>
            <a:r>
              <a:rPr lang="es-ES" sz="2000" dirty="0">
                <a:solidFill>
                  <a:srgbClr val="000000"/>
                </a:solidFill>
              </a:rPr>
              <a:t>producidos o importados y destino de los mismos. </a:t>
            </a:r>
          </a:p>
        </p:txBody>
      </p:sp>
      <p:sp>
        <p:nvSpPr>
          <p:cNvPr id="5" name="5 Marcador de número de diapositiva"/>
          <p:cNvSpPr txBox="1">
            <a:spLocks/>
          </p:cNvSpPr>
          <p:nvPr/>
        </p:nvSpPr>
        <p:spPr bwMode="auto">
          <a:xfrm>
            <a:off x="856687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8</a:t>
            </a:fld>
            <a:endParaRPr lang="eu-ES" sz="1600" dirty="0">
              <a:latin typeface="Arial" charset="0"/>
              <a:cs typeface="Arial" charset="0"/>
            </a:endParaRPr>
          </a:p>
        </p:txBody>
      </p:sp>
      <p:sp>
        <p:nvSpPr>
          <p:cNvPr id="7"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8" name="Imagen 7" descr="Captura de pantalla 2013-02-15 a la(s) 14.12.38.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Tree>
    <p:extLst>
      <p:ext uri="{BB962C8B-B14F-4D97-AF65-F5344CB8AC3E}">
        <p14:creationId xmlns="" xmlns:p14="http://schemas.microsoft.com/office/powerpoint/2010/main" val="2973851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914400"/>
            <a:ext cx="7315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3" name="CuadroTexto 2"/>
          <p:cNvSpPr txBox="1"/>
          <p:nvPr/>
        </p:nvSpPr>
        <p:spPr>
          <a:xfrm>
            <a:off x="685800" y="1371600"/>
            <a:ext cx="7315200" cy="3323987"/>
          </a:xfrm>
          <a:prstGeom prst="rect">
            <a:avLst/>
          </a:prstGeom>
          <a:solidFill>
            <a:srgbClr val="D5E5BB"/>
          </a:solidFill>
        </p:spPr>
        <p:txBody>
          <a:bodyPr wrap="square">
            <a:spAutoFit/>
          </a:bodyPr>
          <a:lstStyle/>
          <a:p>
            <a:pPr marL="366713" indent="-342900" algn="just">
              <a:spcBef>
                <a:spcPts val="600"/>
              </a:spcBef>
              <a:buClr>
                <a:srgbClr val="A700A9"/>
              </a:buClr>
              <a:buSzPct val="175000"/>
              <a:buFont typeface="Arial"/>
              <a:buChar char="•"/>
            </a:pPr>
            <a:r>
              <a:rPr lang="es-ES" sz="2000" b="1" dirty="0" smtClean="0">
                <a:solidFill>
                  <a:srgbClr val="0000FF"/>
                </a:solidFill>
              </a:rPr>
              <a:t>Suministrar </a:t>
            </a:r>
            <a:r>
              <a:rPr lang="es-ES" sz="2000" b="1" dirty="0">
                <a:solidFill>
                  <a:srgbClr val="0000FF"/>
                </a:solidFill>
              </a:rPr>
              <a:t>a las empresas autorizadas </a:t>
            </a:r>
            <a:r>
              <a:rPr lang="es-ES" sz="2000" dirty="0"/>
              <a:t>para llevar a cabo la gestión de residuos la información necesaria para su adecuado tratamiento y eliminación. </a:t>
            </a:r>
          </a:p>
          <a:p>
            <a:pPr marL="366713" indent="-342900" algn="just">
              <a:spcBef>
                <a:spcPts val="600"/>
              </a:spcBef>
              <a:buClr>
                <a:srgbClr val="A700A9"/>
              </a:buClr>
              <a:buSzPct val="175000"/>
              <a:buFont typeface="Arial"/>
              <a:buChar char="•"/>
            </a:pPr>
            <a:r>
              <a:rPr lang="es-ES" sz="2000" b="1" dirty="0">
                <a:solidFill>
                  <a:srgbClr val="0000FF"/>
                </a:solidFill>
              </a:rPr>
              <a:t>Presentar un informe anual a la Administración pública </a:t>
            </a:r>
            <a:r>
              <a:rPr lang="es-ES" sz="2000" dirty="0"/>
              <a:t>competente, en el que se deberán especificar, como mínimo, cantidad de residuos peligrosos producidos o importados, naturaleza de los mismos y destino final.</a:t>
            </a:r>
          </a:p>
          <a:p>
            <a:pPr marL="366713" indent="-342900" algn="just">
              <a:spcBef>
                <a:spcPts val="600"/>
              </a:spcBef>
              <a:buClr>
                <a:srgbClr val="A700A9"/>
              </a:buClr>
              <a:buSzPct val="175000"/>
              <a:buFont typeface="Arial"/>
              <a:buChar char="•"/>
            </a:pPr>
            <a:r>
              <a:rPr lang="es-ES" sz="2000" b="1" dirty="0">
                <a:solidFill>
                  <a:srgbClr val="0000FF"/>
                </a:solidFill>
              </a:rPr>
              <a:t>Informar inmediatamente a la Administración pública </a:t>
            </a:r>
            <a:r>
              <a:rPr lang="es-ES" sz="2000" dirty="0"/>
              <a:t>competente en caso de desaparición, pérdida o escape de residuos peligrosos. </a:t>
            </a:r>
          </a:p>
        </p:txBody>
      </p:sp>
      <p:sp>
        <p:nvSpPr>
          <p:cNvPr id="5" name="5 Marcador de número de diapositiva"/>
          <p:cNvSpPr txBox="1">
            <a:spLocks/>
          </p:cNvSpPr>
          <p:nvPr/>
        </p:nvSpPr>
        <p:spPr bwMode="auto">
          <a:xfrm>
            <a:off x="8542215"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9</a:t>
            </a:fld>
            <a:endParaRPr lang="eu-ES" sz="1600" dirty="0">
              <a:latin typeface="Arial" charset="0"/>
              <a:cs typeface="Arial" charset="0"/>
            </a:endParaRPr>
          </a:p>
        </p:txBody>
      </p:sp>
      <p:sp>
        <p:nvSpPr>
          <p:cNvPr id="6"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7" name="Imagen 6"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
        <p:nvSpPr>
          <p:cNvPr id="10" name="Text Box 3"/>
          <p:cNvSpPr txBox="1">
            <a:spLocks noChangeArrowheads="1"/>
          </p:cNvSpPr>
          <p:nvPr/>
        </p:nvSpPr>
        <p:spPr bwMode="auto">
          <a:xfrm>
            <a:off x="1295400" y="304800"/>
            <a:ext cx="571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2. Gestión de Residuos </a:t>
            </a:r>
            <a:r>
              <a:rPr lang="es-ES" sz="2800" b="1" dirty="0">
                <a:solidFill>
                  <a:srgbClr val="CC0000"/>
                </a:solidFill>
              </a:rPr>
              <a:t>P</a:t>
            </a:r>
            <a:r>
              <a:rPr lang="es-ES" sz="2800" b="1" dirty="0" smtClean="0">
                <a:solidFill>
                  <a:srgbClr val="CC0000"/>
                </a:solidFill>
              </a:rPr>
              <a:t>eligrosos</a:t>
            </a:r>
            <a:endParaRPr lang="es-ES" sz="2800" b="1" dirty="0">
              <a:solidFill>
                <a:srgbClr val="CC0000"/>
              </a:solidFill>
            </a:endParaRPr>
          </a:p>
        </p:txBody>
      </p:sp>
    </p:spTree>
    <p:extLst>
      <p:ext uri="{BB962C8B-B14F-4D97-AF65-F5344CB8AC3E}">
        <p14:creationId xmlns="" xmlns:p14="http://schemas.microsoft.com/office/powerpoint/2010/main" val="4145556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Álbum de fotografías modern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Álbum de fotografías moderno.potx</Template>
  <TotalTime>0</TotalTime>
  <Words>9172</Words>
  <Application>Microsoft Office PowerPoint</Application>
  <PresentationFormat>Presentación en pantalla (4:3)</PresentationFormat>
  <Paragraphs>513</Paragraphs>
  <Slides>70</Slides>
  <Notes>4</Notes>
  <HiddenSlides>0</HiddenSlides>
  <MMClips>0</MMClips>
  <ScaleCrop>false</ScaleCrop>
  <HeadingPairs>
    <vt:vector size="4" baseType="variant">
      <vt:variant>
        <vt:lpstr>Tema</vt:lpstr>
      </vt:variant>
      <vt:variant>
        <vt:i4>1</vt:i4>
      </vt:variant>
      <vt:variant>
        <vt:lpstr>Títulos de diapositiva</vt:lpstr>
      </vt:variant>
      <vt:variant>
        <vt:i4>70</vt:i4>
      </vt:variant>
    </vt:vector>
  </HeadingPairs>
  <TitlesOfParts>
    <vt:vector size="71" baseType="lpstr">
      <vt:lpstr>Álbum de fotografías moderno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2014-05-30T21:26:06Z</dcterms:modified>
</cp:coreProperties>
</file>