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275" r:id="rId3"/>
    <p:sldId id="364" r:id="rId4"/>
    <p:sldId id="380" r:id="rId5"/>
    <p:sldId id="381" r:id="rId6"/>
    <p:sldId id="276" r:id="rId7"/>
    <p:sldId id="365" r:id="rId8"/>
    <p:sldId id="366" r:id="rId9"/>
    <p:sldId id="377" r:id="rId10"/>
    <p:sldId id="367" r:id="rId11"/>
    <p:sldId id="368" r:id="rId12"/>
    <p:sldId id="370" r:id="rId13"/>
    <p:sldId id="371" r:id="rId14"/>
    <p:sldId id="373" r:id="rId15"/>
    <p:sldId id="372" r:id="rId16"/>
    <p:sldId id="375" r:id="rId17"/>
    <p:sldId id="374" r:id="rId18"/>
    <p:sldId id="382" r:id="rId19"/>
    <p:sldId id="383" r:id="rId20"/>
    <p:sldId id="384" r:id="rId21"/>
    <p:sldId id="385" r:id="rId22"/>
    <p:sldId id="376" r:id="rId23"/>
    <p:sldId id="378" r:id="rId24"/>
    <p:sldId id="379" r:id="rId25"/>
  </p:sldIdLst>
  <p:sldSz cx="9144000" cy="6858000" type="screen4x3"/>
  <p:notesSz cx="6858000" cy="91440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003399"/>
    <a:srgbClr val="FFDFE2"/>
    <a:srgbClr val="FCE0BE"/>
    <a:srgbClr val="C00000"/>
    <a:srgbClr val="AF0100"/>
    <a:srgbClr val="A800A6"/>
    <a:srgbClr val="F5F3BD"/>
    <a:srgbClr val="FEF8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95" autoAdjust="0"/>
  </p:normalViewPr>
  <p:slideViewPr>
    <p:cSldViewPr>
      <p:cViewPr varScale="1">
        <p:scale>
          <a:sx n="123" d="100"/>
          <a:sy n="12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6E7D018D-748F-47BF-843A-40349A141CAC}" type="datetimeFigureOut">
              <a:rPr lang="es-ES" smtClean="0"/>
              <a:pPr/>
              <a:t>26/05/2014</a:t>
            </a:fld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04AC5213-BACC-41AB-9B61-B40CF6C5296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10305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23E9B8FB-2ABD-42C9-A6DA-A6789EAF441D}" type="datetimeFigureOut">
              <a:rPr lang="es-ES"/>
              <a:pPr/>
              <a:t>26/05/2014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BE2A7042-DEED-4AA1-9E89-4A16B2572577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225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6C45924B-C3DE-4747-97BD-D5CAAF45D742}" type="slidenum">
              <a:rPr lang="en-US">
                <a:latin typeface="Times New Roman" pitchFamily="18" charset="0"/>
              </a:rPr>
              <a:pPr/>
              <a:t>23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s-ES_trad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ED822E62-49D0-4454-98FD-CE65A136E49A}" type="slidenum">
              <a:rPr lang="en-US">
                <a:latin typeface="Times New Roman" pitchFamily="18" charset="0"/>
              </a:rPr>
              <a:pPr/>
              <a:t>24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s-ES_tradnl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ada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es-ES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 del álbum de fotografías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chemeClr val="bg1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es-E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es-ES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es-ES"/>
              <a:t>Haga clic para agregar la fecha u otros detalles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mi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horizont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en vertical con títul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2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1 en vertical y 3 e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: 3 en horizontal y 2 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: 2 en horizontal y 3 e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2400" i="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ic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es-ES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es-ES_tradnl" smtClean="0"/>
              <a:t>Clic para editar título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es-ES"/>
              <a:pPr/>
              <a:t>26/05/2014</a:t>
            </a:fld>
            <a:endParaRPr kumimoji="0"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/>
              <a:pPr/>
              <a:t>‹Nº›</a:t>
            </a:fld>
            <a:endParaRPr kumimoji="0" lang="es-E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es-ES"/>
              <a:pPr/>
              <a:t>26/05/2014</a:t>
            </a:fld>
            <a:endParaRPr kumimoji="0"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/>
              <a:pPr/>
              <a:t>‹Nº›</a:t>
            </a:fld>
            <a:endParaRPr kumimoji="0" lang="es-E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>
                <a:latin typeface="Arial" pitchFamily="34" charset="0"/>
                <a:ea typeface="ＭＳ Ｐゴシック" charset="-128"/>
              </a:defRPr>
            </a:lvl1pPr>
          </a:lstStyle>
          <a:p>
            <a:fld id="{38134F8A-EE53-4A11-91EC-6C671EE20275}" type="datetime1">
              <a:rPr lang="es-ES"/>
              <a:pPr/>
              <a:t>26/05/2014</a:t>
            </a:fld>
            <a:r>
              <a:rPr lang="en-US" dirty="0"/>
              <a:t>© Pearson </a:t>
            </a:r>
            <a:r>
              <a:rPr lang="en-US" dirty="0" err="1"/>
              <a:t>Educación</a:t>
            </a:r>
            <a:r>
              <a:rPr lang="en-US" dirty="0"/>
              <a:t>, S.A.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>
                <a:latin typeface="Arial" pitchFamily="34" charset="0"/>
                <a:ea typeface="ＭＳ Ｐゴシック" charset="-128"/>
              </a:defRPr>
            </a:lvl1pPr>
          </a:lstStyle>
          <a:p>
            <a:r>
              <a:rPr lang="en-US"/>
              <a:t>Química General: Capítulo 9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5785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1D688-C9CE-4724-8E67-C64804D94A2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9105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talla completa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es-ES" i="0" dirty="0"/>
              <a:t>Haga clic en el icono para agregar una imagen a página completa</a:t>
            </a:r>
            <a:endParaRPr kumimoji="0" lang="es-ES" i="0" baseline="0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ción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es-ES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subtítulo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es-ES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 de la sección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en horizont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es-ES" sz="18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: mixt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2000" i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s-ES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kumimoji="0" lang="es-ES_tradnl" dirty="0" smtClean="0"/>
              <a:t>Arrastre la imagen al marcador de posición o haga clic en el icono para agregar</a:t>
            </a:r>
            <a:endParaRPr kumimoji="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000" baseline="0"/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s-E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es-ES_tradnl" smtClean="0"/>
              <a:t>Clic para editar título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es-ES">
                <a:solidFill>
                  <a:schemeClr val="bg1"/>
                </a:solidFill>
              </a:rPr>
              <a:pPr algn="r"/>
              <a:t>26/05/2014</a:t>
            </a:fld>
            <a:endParaRPr kumimoji="0" lang="es-E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es-E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es-ES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es-ES">
                <a:solidFill>
                  <a:schemeClr val="bg1"/>
                </a:solidFill>
              </a:rPr>
              <a:pPr/>
              <a:t>‹Nº›</a:t>
            </a:fld>
            <a:endParaRPr kumimoji="0" lang="es-E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2" r:id="rId23"/>
    <p:sldLayoutId id="2147483673" r:id="rId2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es-ES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lang="es-ES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lang="es-ES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lang="es-ES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es-ES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es-ES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ingurumena.ejgv.euskadi.net/r49-4892/es/contenidos/informacion/resid_peligrosos/es_1003/etiquetado_c.html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ingurumena.ejgv.euskadi.net/r49-4892/es/contenidos/informacion/resid_peligrosos/es_1003/etiquetado_c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ingurumena.ejgv.euskadi.net/r49-4892/es/contenidos/informacion/resid_peligrosos/es_1003/etiquetado_c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ingurumena.ejgv.euskadi.net/r49-4892/es/contenidos/informacion/resid_peligrosos/es_1003/etiquetado_c.html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ingurumena.ejgv.euskadi.net/r49-4892/es/contenidos/informacion/resid_peligrosos/es_1003/etiquetado_c.html" TargetMode="Externa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ingurumena.ejgv.euskadi.net/r49-4892/es/contenidos/informacion/resid_peligrosos/es_1003/etiquetado_c.html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ingurumena.ejgv.euskadi.net/r49-4892/es/contenidos/informacion/resid_peligrosos/es_1003/etiquetado_c.html" TargetMode="Externa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ingurumena.ejgv.euskadi.net/r49-4892/es/contenidos/informacion/resid_peligrosos/es_1003/etiquetado_c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.es/buscar/doc.php?id=BOE-A-1989-26488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boe.es/buscar/doc.php?id=BOE-A-1997-14934" TargetMode="External"/><Relationship Id="rId5" Type="http://schemas.openxmlformats.org/officeDocument/2006/relationships/hyperlink" Target="https://www.boe.es/buscar/doc.php?id=BOE-A-1988-18848" TargetMode="External"/><Relationship Id="rId4" Type="http://schemas.openxmlformats.org/officeDocument/2006/relationships/hyperlink" Target="http://www.boe.es/diario_boe/txt.php?id=BOE-A-2002-3285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grama.gob.es/es/calidad-y-evaluacion-ambiental/temas/productos-quimicos/reglamento-clp/" TargetMode="External"/><Relationship Id="rId3" Type="http://schemas.openxmlformats.org/officeDocument/2006/relationships/hyperlink" Target="http://www.ingurumena.ejgv.euskadi.net/r49-4892/es/contenidos/informacion/resid_peligrosos/es_1003/peligrosos_c.html" TargetMode="External"/><Relationship Id="rId7" Type="http://schemas.openxmlformats.org/officeDocument/2006/relationships/hyperlink" Target="http://web.ua.es/es/ecocampus/gest-residuos/residuos/informacion/residuos-quimico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unibertsitate-hedakuntza.ehu.es/p268-rsct/es/contenidos/informacion/indice_residuos/es_indice/indice.html" TargetMode="External"/><Relationship Id="rId5" Type="http://schemas.openxmlformats.org/officeDocument/2006/relationships/hyperlink" Target="http://www.magrama.gob.es/es/calidad-y-evaluacion-ambiental/temas/prevencion-y-gestion-residuos/flujos/Residuos_con_caracteristicas_peligrosidad.aspx" TargetMode="External"/><Relationship Id="rId4" Type="http://schemas.openxmlformats.org/officeDocument/2006/relationships/hyperlink" Target="http://www.ingurumena.ejgv.euskadi.net/r49-4892/es/contenidos/informacion/resid_peligrosos/es_1003/etiquetado_c.html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ingurumena.ejgv.euskadi.net/r49-4892/es/contenidos/informacion/resid_peligrosos/es_1003/etiquetado_c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gurumena.ejgv.euskadi.net/r49-4892/es/contenidos/informacion/resid_peligrosos/es_1003/etiquetado_c.html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6349" y="5476071"/>
            <a:ext cx="8672946" cy="106679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s-E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Curso OCW 2014</a:t>
            </a:r>
          </a:p>
          <a:p>
            <a:pPr algn="ctr">
              <a:spcBef>
                <a:spcPts val="0"/>
              </a:spcBef>
            </a:pPr>
            <a:r>
              <a:rPr lang="es-E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Tecnologías </a:t>
            </a:r>
            <a:r>
              <a:rPr lang="es-E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Ambientales: Gestión y Minimización de Residuos Industriales. Estudio de Casos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algn="ctr">
              <a:spcBef>
                <a:spcPts val="0"/>
              </a:spcBef>
            </a:pPr>
            <a:r>
              <a:rPr lang="es-E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F. Fernández Marzo, C. Peña Rodríguez y M.P.  Ruiz </a:t>
            </a:r>
            <a: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Ojeda</a:t>
            </a:r>
          </a:p>
          <a:p>
            <a:pPr algn="ctr">
              <a:spcBef>
                <a:spcPts val="0"/>
              </a:spcBef>
            </a:pPr>
            <a:r>
              <a:rPr lang="es-E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2000" y="422550"/>
            <a:ext cx="6324600" cy="397032"/>
          </a:xfrm>
          <a:prstGeom prst="rect">
            <a:avLst/>
          </a:prstGeom>
          <a:solidFill>
            <a:srgbClr val="4C86DB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2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Tema </a:t>
            </a:r>
            <a:r>
              <a:rPr lang="es-ES" sz="2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</a:t>
            </a:r>
            <a:r>
              <a:rPr lang="es-E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Etiquetado de residuos peligrosos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Imagen 10" descr="Captura de pantalla 2013-02-15 a la(s) 14.12.3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6018510"/>
            <a:ext cx="990600" cy="45112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28600" y="76200"/>
            <a:ext cx="381000" cy="5334000"/>
          </a:xfrm>
          <a:prstGeom prst="rect">
            <a:avLst/>
          </a:prstGeom>
          <a:solidFill>
            <a:srgbClr val="FE8B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12 Imagen" descr="explosi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609600"/>
            <a:ext cx="762000" cy="758190"/>
          </a:xfrm>
          <a:prstGeom prst="rect">
            <a:avLst/>
          </a:prstGeom>
        </p:spPr>
      </p:pic>
      <p:pic>
        <p:nvPicPr>
          <p:cNvPr id="14" name="13 Imagen" descr="Comburen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1530459"/>
            <a:ext cx="762000" cy="762000"/>
          </a:xfrm>
          <a:prstGeom prst="rect">
            <a:avLst/>
          </a:prstGeom>
        </p:spPr>
      </p:pic>
      <p:pic>
        <p:nvPicPr>
          <p:cNvPr id="15" name="14 Imagen" descr="Inflamab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48600" y="2444859"/>
            <a:ext cx="761999" cy="758189"/>
          </a:xfrm>
          <a:prstGeom prst="rect">
            <a:avLst/>
          </a:prstGeom>
        </p:spPr>
      </p:pic>
      <p:pic>
        <p:nvPicPr>
          <p:cNvPr id="16" name="15 Imagen" descr="Toxico.gi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8600" y="3352800"/>
            <a:ext cx="762000" cy="762000"/>
          </a:xfrm>
          <a:prstGeom prst="rect">
            <a:avLst/>
          </a:prstGeom>
        </p:spPr>
      </p:pic>
      <p:pic>
        <p:nvPicPr>
          <p:cNvPr id="17" name="16 Imagen" descr="Nociv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48600" y="4267200"/>
            <a:ext cx="762000" cy="75819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1143000"/>
            <a:ext cx="608810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8610600" y="5117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53320" y="6550223"/>
            <a:ext cx="853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*Pictogramas representativos de la naturaleza de los riesgos: </a:t>
            </a:r>
            <a:r>
              <a:rPr lang="es-ES" sz="1200" dirty="0" smtClean="0">
                <a:hlinkClick r:id="rId10"/>
              </a:rPr>
              <a:t>etiquetado de residuos peligrosos</a:t>
            </a:r>
            <a:r>
              <a:rPr lang="es-ES" sz="1200" dirty="0" smtClean="0"/>
              <a:t>, , Gobierno Vasco </a:t>
            </a:r>
            <a:endParaRPr lang="es-E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4864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3400" y="1676400"/>
            <a:ext cx="7620000" cy="3200876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pPr marL="457200" indent="-457200" algn="just">
              <a:buFont typeface="+mj-lt"/>
              <a:buAutoNum type="arabicPeriod" startAt="4"/>
            </a:pPr>
            <a:r>
              <a:rPr lang="es-ES" dirty="0" smtClean="0"/>
              <a:t>Cuando se asigne a un residuo envasado </a:t>
            </a:r>
            <a:r>
              <a:rPr lang="es-ES" b="1" dirty="0" smtClean="0"/>
              <a:t>más de un indicador de riesgo </a:t>
            </a:r>
            <a:r>
              <a:rPr lang="es-ES" dirty="0" smtClean="0"/>
              <a:t>se tendrán en cuenta los criterios siguientes:</a:t>
            </a:r>
          </a:p>
          <a:p>
            <a:pPr marL="457200" indent="-457200" algn="just"/>
            <a:endParaRPr lang="es-ES" dirty="0" smtClean="0"/>
          </a:p>
          <a:p>
            <a:pPr marL="719138" indent="-268288" algn="just"/>
            <a:r>
              <a:rPr lang="es-ES" dirty="0" smtClean="0"/>
              <a:t>a)  La obligación de poner el indicador de riesgo de residuo tóxico hace que sea facultativa la inclusión de los indicadores de riesgo de residuos nocivo y corrosivo.</a:t>
            </a:r>
          </a:p>
          <a:p>
            <a:pPr marL="719138" indent="-268288" algn="just"/>
            <a:r>
              <a:rPr lang="es-ES" dirty="0" smtClean="0"/>
              <a:t>b)  La obligación de poner el indicador de riesgo de residuo explosivo hace que sea facultativa la inclusión del indicador de riesgo de residuo inflamable y comburente.</a:t>
            </a:r>
          </a:p>
          <a:p>
            <a:pPr marL="457200" indent="-457200" algn="just"/>
            <a:endParaRPr lang="es-ES" sz="2000" dirty="0" smtClean="0"/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10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3400" y="1676400"/>
            <a:ext cx="7620000" cy="3447098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pPr marL="457200" indent="-457200" algn="just">
              <a:buFont typeface="+mj-lt"/>
              <a:buAutoNum type="arabicPeriod" startAt="5"/>
            </a:pPr>
            <a:r>
              <a:rPr lang="es-ES" dirty="0" smtClean="0"/>
              <a:t>La etiqueta debe ser </a:t>
            </a:r>
            <a:r>
              <a:rPr lang="es-ES" b="1" dirty="0" smtClean="0"/>
              <a:t>firmemente fijada sobre el envase</a:t>
            </a:r>
            <a:r>
              <a:rPr lang="es-ES" dirty="0" smtClean="0"/>
              <a:t>, debiendo ser anuladas, si fuera necesario, indicaciones o etiquetas anteriores de forma que no induzcan a error o desconocimiento del origen y contenido del envase en ninguna operación posterior del residuo.</a:t>
            </a:r>
          </a:p>
          <a:p>
            <a:pPr marL="457200" indent="-457200" algn="just"/>
            <a:r>
              <a:rPr lang="es-ES" dirty="0" smtClean="0"/>
              <a:t>         El tamaño de la etiqueta debe tener como mínimo las dimensiones de 10x10 cm.</a:t>
            </a:r>
          </a:p>
          <a:p>
            <a:pPr marL="457200" indent="-457200" algn="just"/>
            <a:endParaRPr lang="es-ES" dirty="0" smtClean="0"/>
          </a:p>
          <a:p>
            <a:pPr marL="457200" indent="-457200" algn="just">
              <a:buFont typeface="+mj-lt"/>
              <a:buAutoNum type="arabicPeriod" startAt="6"/>
            </a:pPr>
            <a:r>
              <a:rPr lang="es-ES" dirty="0" smtClean="0"/>
              <a:t>No será necesaria una etiqueta cuando sobre el envase aparezcan marcadas de forma clara las inscripciones a que hace referencia el apartado 2, siempre y cuando estén conformes con los requisitos exigidos en el presente artículo.</a:t>
            </a: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11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762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327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3. </a:t>
            </a:r>
            <a:r>
              <a:rPr lang="es-ES" sz="2400" b="1" dirty="0" smtClean="0">
                <a:solidFill>
                  <a:srgbClr val="CC0000"/>
                </a:solidFill>
              </a:rPr>
              <a:t>Modelo de etiqueta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12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1219200" y="1600200"/>
          <a:ext cx="5562600" cy="3468277"/>
        </p:xfrm>
        <a:graphic>
          <a:graphicData uri="http://schemas.openxmlformats.org/drawingml/2006/table">
            <a:tbl>
              <a:tblPr/>
              <a:tblGrid>
                <a:gridCol w="3034146"/>
                <a:gridCol w="2528454"/>
              </a:tblGrid>
              <a:tr h="53035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NOMBRE </a:t>
                      </a:r>
                      <a:r>
                        <a:rPr lang="es-ES" sz="1800" b="1" dirty="0">
                          <a:latin typeface="Arial"/>
                          <a:ea typeface="Times New Roman"/>
                          <a:cs typeface="Times New Roman"/>
                        </a:rPr>
                        <a:t>DEL </a:t>
                      </a:r>
                      <a:r>
                        <a:rPr lang="es-E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RESIDUO</a:t>
                      </a:r>
                      <a:endParaRPr lang="es-E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95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//    //    //    //    //    //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DIRECCIÓN: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TELÉFONO: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  / 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   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15 Imagen" descr="toxic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895600"/>
            <a:ext cx="1524000" cy="152400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4724400" y="4648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Tóxico</a:t>
            </a:r>
            <a:endParaRPr lang="es-ES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953000" y="236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T</a:t>
            </a:r>
            <a:endParaRPr lang="es-ES" b="1" dirty="0"/>
          </a:p>
        </p:txBody>
      </p:sp>
      <p:cxnSp>
        <p:nvCxnSpPr>
          <p:cNvPr id="20" name="19 Conector recto"/>
          <p:cNvCxnSpPr/>
          <p:nvPr/>
        </p:nvCxnSpPr>
        <p:spPr>
          <a:xfrm flipV="1">
            <a:off x="5486400" y="1219200"/>
            <a:ext cx="762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 flipV="1">
            <a:off x="1828800" y="1447800"/>
            <a:ext cx="762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724400" y="6096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NOMBRE DEL RESIDUO</a:t>
            </a:r>
          </a:p>
          <a:p>
            <a:pPr algn="ctr"/>
            <a:r>
              <a:rPr lang="es-ES" sz="1200" dirty="0" smtClean="0"/>
              <a:t>Según la lista Europea de Residuos</a:t>
            </a:r>
            <a:endParaRPr lang="es-ES" sz="1200" dirty="0"/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5486400" y="4267200"/>
            <a:ext cx="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4648200" y="5410200"/>
            <a:ext cx="1981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733800" y="5410200"/>
            <a:ext cx="373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PICTOGRAMA DE RIESGO</a:t>
            </a:r>
          </a:p>
          <a:p>
            <a:pPr algn="ctr"/>
            <a:r>
              <a:rPr lang="es-ES" sz="1200" dirty="0" smtClean="0"/>
              <a:t>Se incluye la letra que define el </a:t>
            </a:r>
          </a:p>
          <a:p>
            <a:pPr algn="ctr"/>
            <a:r>
              <a:rPr lang="es-ES" sz="1200" dirty="0" smtClean="0"/>
              <a:t>riesgo y la palabra de riesgo</a:t>
            </a:r>
            <a:endParaRPr lang="es-ES" sz="1200" dirty="0"/>
          </a:p>
        </p:txBody>
      </p:sp>
      <p:grpSp>
        <p:nvGrpSpPr>
          <p:cNvPr id="46" name="45 Grupo"/>
          <p:cNvGrpSpPr/>
          <p:nvPr/>
        </p:nvGrpSpPr>
        <p:grpSpPr>
          <a:xfrm>
            <a:off x="6172200" y="2590800"/>
            <a:ext cx="762000" cy="1981200"/>
            <a:chOff x="6172200" y="2590800"/>
            <a:chExt cx="762000" cy="1981200"/>
          </a:xfrm>
        </p:grpSpPr>
        <p:cxnSp>
          <p:nvCxnSpPr>
            <p:cNvPr id="31" name="30 Conector recto"/>
            <p:cNvCxnSpPr/>
            <p:nvPr/>
          </p:nvCxnSpPr>
          <p:spPr>
            <a:xfrm>
              <a:off x="6172200" y="3581400"/>
              <a:ext cx="76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flipV="1">
              <a:off x="6931152" y="2590800"/>
              <a:ext cx="0" cy="1981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33 CuadroTexto"/>
          <p:cNvSpPr txBox="1"/>
          <p:nvPr/>
        </p:nvSpPr>
        <p:spPr>
          <a:xfrm>
            <a:off x="7010400" y="2057400"/>
            <a:ext cx="198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NATURALEZA DE LOS RIESGOS QUE PRESENTAN LSO RESIDUOS</a:t>
            </a:r>
          </a:p>
          <a:p>
            <a:endParaRPr lang="es-ES" sz="1200" b="1" dirty="0" smtClean="0"/>
          </a:p>
          <a:p>
            <a:r>
              <a:rPr lang="es-ES" sz="1200" dirty="0" smtClean="0"/>
              <a:t>En este recuadro deberá aparecer el pictograma que presenta  la naturaleza del riesgo indicado por el </a:t>
            </a:r>
            <a:r>
              <a:rPr lang="es-ES" sz="1200" b="1" dirty="0" smtClean="0">
                <a:solidFill>
                  <a:srgbClr val="0000FF"/>
                </a:solidFill>
              </a:rPr>
              <a:t>código H de la tabla 5</a:t>
            </a:r>
            <a:r>
              <a:rPr lang="es-ES" sz="1200" dirty="0" smtClean="0"/>
              <a:t>. En el caso de haber más de un código o bien se ponen dos pictogramas, o se pone el de mayor peligrosidad</a:t>
            </a:r>
            <a:endParaRPr lang="es-ES" sz="1200" dirty="0"/>
          </a:p>
        </p:txBody>
      </p:sp>
      <p:cxnSp>
        <p:nvCxnSpPr>
          <p:cNvPr id="38" name="37 Conector recto"/>
          <p:cNvCxnSpPr/>
          <p:nvPr/>
        </p:nvCxnSpPr>
        <p:spPr>
          <a:xfrm flipH="1">
            <a:off x="5105400" y="12192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H="1">
            <a:off x="685800" y="1447800"/>
            <a:ext cx="228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109728" y="740664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CODIFICACIÓN DEL RESIDUO</a:t>
            </a:r>
          </a:p>
          <a:p>
            <a:pPr algn="ctr"/>
            <a:r>
              <a:rPr lang="es-ES" sz="1200" dirty="0" smtClean="0"/>
              <a:t>Según el sistema de identificación que se describe en el anexo I del </a:t>
            </a:r>
            <a:r>
              <a:rPr lang="es-ES" sz="1200" b="1" dirty="0" smtClean="0">
                <a:solidFill>
                  <a:srgbClr val="0000FF"/>
                </a:solidFill>
              </a:rPr>
              <a:t>Real Decreto 833/1988, de 20 de julio</a:t>
            </a:r>
            <a:endParaRPr lang="es-ES" sz="1200" b="1" dirty="0">
              <a:solidFill>
                <a:srgbClr val="0000FF"/>
              </a:solidFill>
            </a:endParaRPr>
          </a:p>
        </p:txBody>
      </p:sp>
      <p:grpSp>
        <p:nvGrpSpPr>
          <p:cNvPr id="53" name="52 Grupo"/>
          <p:cNvGrpSpPr/>
          <p:nvPr/>
        </p:nvGrpSpPr>
        <p:grpSpPr>
          <a:xfrm>
            <a:off x="1600200" y="5032248"/>
            <a:ext cx="1981200" cy="381000"/>
            <a:chOff x="1600200" y="5032248"/>
            <a:chExt cx="1981200" cy="381000"/>
          </a:xfrm>
        </p:grpSpPr>
        <p:cxnSp>
          <p:nvCxnSpPr>
            <p:cNvPr id="48" name="47 Conector recto"/>
            <p:cNvCxnSpPr/>
            <p:nvPr/>
          </p:nvCxnSpPr>
          <p:spPr>
            <a:xfrm>
              <a:off x="2514600" y="5032248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1600200" y="5410200"/>
              <a:ext cx="1981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CuadroTexto"/>
          <p:cNvSpPr txBox="1"/>
          <p:nvPr/>
        </p:nvSpPr>
        <p:spPr>
          <a:xfrm>
            <a:off x="1066800" y="54864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FECHA DE EMBASADO</a:t>
            </a:r>
          </a:p>
          <a:p>
            <a:pPr algn="ctr"/>
            <a:r>
              <a:rPr lang="es-ES" sz="1200" dirty="0" smtClean="0"/>
              <a:t>Se  anota la fecha de inicio </a:t>
            </a:r>
          </a:p>
          <a:p>
            <a:pPr algn="ctr"/>
            <a:r>
              <a:rPr lang="es-ES" sz="1200" dirty="0" smtClean="0"/>
              <a:t>del envasado del residuo</a:t>
            </a:r>
            <a:endParaRPr lang="es-ES" sz="1200" dirty="0"/>
          </a:p>
        </p:txBody>
      </p:sp>
      <p:cxnSp>
        <p:nvCxnSpPr>
          <p:cNvPr id="55" name="54 Conector recto"/>
          <p:cNvCxnSpPr/>
          <p:nvPr/>
        </p:nvCxnSpPr>
        <p:spPr>
          <a:xfrm rot="5400000">
            <a:off x="1257300" y="3543300"/>
            <a:ext cx="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1066800" y="2971800"/>
            <a:ext cx="3048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-76200" y="3124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 smtClean="0"/>
              <a:t>Indicar los datos completos del titular o productor del residuo </a:t>
            </a:r>
            <a:endParaRPr lang="es-ES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990600" y="5087779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 representativo de la naturaleza de los riesgos: </a:t>
            </a:r>
            <a:r>
              <a:rPr lang="es-ES" sz="1000" dirty="0" smtClean="0">
                <a:hlinkClick r:id="rId4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2484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13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456944"/>
            <a:ext cx="7315200" cy="9144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 smtClean="0">
                <a:solidFill>
                  <a:schemeClr val="tx1"/>
                </a:solidFill>
              </a:rPr>
              <a:t>En este apartado hay que escribir el </a:t>
            </a:r>
            <a:r>
              <a:rPr lang="es-ES" sz="1600" b="1" dirty="0" smtClean="0">
                <a:solidFill>
                  <a:srgbClr val="0000FF"/>
                </a:solidFill>
              </a:rPr>
              <a:t>nombre del residuo </a:t>
            </a:r>
            <a:r>
              <a:rPr lang="es-ES" sz="1600" dirty="0" smtClean="0">
                <a:solidFill>
                  <a:schemeClr val="tx1"/>
                </a:solidFill>
              </a:rPr>
              <a:t>que se va a almacenar  temporalmente (según LER</a:t>
            </a:r>
            <a:r>
              <a:rPr lang="es-ES" sz="1600" dirty="0" smtClean="0">
                <a:solidFill>
                  <a:srgbClr val="0000FF"/>
                </a:solidFill>
              </a:rPr>
              <a:t>, O MAM/304/2002</a:t>
            </a:r>
            <a:r>
              <a:rPr lang="es-ES" sz="16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Por ejemplo: baterías usadas, aceites usados, trapos impregnados, disolventes agotados, etc.</a:t>
            </a:r>
            <a:endParaRPr lang="es-ES" sz="1400" dirty="0">
              <a:solidFill>
                <a:schemeClr val="tx1"/>
              </a:solidFill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85800" y="2529841"/>
          <a:ext cx="7315200" cy="3642360"/>
        </p:xfrm>
        <a:graphic>
          <a:graphicData uri="http://schemas.openxmlformats.org/drawingml/2006/table">
            <a:tbl>
              <a:tblPr/>
              <a:tblGrid>
                <a:gridCol w="3990111"/>
                <a:gridCol w="3325089"/>
              </a:tblGrid>
              <a:tr h="6910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rgbClr val="0000FF"/>
                          </a:solidFill>
                        </a:rPr>
                        <a:t>Aceites minerales no clorados de motor, de transmisión mecánica y lubricantes</a:t>
                      </a:r>
                      <a:endParaRPr lang="es-E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64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//    //    //    //    //    //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7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DIRECCIÓN: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TELÉFONO: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  / 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   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685800" y="1066800"/>
            <a:ext cx="11430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1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1066800"/>
            <a:ext cx="24384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NOMBRAR EL RESIDUO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609600" y="2423770"/>
            <a:ext cx="7239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14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380744"/>
            <a:ext cx="7315200" cy="981455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 smtClean="0">
                <a:solidFill>
                  <a:schemeClr val="tx1"/>
                </a:solidFill>
              </a:rPr>
              <a:t>En este apartado hay que escribir  la información para </a:t>
            </a:r>
            <a:r>
              <a:rPr lang="es-ES" sz="1600" b="1" dirty="0" smtClean="0">
                <a:solidFill>
                  <a:srgbClr val="0000FF"/>
                </a:solidFill>
              </a:rPr>
              <a:t>identificar el residuo a almacenar</a:t>
            </a:r>
            <a:r>
              <a:rPr lang="es-ES" sz="1600" dirty="0" smtClean="0">
                <a:solidFill>
                  <a:schemeClr val="tx1"/>
                </a:solidFill>
              </a:rPr>
              <a:t>. Son dos números, el primero tienen </a:t>
            </a:r>
            <a:r>
              <a:rPr lang="es-ES" sz="1600" b="1" dirty="0" smtClean="0">
                <a:solidFill>
                  <a:srgbClr val="0000FF"/>
                </a:solidFill>
              </a:rPr>
              <a:t>7 dígitos </a:t>
            </a:r>
            <a:r>
              <a:rPr lang="es-ES" sz="1600" dirty="0" smtClean="0">
                <a:solidFill>
                  <a:schemeClr val="tx1"/>
                </a:solidFill>
              </a:rPr>
              <a:t>divididos por dobles barras  (anexo I RD 833/1988) y el segundo son 6 dígitos separados de dos en dos (</a:t>
            </a:r>
            <a:r>
              <a:rPr lang="es-ES" sz="1600" b="1" dirty="0" smtClean="0">
                <a:solidFill>
                  <a:srgbClr val="0000FF"/>
                </a:solidFill>
              </a:rPr>
              <a:t>LER,         O MAM/304/2002</a:t>
            </a:r>
            <a:r>
              <a:rPr lang="es-ES" sz="1600" dirty="0" smtClean="0">
                <a:solidFill>
                  <a:schemeClr val="tx1"/>
                </a:solidFill>
              </a:rPr>
              <a:t>).</a:t>
            </a:r>
            <a:endParaRPr lang="es-ES" sz="1600" dirty="0">
              <a:solidFill>
                <a:schemeClr val="tx1"/>
              </a:solidFill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85800" y="2453641"/>
          <a:ext cx="7315200" cy="3718559"/>
        </p:xfrm>
        <a:graphic>
          <a:graphicData uri="http://schemas.openxmlformats.org/drawingml/2006/table">
            <a:tbl>
              <a:tblPr/>
              <a:tblGrid>
                <a:gridCol w="3990111"/>
                <a:gridCol w="3325089"/>
              </a:tblGrid>
              <a:tr h="705497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rgbClr val="0000FF"/>
                          </a:solidFill>
                        </a:rPr>
                        <a:t>Aceites minerales no clorados de motor, de transmisión mecánica y lubricantes</a:t>
                      </a:r>
                      <a:endParaRPr lang="es-E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4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Q7//R9/13//L8//C51//H5/6//A241//B0019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13 02 05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DIRECCIÓN: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TELÉFONO:</a:t>
                      </a:r>
                      <a:endParaRPr lang="es-E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  / 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   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2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26670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IDENTIFICAR EL RESIDUO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04800" y="3048000"/>
            <a:ext cx="4495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57800" y="3276600"/>
            <a:ext cx="2499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7 dígitos divididos por dobles barras</a:t>
            </a:r>
            <a:endParaRPr lang="es-ES" sz="1200" b="1" dirty="0">
              <a:solidFill>
                <a:srgbClr val="FF0000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4572000" y="3429000"/>
            <a:ext cx="685800" cy="2425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9144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4478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9050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3622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8956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34290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038600" y="38100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4876801" y="4419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</a:rPr>
              <a:t>código LER</a:t>
            </a:r>
            <a:endParaRPr lang="es-ES" sz="1200" b="1" dirty="0">
              <a:solidFill>
                <a:srgbClr val="FF0000"/>
              </a:solidFill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2667000" y="4038600"/>
            <a:ext cx="2209800" cy="533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15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380745"/>
            <a:ext cx="7315200" cy="9144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 smtClean="0">
                <a:solidFill>
                  <a:schemeClr val="tx1"/>
                </a:solidFill>
              </a:rPr>
              <a:t>En este apartado se escribe el </a:t>
            </a:r>
            <a:r>
              <a:rPr lang="es-ES" sz="1600" b="1" dirty="0" smtClean="0">
                <a:solidFill>
                  <a:srgbClr val="0000FF"/>
                </a:solidFill>
              </a:rPr>
              <a:t>nombre</a:t>
            </a:r>
            <a:r>
              <a:rPr lang="es-ES" sz="1600" dirty="0" smtClean="0">
                <a:solidFill>
                  <a:schemeClr val="tx1"/>
                </a:solidFill>
              </a:rPr>
              <a:t> de titular de los residuos, la </a:t>
            </a:r>
            <a:r>
              <a:rPr lang="es-ES" sz="1600" b="1" dirty="0" smtClean="0">
                <a:solidFill>
                  <a:srgbClr val="0000FF"/>
                </a:solidFill>
              </a:rPr>
              <a:t>dirección</a:t>
            </a:r>
            <a:r>
              <a:rPr lang="es-ES" sz="1600" dirty="0" smtClean="0">
                <a:solidFill>
                  <a:schemeClr val="tx1"/>
                </a:solidFill>
              </a:rPr>
              <a:t> y el </a:t>
            </a:r>
            <a:r>
              <a:rPr lang="es-ES" sz="1600" b="1" dirty="0" smtClean="0">
                <a:solidFill>
                  <a:srgbClr val="0000FF"/>
                </a:solidFill>
              </a:rPr>
              <a:t>teléfono</a:t>
            </a:r>
            <a:r>
              <a:rPr lang="es-ES" sz="1600" dirty="0" smtClean="0">
                <a:solidFill>
                  <a:schemeClr val="tx1"/>
                </a:solidFill>
              </a:rPr>
              <a:t> de contacto</a:t>
            </a:r>
            <a:endParaRPr lang="es-ES" sz="1600" dirty="0">
              <a:solidFill>
                <a:schemeClr val="tx1"/>
              </a:solidFill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85800" y="2453641"/>
          <a:ext cx="7315200" cy="3889271"/>
        </p:xfrm>
        <a:graphic>
          <a:graphicData uri="http://schemas.openxmlformats.org/drawingml/2006/table">
            <a:tbl>
              <a:tblPr/>
              <a:tblGrid>
                <a:gridCol w="3990111"/>
                <a:gridCol w="3325089"/>
              </a:tblGrid>
              <a:tr h="705497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rgbClr val="0000FF"/>
                          </a:solidFill>
                        </a:rPr>
                        <a:t>Aceites minerales no clorados de motor, de transmisión mecánica y lubricantes</a:t>
                      </a:r>
                      <a:endParaRPr lang="es-E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4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Q7//R9/13//L8//C51//H5/6//A241//B0019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13 02 05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</a:t>
                      </a: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GARAJES MURILLO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DIRECCIÓN: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POLÍGONO EASO, S/N </a:t>
                      </a:r>
                    </a:p>
                    <a:p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VITORIA-GASTEIZ (ARABA)</a:t>
                      </a:r>
                      <a:endParaRPr lang="es-ES" sz="11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TELÉFONO: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945002538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 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/   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3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26670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IDENTIFICAR EL TITULAR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59664" y="4050792"/>
            <a:ext cx="4440936" cy="1645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16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380745"/>
            <a:ext cx="7315200" cy="752855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Es muy importante indicar la </a:t>
            </a:r>
            <a:r>
              <a:rPr lang="es-ES" b="1" dirty="0" smtClean="0">
                <a:solidFill>
                  <a:srgbClr val="0000FF"/>
                </a:solidFill>
              </a:rPr>
              <a:t>fecha</a:t>
            </a:r>
            <a:r>
              <a:rPr lang="es-ES" dirty="0" smtClean="0">
                <a:solidFill>
                  <a:schemeClr val="tx1"/>
                </a:solidFill>
              </a:rPr>
              <a:t> en la cual comienza el almacenamiento de los residuos peligrosos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85800" y="2209800"/>
          <a:ext cx="7315200" cy="3889271"/>
        </p:xfrm>
        <a:graphic>
          <a:graphicData uri="http://schemas.openxmlformats.org/drawingml/2006/table">
            <a:tbl>
              <a:tblPr/>
              <a:tblGrid>
                <a:gridCol w="3990111"/>
                <a:gridCol w="3325089"/>
              </a:tblGrid>
              <a:tr h="705497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rgbClr val="0000FF"/>
                          </a:solidFill>
                        </a:rPr>
                        <a:t>Aceites minerales no clorados de motor, de transmisión mecánica y lubricantes</a:t>
                      </a:r>
                      <a:endParaRPr lang="es-E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4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Q7//R9/13//L8//C51//H5/6//A241//B0019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13 02 05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</a:t>
                      </a: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GARAJES MURILLO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DIRECCIÓN: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POLÍGONO EASO, S/N </a:t>
                      </a:r>
                    </a:p>
                    <a:p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VITORIA-GASTEIZ (ARABA)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TELÉFONO: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945002538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 </a:t>
                      </a:r>
                      <a:r>
                        <a:rPr lang="es-E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  </a:t>
                      </a: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02  </a:t>
                      </a:r>
                      <a:r>
                        <a:rPr lang="es-E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  </a:t>
                      </a:r>
                      <a:endParaRPr lang="es-ES" sz="18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4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26670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Fecha de envasado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447800" y="5334000"/>
            <a:ext cx="2362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17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396335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380745"/>
            <a:ext cx="7315200" cy="9144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Se debe utilizar el </a:t>
            </a:r>
            <a:r>
              <a:rPr lang="es-ES" b="1" dirty="0" smtClean="0">
                <a:solidFill>
                  <a:srgbClr val="0000FF"/>
                </a:solidFill>
              </a:rPr>
              <a:t>pictograma</a:t>
            </a:r>
            <a:r>
              <a:rPr lang="es-ES" dirty="0" smtClean="0">
                <a:solidFill>
                  <a:schemeClr val="tx1"/>
                </a:solidFill>
              </a:rPr>
              <a:t> indicado por el </a:t>
            </a:r>
            <a:r>
              <a:rPr lang="es-ES" b="1" dirty="0" smtClean="0">
                <a:solidFill>
                  <a:schemeClr val="tx1"/>
                </a:solidFill>
              </a:rPr>
              <a:t>código H de la Tabla 5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rgbClr val="0000FF"/>
                </a:solidFill>
              </a:rPr>
              <a:t>Real Decreto 833/1988)</a:t>
            </a:r>
            <a:r>
              <a:rPr lang="es-ES" dirty="0" smtClean="0">
                <a:solidFill>
                  <a:schemeClr val="tx1"/>
                </a:solidFill>
              </a:rPr>
              <a:t>. En el caso de haber más de un código, o bien se ponen los dos pictogramas, o se pone el de mayor peligrosidad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685800" y="2404873"/>
          <a:ext cx="7315200" cy="3889271"/>
        </p:xfrm>
        <a:graphic>
          <a:graphicData uri="http://schemas.openxmlformats.org/drawingml/2006/table">
            <a:tbl>
              <a:tblPr/>
              <a:tblGrid>
                <a:gridCol w="3990111"/>
                <a:gridCol w="3325089"/>
              </a:tblGrid>
              <a:tr h="705497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rgbClr val="0000FF"/>
                          </a:solidFill>
                        </a:rPr>
                        <a:t>Aceites minerales no clorados de motor, de transmisión mecánica y lubricantes</a:t>
                      </a:r>
                      <a:endParaRPr lang="es-E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47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latin typeface="Arial"/>
                          <a:ea typeface="Times New Roman"/>
                          <a:cs typeface="Times New Roman"/>
                        </a:rPr>
                        <a:t>CODIGO DE IDENTIFICACIÓN DEL RESIDUO</a:t>
                      </a:r>
                      <a:endParaRPr lang="es-E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Q7//R9/13//L8//C51//H5/6//A241//B0019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LER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13 02 05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DATOS DEL TITULAR DEL RESIDUO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NOMBRE</a:t>
                      </a: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s-ES" sz="16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GARAJES MURILLO</a:t>
                      </a:r>
                      <a:endParaRPr lang="es-ES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DIRECCIÓN: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POLÍGONO EASO, S/N </a:t>
                      </a:r>
                    </a:p>
                    <a:p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VITORIA-GASTEIZ (ARABA)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TELÉFONO: </a:t>
                      </a:r>
                      <a:r>
                        <a:rPr kumimoji="0" lang="es-ES" sz="1600" b="1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945002538</a:t>
                      </a:r>
                      <a:endParaRPr lang="es-ES" sz="1600" b="1" dirty="0">
                        <a:solidFill>
                          <a:srgbClr val="0000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FECHA DE </a:t>
                      </a:r>
                      <a:r>
                        <a:rPr lang="es-E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ENVASADO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 </a:t>
                      </a:r>
                      <a:r>
                        <a:rPr lang="es-E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  </a:t>
                      </a: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02  </a:t>
                      </a:r>
                      <a:r>
                        <a:rPr lang="es-E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s-ES" sz="18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  </a:t>
                      </a:r>
                      <a:endParaRPr lang="es-ES" sz="18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37338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INCLUIR EL PICTOGRAMA DE RIESGO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12" name="11 Imagen" descr="nociv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733800"/>
            <a:ext cx="1895475" cy="190500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6096000" y="32766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Xn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867400" y="5715000"/>
            <a:ext cx="96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NOCIVO</a:t>
            </a:r>
            <a:endParaRPr lang="es-ES" b="1" dirty="0"/>
          </a:p>
        </p:txBody>
      </p:sp>
      <p:sp>
        <p:nvSpPr>
          <p:cNvPr id="18" name="17 Elipse"/>
          <p:cNvSpPr/>
          <p:nvPr/>
        </p:nvSpPr>
        <p:spPr>
          <a:xfrm>
            <a:off x="4648200" y="2895600"/>
            <a:ext cx="34290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/>
        </p:nvSpPr>
        <p:spPr>
          <a:xfrm>
            <a:off x="7078717" y="2695902"/>
            <a:ext cx="1828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</a:rPr>
              <a:t>Letra que define el riesgo </a:t>
            </a:r>
            <a:endParaRPr lang="es-ES" sz="1200" b="1" dirty="0">
              <a:solidFill>
                <a:srgbClr val="FF0000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010400" y="5867400"/>
            <a:ext cx="1828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</a:rPr>
              <a:t>Palabra de riesgo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6369268" y="2895600"/>
            <a:ext cx="7620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6818585" y="5935717"/>
            <a:ext cx="457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73152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295400" y="6261309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 representativo de la naturaleza de los riesgos: </a:t>
            </a:r>
            <a:r>
              <a:rPr lang="es-ES" sz="1000" dirty="0" smtClean="0">
                <a:hlinkClick r:id="rId4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18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63246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INCLUIR EL PICTOGRAMA DE RIESGO. Códigos H de la Tabla 5 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762000" y="1524000"/>
          <a:ext cx="7239000" cy="4648200"/>
        </p:xfrm>
        <a:graphic>
          <a:graphicData uri="http://schemas.openxmlformats.org/drawingml/2006/table">
            <a:tbl>
              <a:tblPr/>
              <a:tblGrid>
                <a:gridCol w="1375293"/>
                <a:gridCol w="2910384"/>
                <a:gridCol w="1003822"/>
                <a:gridCol w="1949501"/>
              </a:tblGrid>
              <a:tr h="557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CÓDIGO H 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PALABRA DE RIESGO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LETRA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PICTOGRAMA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23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Explosivo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989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H2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Comburente: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0890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H3a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Fácilmente inflamable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F+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079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H3b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Inflamable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pic>
        <p:nvPicPr>
          <p:cNvPr id="1036" name="Picture 12" descr="67_548_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209800"/>
            <a:ext cx="685800" cy="685800"/>
          </a:xfrm>
          <a:prstGeom prst="rect">
            <a:avLst/>
          </a:prstGeom>
          <a:noFill/>
        </p:spPr>
      </p:pic>
      <p:pic>
        <p:nvPicPr>
          <p:cNvPr id="1034" name="Picture 10" descr="67_548_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124200"/>
            <a:ext cx="685800" cy="685800"/>
          </a:xfrm>
          <a:prstGeom prst="rect">
            <a:avLst/>
          </a:prstGeom>
          <a:noFill/>
        </p:spPr>
      </p:pic>
      <p:pic>
        <p:nvPicPr>
          <p:cNvPr id="1032" name="Picture 8" descr="67_548_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114800"/>
            <a:ext cx="685800" cy="685800"/>
          </a:xfrm>
          <a:prstGeom prst="rect">
            <a:avLst/>
          </a:prstGeom>
          <a:noFill/>
        </p:spPr>
      </p:pic>
      <p:pic>
        <p:nvPicPr>
          <p:cNvPr id="1030" name="Picture 6" descr="67_548_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257800"/>
            <a:ext cx="685800" cy="700709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73152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3152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3152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3152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955734" y="6125706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*Pictogramas representativos de la naturaleza de los riesgos: </a:t>
            </a:r>
            <a:r>
              <a:rPr lang="es-ES" sz="1000" dirty="0" smtClean="0">
                <a:hlinkClick r:id="rId6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19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63246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INCLUIR EL PICTOGRAMA DE RIESGO. Códigos H de la Tabla 5 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685800" y="1371600"/>
          <a:ext cx="7543799" cy="4419600"/>
        </p:xfrm>
        <a:graphic>
          <a:graphicData uri="http://schemas.openxmlformats.org/drawingml/2006/table">
            <a:tbl>
              <a:tblPr/>
              <a:tblGrid>
                <a:gridCol w="1433200"/>
                <a:gridCol w="3032926"/>
                <a:gridCol w="1046088"/>
                <a:gridCol w="2031585"/>
              </a:tblGrid>
              <a:tr h="497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CÓDIGO H 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PALABRA DE RIESGO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LETRA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PICTOGRAMA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69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H4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Irritante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Xi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60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H5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Nocivo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Xn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030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H6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Tóxico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60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H7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Carcinogénico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(1)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67_548_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971800"/>
            <a:ext cx="685800" cy="685800"/>
          </a:xfrm>
          <a:prstGeom prst="rect">
            <a:avLst/>
          </a:prstGeom>
          <a:noFill/>
        </p:spPr>
      </p:pic>
      <p:pic>
        <p:nvPicPr>
          <p:cNvPr id="1027" name="Picture 3" descr="67_548_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981200"/>
            <a:ext cx="685800" cy="685800"/>
          </a:xfrm>
          <a:prstGeom prst="rect">
            <a:avLst/>
          </a:prstGeom>
          <a:noFill/>
        </p:spPr>
      </p:pic>
      <p:pic>
        <p:nvPicPr>
          <p:cNvPr id="1026" name="Picture 2" descr="67_548_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962400"/>
            <a:ext cx="685800" cy="685800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09600" y="5867400"/>
            <a:ext cx="7772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(1) A los residuos que tienen este riesgo por lo general se les es atribuible el riesgo de Tóxico, por tanto procede asignar el pictograma de Tóxico.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3488" y="6013341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 representativo de la naturaleza de los riesgos: </a:t>
            </a:r>
            <a:r>
              <a:rPr lang="es-ES" sz="1000" dirty="0" smtClean="0">
                <a:hlinkClick r:id="rId5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5438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438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5438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010400" cy="33209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 Introducción</a:t>
            </a:r>
          </a:p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Condiciones de Etiquetado de Residuos peligrosos</a:t>
            </a:r>
          </a:p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Modelo de etiqueta.</a:t>
            </a:r>
          </a:p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Creación de la etiqueta. Pasos a seguir.</a:t>
            </a:r>
          </a:p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Bibliografía.</a:t>
            </a:r>
          </a:p>
          <a:p>
            <a:pPr marL="539750" lvl="1" indent="-355600" algn="just">
              <a:lnSpc>
                <a:spcPct val="110000"/>
              </a:lnSpc>
              <a:spcBef>
                <a:spcPts val="600"/>
              </a:spcBef>
              <a:buClr>
                <a:srgbClr val="0000FF"/>
              </a:buClr>
              <a:buSzPct val="111000"/>
              <a:buFontTx/>
              <a:buAutoNum type="arabicPeriod"/>
            </a:pPr>
            <a:r>
              <a:rPr lang="es-ES" sz="2400" b="1" dirty="0" smtClean="0"/>
              <a:t>Webs de interés.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09600" y="1066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381000"/>
            <a:ext cx="3200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s-ES" sz="2800" b="1" dirty="0" smtClean="0">
                <a:solidFill>
                  <a:srgbClr val="CC0000"/>
                </a:solidFill>
              </a:rPr>
              <a:t>Contenidos: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pic>
        <p:nvPicPr>
          <p:cNvPr id="9" name="Imagen 8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6172200"/>
            <a:ext cx="1219200" cy="555223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0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20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63246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INCLUIR EL PICTOGRAMA DE RIESGO. Códigos H de la Tabla 5 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685801" y="1371600"/>
          <a:ext cx="7315199" cy="4419600"/>
        </p:xfrm>
        <a:graphic>
          <a:graphicData uri="http://schemas.openxmlformats.org/drawingml/2006/table">
            <a:tbl>
              <a:tblPr/>
              <a:tblGrid>
                <a:gridCol w="1274699"/>
                <a:gridCol w="3055247"/>
                <a:gridCol w="1124109"/>
                <a:gridCol w="1861144"/>
              </a:tblGrid>
              <a:tr h="529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CÓDIGO H 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PALABRA DE RIESGO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LETRA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PICTOGRAMA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8781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H8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Corrosivo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498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H9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Infeccioso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0354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H10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Tóxico 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 la reproducción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0262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H11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Mutagénico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(1)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pic>
        <p:nvPicPr>
          <p:cNvPr id="1035" name="Picture 11" descr="67_548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9504" y="1947672"/>
            <a:ext cx="762000" cy="762000"/>
          </a:xfrm>
          <a:prstGeom prst="rect">
            <a:avLst/>
          </a:prstGeom>
          <a:noFill/>
        </p:spPr>
      </p:pic>
      <p:pic>
        <p:nvPicPr>
          <p:cNvPr id="1033" name="Picture 9" descr="67_548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1695" y="2886456"/>
            <a:ext cx="778212" cy="762000"/>
          </a:xfrm>
          <a:prstGeom prst="rect">
            <a:avLst/>
          </a:prstGeom>
          <a:noFill/>
        </p:spPr>
      </p:pic>
      <p:pic>
        <p:nvPicPr>
          <p:cNvPr id="1028" name="Picture 4" descr="67_548_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0840" y="3861816"/>
            <a:ext cx="762000" cy="762000"/>
          </a:xfrm>
          <a:prstGeom prst="rect">
            <a:avLst/>
          </a:prstGeom>
          <a:noFill/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33400" y="5867400"/>
            <a:ext cx="7772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(1) A los residuos que tienen este riesgo por lo general se les es atribuible el riesgo de Tóxico, por tanto procede asignar el pictograma de Tóxico.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3488" y="6013341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*Pictogramas representativos de la naturaleza de los riesgos: </a:t>
            </a:r>
            <a:r>
              <a:rPr lang="es-ES" sz="1000" dirty="0" smtClean="0">
                <a:hlinkClick r:id="rId6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4676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676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4676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21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63246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INCLUIR EL PICTOGRAMA DE RIESGO. Códigos H de la Tabla 5 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685801" y="1371601"/>
          <a:ext cx="7543799" cy="4419600"/>
        </p:xfrm>
        <a:graphic>
          <a:graphicData uri="http://schemas.openxmlformats.org/drawingml/2006/table">
            <a:tbl>
              <a:tblPr/>
              <a:tblGrid>
                <a:gridCol w="1314534"/>
                <a:gridCol w="3150723"/>
                <a:gridCol w="1159237"/>
                <a:gridCol w="1919305"/>
              </a:tblGrid>
              <a:tr h="497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CÓDIGO H 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PALABRA DE RIESGO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LETRA</a:t>
                      </a:r>
                      <a:endParaRPr lang="es-E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PICTOGRAMA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696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H12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Sustancias que emiten gases tóxicos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9917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H13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Sustancias o preparados susceptibles, después de su eliminación, de dar lugar a otra sustancia por un medio cualquiera, por ejemplo un lixiviado, que posea alguna de las características enumeradas anteriormente.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(2)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960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H14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Peligroso para el medio ambiente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303" marR="5030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67_548_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981200"/>
            <a:ext cx="762000" cy="762000"/>
          </a:xfrm>
          <a:prstGeom prst="rect">
            <a:avLst/>
          </a:prstGeom>
          <a:noFill/>
        </p:spPr>
      </p:pic>
      <p:pic>
        <p:nvPicPr>
          <p:cNvPr id="1025" name="Picture 1" descr="67_548_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953000"/>
            <a:ext cx="762000" cy="762000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5800" y="5867400"/>
            <a:ext cx="6324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(2) El pictograma que le corresponde es aquel asociado a la(s) característica(s) de peligrosidad de la sustancia generada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3488" y="6013341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 representativo de la naturaleza de los riesgos: </a:t>
            </a:r>
            <a:r>
              <a:rPr lang="es-ES" sz="1000" dirty="0" smtClean="0">
                <a:hlinkClick r:id="rId5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438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620000" y="548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4. </a:t>
            </a:r>
            <a:r>
              <a:rPr lang="es-ES" sz="2400" b="1" dirty="0" smtClean="0">
                <a:solidFill>
                  <a:srgbClr val="CC0000"/>
                </a:solidFill>
              </a:rPr>
              <a:t>Creación de la etiqueta. Pasos a seguir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22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800" y="1380745"/>
            <a:ext cx="7315200" cy="9144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Una vez rellenados los datos de la etiqueta se procede a su impresión. Las medidas que debe de tener la etiqueta son de </a:t>
            </a:r>
            <a:r>
              <a:rPr lang="es-ES" b="1" dirty="0" smtClean="0">
                <a:solidFill>
                  <a:srgbClr val="0000FF"/>
                </a:solidFill>
              </a:rPr>
              <a:t>10 x 10 cm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685800" y="990600"/>
            <a:ext cx="1143000" cy="30479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6 de 6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905000" y="990600"/>
            <a:ext cx="3733800" cy="3048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IMPRESIÓN DE LA ETIQUETA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124200"/>
            <a:ext cx="449732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21 Conector recto de flecha"/>
          <p:cNvCxnSpPr/>
          <p:nvPr/>
        </p:nvCxnSpPr>
        <p:spPr>
          <a:xfrm>
            <a:off x="1828800" y="2895600"/>
            <a:ext cx="4495800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705600" y="3124200"/>
            <a:ext cx="0" cy="25146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733800" y="25146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</a:rPr>
              <a:t>10 cm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 rot="16200000">
            <a:off x="6665800" y="40784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00FF"/>
                </a:solidFill>
              </a:rPr>
              <a:t>10 cm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85800" y="5867400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*Pictograma representativo de la naturaleza de los riesgos: </a:t>
            </a:r>
            <a:r>
              <a:rPr lang="es-ES" sz="1000" dirty="0" smtClean="0">
                <a:hlinkClick r:id="rId4"/>
              </a:rPr>
              <a:t>etiquetado de residuos peligrosos</a:t>
            </a:r>
            <a:r>
              <a:rPr lang="es-ES" sz="1000" dirty="0" smtClean="0"/>
              <a:t>, , Gobierno Vasco </a:t>
            </a:r>
            <a:endParaRPr lang="es-ES" sz="1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8674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543800" cy="472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algn="just"/>
            <a:endParaRPr lang="es-ES" sz="2000" b="1" dirty="0" smtClean="0">
              <a:hlinkClick r:id="rId3"/>
            </a:endParaRPr>
          </a:p>
          <a:p>
            <a:pPr algn="just"/>
            <a:r>
              <a:rPr lang="es-ES" sz="2000" b="1" dirty="0" smtClean="0">
                <a:hlinkClick r:id="rId4"/>
              </a:rPr>
              <a:t>ORDEN MAM/304/2002</a:t>
            </a:r>
            <a:r>
              <a:rPr lang="es-ES" sz="2000" b="1" dirty="0" smtClean="0"/>
              <a:t>, de 8 de febrero, por la que se publican las operaciones de valorización y eliminación de residuos y la lista europea de residuos (LER)</a:t>
            </a:r>
            <a:endParaRPr lang="es-ES" sz="2000" b="1" dirty="0" smtClean="0">
              <a:hlinkClick r:id="rId5"/>
            </a:endParaRPr>
          </a:p>
          <a:p>
            <a:pPr algn="just"/>
            <a:r>
              <a:rPr lang="es-ES" sz="2000" b="1" dirty="0" smtClean="0">
                <a:hlinkClick r:id="rId3"/>
              </a:rPr>
              <a:t>Orden de 13 de octubre de 1989</a:t>
            </a:r>
            <a:r>
              <a:rPr lang="es-ES" sz="2000" b="1" dirty="0" smtClean="0"/>
              <a:t> por la que se determinan los métodos de caracterización de los residuos tóxicos y peligrosos</a:t>
            </a:r>
          </a:p>
          <a:p>
            <a:pPr algn="just"/>
            <a:r>
              <a:rPr lang="es-ES" sz="2000" b="1" dirty="0" smtClean="0">
                <a:hlinkClick r:id="rId5"/>
              </a:rPr>
              <a:t>Real Decreto 833/1988</a:t>
            </a:r>
            <a:r>
              <a:rPr lang="es-ES" sz="2000" b="1" dirty="0" smtClean="0"/>
              <a:t>, de 20 de julio, por el que se aprueba el Reglamento para la ejecución de la Ley 20/1986, Básica de Residuos Tóxicos y Peligrosos</a:t>
            </a:r>
          </a:p>
          <a:p>
            <a:pPr algn="just"/>
            <a:r>
              <a:rPr lang="es-ES" sz="2000" b="1" dirty="0" smtClean="0">
                <a:hlinkClick r:id="rId6"/>
              </a:rPr>
              <a:t>Real Decreto 952/1997</a:t>
            </a:r>
            <a:r>
              <a:rPr lang="es-ES" sz="2000" b="1" dirty="0" smtClean="0"/>
              <a:t>, de 20 de junio, por el que se modifica el Reglamento para la ejecución de la Ley 20/1986, de 14 de mayo, Básica de Residuos Tóxicos y Peligrosos, aprobado mediante Real Decreto 833/1988, de 20 de julio</a:t>
            </a:r>
          </a:p>
        </p:txBody>
      </p:sp>
      <p:sp>
        <p:nvSpPr>
          <p:cNvPr id="20482" name="Line 4"/>
          <p:cNvSpPr>
            <a:spLocks noChangeShapeType="1"/>
          </p:cNvSpPr>
          <p:nvPr/>
        </p:nvSpPr>
        <p:spPr bwMode="auto">
          <a:xfrm>
            <a:off x="533400" y="990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 dirty="0"/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1295400" y="381000"/>
            <a:ext cx="22427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CC0000"/>
                </a:solidFill>
              </a:rPr>
              <a:t>5. Bibliografía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/>
        </p:nvSpPr>
        <p:spPr bwMode="auto">
          <a:xfrm>
            <a:off x="8572500" y="6351588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23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1" name="Imagen 10" descr="Captura de pantalla 2013-02-15 a la(s) 14.12.38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6276304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34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153400" cy="5257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marL="357188" lvl="0" indent="-357188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endParaRPr lang="es-ES" sz="2000" b="1" dirty="0" smtClean="0">
              <a:hlinkClick r:id="rId3"/>
            </a:endParaRPr>
          </a:p>
          <a:p>
            <a:pPr marL="357188" lvl="0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3"/>
              </a:rPr>
              <a:t>Residuos peligrosos</a:t>
            </a:r>
            <a:r>
              <a:rPr lang="es-ES" sz="2000" b="1" dirty="0" smtClean="0"/>
              <a:t>: Gobierno Vasco, Departamento de Medio Ambiente y Política Territorial.</a:t>
            </a:r>
            <a:endParaRPr lang="es-ES_tradnl" sz="2000" dirty="0" smtClean="0"/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4"/>
              </a:rPr>
              <a:t>Etiquetado de residuos peligrosos</a:t>
            </a:r>
            <a:r>
              <a:rPr lang="es-ES" sz="2000" b="1" dirty="0" smtClean="0"/>
              <a:t>: Gobierno Vasco, Departamento de Medio Ambiente y Política Territorial.</a:t>
            </a:r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5"/>
              </a:rPr>
              <a:t>Exigencias adicionales para determinados residuos que se clasifican como residuos peligrosos</a:t>
            </a:r>
            <a:r>
              <a:rPr lang="es-ES" sz="2000" b="1" dirty="0" smtClean="0"/>
              <a:t>: Ministerio de Agricultura, Alimentación y Medio Ambiente. Gobierno de España.</a:t>
            </a:r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6"/>
              </a:rPr>
              <a:t>Residuos tóxicos y peligrosos</a:t>
            </a:r>
            <a:r>
              <a:rPr lang="es-ES" sz="2000" b="1" dirty="0" smtClean="0"/>
              <a:t>: UPV/EHU.</a:t>
            </a:r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7"/>
              </a:rPr>
              <a:t>Residuos químicos</a:t>
            </a:r>
            <a:r>
              <a:rPr lang="es-ES" sz="2000" b="1" dirty="0" smtClean="0"/>
              <a:t>: Universidad de Alicante.</a:t>
            </a:r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r>
              <a:rPr lang="es-ES" sz="2000" b="1" dirty="0" smtClean="0">
                <a:hlinkClick r:id="rId8"/>
              </a:rPr>
              <a:t>Reglamento CLP</a:t>
            </a:r>
            <a:r>
              <a:rPr lang="es-ES" sz="2000" b="1" dirty="0" smtClean="0"/>
              <a:t> </a:t>
            </a:r>
            <a:r>
              <a:rPr lang="es-ES" sz="2000" dirty="0" smtClean="0"/>
              <a:t>(acrónimo de clasificación, etiquetado y envasado).</a:t>
            </a:r>
            <a:r>
              <a:rPr lang="es-ES" sz="2000" b="1" dirty="0" smtClean="0"/>
              <a:t> Ministerio de Agricultura, Alimentación y Medio Ambiente. Gobierno de España</a:t>
            </a:r>
          </a:p>
          <a:p>
            <a:pPr marL="357188" indent="-357188" algn="just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</a:pPr>
            <a:endParaRPr lang="es-ES" sz="2000" b="1" dirty="0" smtClean="0"/>
          </a:p>
          <a:p>
            <a:pPr marL="357188" indent="-357188">
              <a:lnSpc>
                <a:spcPct val="110000"/>
              </a:lnSpc>
              <a:spcBef>
                <a:spcPts val="1200"/>
              </a:spcBef>
              <a:buClr>
                <a:srgbClr val="C00394"/>
              </a:buClr>
              <a:buSzPct val="170000"/>
              <a:buNone/>
            </a:pPr>
            <a:endParaRPr lang="es-ES_tradnl" sz="2000" dirty="0"/>
          </a:p>
        </p:txBody>
      </p:sp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609600" y="9144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 dirty="0"/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609600" y="304800"/>
            <a:ext cx="2944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CC0000"/>
                </a:solidFill>
              </a:rPr>
              <a:t>6. Webs </a:t>
            </a:r>
            <a:r>
              <a:rPr lang="es-ES" sz="2800" b="1" dirty="0">
                <a:solidFill>
                  <a:srgbClr val="CC0000"/>
                </a:solidFill>
              </a:rPr>
              <a:t>de Interés</a:t>
            </a:r>
          </a:p>
        </p:txBody>
      </p:sp>
      <p:sp>
        <p:nvSpPr>
          <p:cNvPr id="7" name="5 Marcador de número de diapositiva"/>
          <p:cNvSpPr txBox="1">
            <a:spLocks/>
          </p:cNvSpPr>
          <p:nvPr/>
        </p:nvSpPr>
        <p:spPr bwMode="auto">
          <a:xfrm>
            <a:off x="8572500" y="6351588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24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3" name="Imagen 12" descr="Captura de pantalla 2013-02-15 a la(s) 14.12.38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6276304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8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1. Introducción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85800" y="1066800"/>
            <a:ext cx="7620000" cy="4770537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consecución de los objetivos propuestos en la </a:t>
            </a:r>
            <a:r>
              <a:rPr lang="es-ES" b="1" dirty="0" smtClean="0"/>
              <a:t>Ley 20/1986,</a:t>
            </a:r>
            <a:r>
              <a:rPr lang="es-ES" b="1" i="1" dirty="0" smtClean="0"/>
              <a:t> </a:t>
            </a:r>
            <a:r>
              <a:rPr lang="es-ES" b="1" dirty="0" smtClean="0"/>
              <a:t>de 14 de mayo, Básica de Residuos Tóxicos y Peligrosos,</a:t>
            </a:r>
            <a:r>
              <a:rPr lang="es-ES" dirty="0" smtClean="0"/>
              <a:t> que incorpora al ordenamiento interno la </a:t>
            </a:r>
            <a:r>
              <a:rPr lang="es-ES" b="1" dirty="0" smtClean="0"/>
              <a:t>Directiva 78/319/CEE de 2 de marzo</a:t>
            </a:r>
            <a:r>
              <a:rPr lang="es-ES" dirty="0" smtClean="0"/>
              <a:t>, relativa a los residuos citados, </a:t>
            </a:r>
            <a:r>
              <a:rPr lang="es-ES" b="1" dirty="0" smtClean="0">
                <a:solidFill>
                  <a:srgbClr val="0000FF"/>
                </a:solidFill>
              </a:rPr>
              <a:t>exige regular minuciosamente las actividades de productor y de gestor de los indicados residuos, al objeto de garantizar plenamente que su tratamiento y el adecuado control logren la inocuidad pretendida para la población y el medio ambiente.</a:t>
            </a:r>
          </a:p>
          <a:p>
            <a:pPr algn="just"/>
            <a:r>
              <a:rPr lang="es-ES" dirty="0" smtClean="0"/>
              <a:t> </a:t>
            </a:r>
          </a:p>
          <a:p>
            <a:pPr algn="just"/>
            <a:r>
              <a:rPr lang="es-ES" dirty="0" smtClean="0"/>
              <a:t>En cumplimiento de lo ordenado en el punto 1 de la disposición adicional primera de la Ley Básica se elaboró y aprobó el </a:t>
            </a:r>
            <a:r>
              <a:rPr lang="es-ES" b="1" dirty="0" smtClean="0"/>
              <a:t>Reglamento para la ejecución de la Ley 20/1986 Básica de Residuos Tóxicos y Peligrosos</a:t>
            </a:r>
            <a:r>
              <a:rPr lang="es-ES" dirty="0" smtClean="0"/>
              <a:t> (</a:t>
            </a:r>
            <a:r>
              <a:rPr lang="es-ES" b="1" dirty="0" smtClean="0">
                <a:solidFill>
                  <a:srgbClr val="0000FF"/>
                </a:solidFill>
              </a:rPr>
              <a:t>Real Decreto 833/1988, de 20 de julio</a:t>
            </a:r>
            <a:r>
              <a:rPr lang="es-ES" dirty="0" smtClean="0"/>
              <a:t>), regulador de las actividades de producción y </a:t>
            </a:r>
            <a:r>
              <a:rPr lang="es-ES" b="1" dirty="0" smtClean="0">
                <a:solidFill>
                  <a:srgbClr val="0000FF"/>
                </a:solidFill>
              </a:rPr>
              <a:t>gestión de residuos tóxicos y peligrosos</a:t>
            </a:r>
            <a:r>
              <a:rPr lang="es-ES" dirty="0" smtClean="0"/>
              <a:t>, del control y seguimiento de los citados residuos, y asimismo, de las responsabilidades, infracciones y sanciones Que puedan derivarse del inadecuado ejercicio de las citadas actividades. </a:t>
            </a:r>
          </a:p>
          <a:p>
            <a:pPr algn="just"/>
            <a:r>
              <a:rPr lang="es-ES" sz="1600" dirty="0" smtClean="0"/>
              <a:t> </a:t>
            </a: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3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1. Introducción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9600" y="1371600"/>
            <a:ext cx="7620000" cy="3970318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Con la publicación de la </a:t>
            </a:r>
            <a:r>
              <a:rPr lang="es-ES" b="1" dirty="0" smtClean="0">
                <a:solidFill>
                  <a:srgbClr val="0000FF"/>
                </a:solidFill>
              </a:rPr>
              <a:t>ORDEN MAM/304/2002, de 8 de febrero</a:t>
            </a:r>
            <a:r>
              <a:rPr lang="es-ES" dirty="0" smtClean="0"/>
              <a:t>, por la que se publicaron las operaciones de valorización y eliminación de residuos y la lista europea de residuos, LER, </a:t>
            </a:r>
            <a:r>
              <a:rPr lang="es-ES" b="1" dirty="0" smtClean="0"/>
              <a:t>quedó sin efecto la Resolución de la Dirección General de Calidad y Evaluación Ambiental, de 17 de noviembre de 1998</a:t>
            </a:r>
            <a:r>
              <a:rPr lang="es-ES" dirty="0" smtClean="0"/>
              <a:t>, por la que se dispuso la publicación del Catálogo Europeo de Residuos (</a:t>
            </a:r>
            <a:r>
              <a:rPr lang="es-ES" b="1" dirty="0" smtClean="0"/>
              <a:t>CER</a:t>
            </a:r>
            <a:r>
              <a:rPr lang="es-ES" dirty="0" smtClean="0"/>
              <a:t>) aprobado mediante Decisión 94/3/CE, de la Comisión, de 20 de diciembre. </a:t>
            </a:r>
            <a:r>
              <a:rPr lang="es-ES" b="1" dirty="0" smtClean="0"/>
              <a:t>Por lo tanto es de aplicación en la actualidad el LER </a:t>
            </a:r>
            <a:r>
              <a:rPr lang="es-ES" dirty="0" smtClean="0"/>
              <a:t>en lugar del CER. </a:t>
            </a:r>
          </a:p>
          <a:p>
            <a:pPr algn="just"/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También quedó modificada mediante la </a:t>
            </a:r>
            <a:r>
              <a:rPr lang="es-ES" b="1" dirty="0" smtClean="0">
                <a:solidFill>
                  <a:srgbClr val="0000FF"/>
                </a:solidFill>
              </a:rPr>
              <a:t>ORDEN MAM/304/2002, de 8 de febrero</a:t>
            </a:r>
            <a:r>
              <a:rPr lang="es-ES" dirty="0" smtClean="0"/>
              <a:t>, la Tabla 2 (códigos D y R) del sistema de identificación del </a:t>
            </a:r>
            <a:r>
              <a:rPr lang="es-ES" b="1" dirty="0" smtClean="0">
                <a:solidFill>
                  <a:srgbClr val="0000FF"/>
                </a:solidFill>
              </a:rPr>
              <a:t>anexo I del Real Decreto 833/1988</a:t>
            </a:r>
            <a:r>
              <a:rPr lang="es-ES" dirty="0" smtClean="0"/>
              <a:t>, de 20 de julio.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condiciones para el </a:t>
            </a:r>
            <a:r>
              <a:rPr lang="es-ES" b="1" dirty="0" smtClean="0">
                <a:solidFill>
                  <a:srgbClr val="0000FF"/>
                </a:solidFill>
              </a:rPr>
              <a:t>etiquetado de residuos peligrosos</a:t>
            </a:r>
            <a:r>
              <a:rPr lang="es-ES" dirty="0" smtClean="0"/>
              <a:t> vienen detalladas en el</a:t>
            </a:r>
            <a:r>
              <a:rPr lang="es-ES" b="1" dirty="0" smtClean="0">
                <a:solidFill>
                  <a:srgbClr val="0000FF"/>
                </a:solidFill>
              </a:rPr>
              <a:t> Real Decreto 833/1988, de 20 de julio.</a:t>
            </a:r>
            <a:r>
              <a:rPr lang="es-ES" dirty="0" smtClean="0"/>
              <a:t> </a:t>
            </a: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4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1. Introducción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9600" y="1143000"/>
            <a:ext cx="7620000" cy="5078313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0000FF"/>
                </a:solidFill>
              </a:rPr>
              <a:t>El Real Decreto 717/2010, de 28 mayo</a:t>
            </a:r>
            <a:r>
              <a:rPr lang="es-ES" dirty="0" smtClean="0"/>
              <a:t> modifica la normativa estatal que </a:t>
            </a:r>
            <a:r>
              <a:rPr lang="es-ES" b="1" cap="all" dirty="0" smtClean="0">
                <a:solidFill>
                  <a:srgbClr val="FF0000"/>
                </a:solidFill>
              </a:rPr>
              <a:t>regula la clasificación, envasado y etiquetado de sustancias peligrosas</a:t>
            </a:r>
            <a:r>
              <a:rPr lang="es-ES" dirty="0" smtClean="0"/>
              <a:t>, adecuándola a los cambios y novedades  introducidos a nivel comunitario en este ámbito a propósito de la aprobación del Reglamento (CE) n</a:t>
            </a:r>
            <a:r>
              <a:rPr lang="es-ES" baseline="30000" dirty="0" smtClean="0"/>
              <a:t>o</a:t>
            </a:r>
            <a:r>
              <a:rPr lang="es-ES" dirty="0" smtClean="0"/>
              <a:t> 1272/2008 del Parlamento Europeo y del Consejo, de 16 de diciembre de 2008, sobre clasificación, etiquetado y envasado de sustancias y mezclas (</a:t>
            </a:r>
            <a:r>
              <a:rPr lang="es-ES" b="1" dirty="0" smtClean="0">
                <a:solidFill>
                  <a:srgbClr val="0000FF"/>
                </a:solidFill>
              </a:rPr>
              <a:t>reglamento denominado CLP</a:t>
            </a:r>
            <a:r>
              <a:rPr lang="es-ES" dirty="0" smtClean="0"/>
              <a:t>), que modifica y deroga las Directivas 67/548/CEE y 1999/45/CE e introduce cambios en el Reglamento (CE) n</a:t>
            </a:r>
            <a:r>
              <a:rPr lang="es-ES" baseline="30000" dirty="0" smtClean="0"/>
              <a:t>o</a:t>
            </a:r>
            <a:r>
              <a:rPr lang="es-ES" dirty="0" smtClean="0"/>
              <a:t> 1907/2006.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modificaciones introducidas por el </a:t>
            </a:r>
            <a:r>
              <a:rPr lang="es-ES" b="1" dirty="0" smtClean="0">
                <a:solidFill>
                  <a:srgbClr val="0000FF"/>
                </a:solidFill>
              </a:rPr>
              <a:t>nuevo reglamento CLP </a:t>
            </a:r>
            <a:r>
              <a:rPr lang="es-ES" dirty="0" smtClean="0"/>
              <a:t>afectan al </a:t>
            </a:r>
            <a:r>
              <a:rPr lang="es-ES" b="1" dirty="0" smtClean="0">
                <a:solidFill>
                  <a:srgbClr val="0000FF"/>
                </a:solidFill>
              </a:rPr>
              <a:t>Real Decreto 363/1995</a:t>
            </a:r>
            <a:r>
              <a:rPr lang="es-ES" dirty="0" smtClean="0"/>
              <a:t>, de 10 de marzo, por el que se aprueba el Reglamento sobre clasificación, envasado y etiquetado de sustancias peligrosas y al </a:t>
            </a:r>
            <a:r>
              <a:rPr lang="es-ES" b="1" dirty="0" smtClean="0">
                <a:solidFill>
                  <a:srgbClr val="0000FF"/>
                </a:solidFill>
              </a:rPr>
              <a:t>Decreto 255/2003,</a:t>
            </a:r>
            <a:r>
              <a:rPr lang="es-ES" dirty="0" smtClean="0"/>
              <a:t> de 28 de febrero, por el que se aprueba el Reglamento sobre clasificación, envasado y etiquetado de preparados peligrosos. </a:t>
            </a:r>
            <a:r>
              <a:rPr lang="es-ES" b="1" dirty="0" smtClean="0">
                <a:solidFill>
                  <a:srgbClr val="FF0000"/>
                </a:solidFill>
              </a:rPr>
              <a:t>El reglamento CLP no afecta a los RESIDUOS PELIGROSOS, por lo que no se tendrá en cuenta en la normativa de etiquetado de los mismos, detallada en el </a:t>
            </a:r>
            <a:r>
              <a:rPr lang="es-ES" b="1" dirty="0" smtClean="0">
                <a:solidFill>
                  <a:srgbClr val="0000FF"/>
                </a:solidFill>
              </a:rPr>
              <a:t>Real Decreto 833/1988, de 20 de julio.</a:t>
            </a:r>
            <a:r>
              <a:rPr lang="es-ES" dirty="0" smtClean="0"/>
              <a:t> </a:t>
            </a: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5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7200" y="1447800"/>
            <a:ext cx="7620000" cy="4093428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/>
              <a:t>Etiquetado de Residuos peligrosos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Las condiciones que debe cumplir el etiquetado están recogidas en la SECCIÓN 2ª, OBLIGACIONES DE LOS PRODUCTORES, </a:t>
            </a:r>
            <a:r>
              <a:rPr lang="es-ES" sz="2000" b="1" dirty="0" smtClean="0">
                <a:solidFill>
                  <a:srgbClr val="0000FF"/>
                </a:solidFill>
              </a:rPr>
              <a:t>Artículo 14</a:t>
            </a:r>
            <a:r>
              <a:rPr lang="es-ES" sz="2000" dirty="0" smtClean="0"/>
              <a:t>, del </a:t>
            </a:r>
            <a:r>
              <a:rPr lang="es-ES" sz="2000" b="1" dirty="0" smtClean="0">
                <a:solidFill>
                  <a:srgbClr val="0000FF"/>
                </a:solidFill>
              </a:rPr>
              <a:t>Real Decreto 833/1988, de 20 de julio</a:t>
            </a:r>
            <a:r>
              <a:rPr lang="es-ES" sz="2000" dirty="0" smtClean="0"/>
              <a:t>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El </a:t>
            </a:r>
            <a:r>
              <a:rPr lang="es-ES" sz="2000" b="1" dirty="0" smtClean="0">
                <a:solidFill>
                  <a:srgbClr val="0000FF"/>
                </a:solidFill>
              </a:rPr>
              <a:t>Artículo 14 </a:t>
            </a:r>
            <a:r>
              <a:rPr lang="es-ES" sz="2000" dirty="0" smtClean="0"/>
              <a:t>está compuesto de </a:t>
            </a:r>
            <a:r>
              <a:rPr lang="es-ES" sz="2000" b="1" dirty="0" smtClean="0">
                <a:solidFill>
                  <a:srgbClr val="0000FF"/>
                </a:solidFill>
              </a:rPr>
              <a:t>6 puntos</a:t>
            </a:r>
            <a:r>
              <a:rPr lang="es-ES" sz="2000" dirty="0" smtClean="0"/>
              <a:t> que se describen a continuación:</a:t>
            </a:r>
          </a:p>
          <a:p>
            <a:endParaRPr lang="es-E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 smtClean="0"/>
              <a:t>Los recipientes o envases que contengan residuos tóxicos y peligrosos </a:t>
            </a:r>
            <a:r>
              <a:rPr lang="es-ES" sz="2000" b="1" dirty="0" smtClean="0">
                <a:solidFill>
                  <a:srgbClr val="0000FF"/>
                </a:solidFill>
              </a:rPr>
              <a:t>deberán estar etiquetados</a:t>
            </a:r>
            <a:r>
              <a:rPr lang="es-ES" sz="2000" dirty="0" smtClean="0"/>
              <a:t> de forma </a:t>
            </a:r>
            <a:r>
              <a:rPr lang="es-ES" sz="2000" b="1" dirty="0" smtClean="0"/>
              <a:t>clara, legible e indeleble</a:t>
            </a:r>
            <a:r>
              <a:rPr lang="es-ES" sz="2000" dirty="0" smtClean="0"/>
              <a:t>, al menos en la lengua española oficial del Estado.</a:t>
            </a:r>
          </a:p>
          <a:p>
            <a:pPr marL="457200" indent="-457200" algn="just"/>
            <a:endParaRPr lang="es-ES" sz="2000" dirty="0" smtClean="0"/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6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9600" y="1143000"/>
            <a:ext cx="7620000" cy="3477875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s-ES" sz="2000" dirty="0" smtClean="0"/>
              <a:t>En la etiqueta deberá figurar:</a:t>
            </a:r>
          </a:p>
          <a:p>
            <a:pPr marL="457200" indent="-457200" algn="just"/>
            <a:endParaRPr lang="es-ES" sz="2000" dirty="0" smtClean="0"/>
          </a:p>
          <a:p>
            <a:pPr marL="914400" lvl="1" indent="-457200" algn="just">
              <a:buFont typeface="+mj-lt"/>
              <a:buAutoNum type="alphaLcParenR"/>
            </a:pPr>
            <a:r>
              <a:rPr lang="es-ES" sz="2000" dirty="0" smtClean="0"/>
              <a:t>El </a:t>
            </a:r>
            <a:r>
              <a:rPr lang="es-ES" sz="2000" b="1" dirty="0" smtClean="0"/>
              <a:t>código de identificación </a:t>
            </a:r>
            <a:r>
              <a:rPr lang="es-ES" sz="2000" dirty="0" smtClean="0"/>
              <a:t>de los residuos que contiene, según el sistema de identificación que se describe en el anexo I, así como el código LER del mismo, (es de aplicación la </a:t>
            </a:r>
            <a:r>
              <a:rPr lang="es-ES" sz="2000" dirty="0" smtClean="0">
                <a:solidFill>
                  <a:srgbClr val="0000FF"/>
                </a:solidFill>
              </a:rPr>
              <a:t>ORDEN MAM/304/2002, de 8 de febrero</a:t>
            </a:r>
            <a:r>
              <a:rPr lang="es-ES" sz="2000" baseline="30000" dirty="0" smtClean="0">
                <a:solidFill>
                  <a:srgbClr val="0000FF"/>
                </a:solidFill>
              </a:rPr>
              <a:t>*</a:t>
            </a:r>
            <a:r>
              <a:rPr lang="es-ES" sz="2000" dirty="0" smtClean="0"/>
              <a:t>, por la que se publican las operaciones de valorización y eliminación de residuos y la lista europea de residuos, LER)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000" dirty="0" smtClean="0"/>
              <a:t> </a:t>
            </a:r>
            <a:r>
              <a:rPr lang="es-ES" sz="2000" b="1" dirty="0" smtClean="0"/>
              <a:t>Nombre, dirección y teléfono del titular </a:t>
            </a:r>
            <a:r>
              <a:rPr lang="es-ES" sz="2000" dirty="0" smtClean="0"/>
              <a:t>de los residuos.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000" dirty="0" smtClean="0"/>
              <a:t> </a:t>
            </a:r>
            <a:r>
              <a:rPr lang="es-ES" sz="2000" b="1" dirty="0" smtClean="0"/>
              <a:t>Fechas de envasado</a:t>
            </a:r>
            <a:r>
              <a:rPr lang="es-ES" sz="2000" dirty="0" smtClean="0"/>
              <a:t>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000" dirty="0" smtClean="0"/>
              <a:t> La </a:t>
            </a:r>
            <a:r>
              <a:rPr lang="es-ES" sz="2000" b="1" dirty="0" smtClean="0"/>
              <a:t>naturaleza</a:t>
            </a:r>
            <a:r>
              <a:rPr lang="es-ES" sz="2000" dirty="0" smtClean="0"/>
              <a:t> de los riesgos que presentan los residuos.</a:t>
            </a:r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7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sp>
        <p:nvSpPr>
          <p:cNvPr id="8" name="CuadroTexto 2"/>
          <p:cNvSpPr txBox="1"/>
          <p:nvPr/>
        </p:nvSpPr>
        <p:spPr>
          <a:xfrm>
            <a:off x="609600" y="4724400"/>
            <a:ext cx="7620000" cy="861774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000" dirty="0" smtClean="0">
                <a:solidFill>
                  <a:srgbClr val="0000FF"/>
                </a:solidFill>
              </a:rPr>
              <a:t>*</a:t>
            </a:r>
            <a:r>
              <a:rPr lang="es-ES" sz="1000" dirty="0" smtClean="0"/>
              <a:t>Derogación normativa: Con la entrada en vigor de esta </a:t>
            </a:r>
            <a:r>
              <a:rPr lang="es-ES" sz="1000" b="1" dirty="0" smtClean="0"/>
              <a:t>Orden queda sin efecto la Resolución de la Dirección General de Calidad y Evaluación Ambiental, de 17 de noviembre de 1998</a:t>
            </a:r>
            <a:r>
              <a:rPr lang="es-ES" sz="1000" dirty="0" smtClean="0"/>
              <a:t>, por la que se dispone la publicación del Catálogo Europeo de Residuos (</a:t>
            </a:r>
            <a:r>
              <a:rPr lang="es-ES" sz="1000" b="1" dirty="0" smtClean="0"/>
              <a:t>CER</a:t>
            </a:r>
            <a:r>
              <a:rPr lang="es-ES" sz="1000" dirty="0" smtClean="0"/>
              <a:t>) aprobado mediante Decisión 94/3/CE, de la Comisión, de 20 de diciembre. </a:t>
            </a:r>
          </a:p>
          <a:p>
            <a:pPr algn="just"/>
            <a:r>
              <a:rPr lang="es-ES" sz="1000" dirty="0" smtClean="0">
                <a:solidFill>
                  <a:srgbClr val="0000FF"/>
                </a:solidFill>
              </a:rPr>
              <a:t>*</a:t>
            </a:r>
            <a:r>
              <a:rPr lang="es-ES" sz="1000" dirty="0" smtClean="0"/>
              <a:t>También quedan modificada mediante esta orden, la Tabla 2 (códigos D y R) del sistema de identificación del anexo I del Real Decreto 833/1988, de 20 de julio  </a:t>
            </a:r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9600" y="1219200"/>
            <a:ext cx="7620000" cy="4555093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s-ES" sz="2000" dirty="0" smtClean="0"/>
              <a:t>Para indicar la </a:t>
            </a:r>
            <a:r>
              <a:rPr lang="es-ES" sz="2000" b="1" dirty="0" smtClean="0"/>
              <a:t>naturaleza de los riesgos</a:t>
            </a:r>
            <a:r>
              <a:rPr lang="es-ES" sz="2000" dirty="0" smtClean="0"/>
              <a:t> deberán usarse en los pictogramas, representados según el anexo II del </a:t>
            </a:r>
            <a:r>
              <a:rPr lang="es-ES" sz="2000" dirty="0" smtClean="0">
                <a:solidFill>
                  <a:srgbClr val="0000FF"/>
                </a:solidFill>
              </a:rPr>
              <a:t>Real Decreto 833/1988, de 20 de julio</a:t>
            </a:r>
            <a:r>
              <a:rPr lang="es-ES" sz="2000" dirty="0" smtClean="0"/>
              <a:t> y dibujados en negro sobre fondo amarillo-naranja: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s-ES" sz="2000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Explosivo</a:t>
            </a:r>
            <a:r>
              <a:rPr lang="es-ES" dirty="0" smtClean="0"/>
              <a:t>: Una bomba explosionando (E)</a:t>
            </a:r>
          </a:p>
          <a:p>
            <a:pPr marL="457200" indent="-6350" algn="just"/>
            <a:endParaRPr lang="es-ES" b="1" dirty="0" smtClean="0"/>
          </a:p>
          <a:p>
            <a:pPr marL="457200" indent="-6350" algn="just"/>
            <a:endParaRPr lang="es-ES" b="1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Comburente</a:t>
            </a:r>
            <a:r>
              <a:rPr lang="es-ES" dirty="0" smtClean="0"/>
              <a:t>: Una llama por encima de un círculo (O)</a:t>
            </a:r>
          </a:p>
          <a:p>
            <a:pPr marL="457200" indent="-6350" algn="just"/>
            <a:endParaRPr lang="es-ES" dirty="0" smtClean="0"/>
          </a:p>
          <a:p>
            <a:pPr marL="457200" indent="-457200" algn="just"/>
            <a:r>
              <a:rPr lang="es-ES" sz="2000" b="1" dirty="0" smtClean="0"/>
              <a:t>       </a:t>
            </a:r>
          </a:p>
          <a:p>
            <a:pPr marL="457200" indent="-7938" algn="just">
              <a:buFont typeface="Arial" pitchFamily="34" charset="0"/>
              <a:buChar char="•"/>
            </a:pPr>
            <a:r>
              <a:rPr lang="es-ES" sz="2000" b="1" dirty="0" smtClean="0"/>
              <a:t> </a:t>
            </a:r>
            <a:r>
              <a:rPr lang="es-ES" b="1" dirty="0" smtClean="0"/>
              <a:t>Inflamable</a:t>
            </a:r>
            <a:r>
              <a:rPr lang="es-ES" dirty="0" smtClean="0"/>
              <a:t>: </a:t>
            </a:r>
            <a:r>
              <a:rPr lang="es-ES" sz="2000" dirty="0" smtClean="0"/>
              <a:t>Una llama (F)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s-ES" sz="2000" dirty="0" smtClean="0"/>
          </a:p>
          <a:p>
            <a:pPr marL="457200" indent="-457200" algn="just"/>
            <a:endParaRPr lang="es-ES" sz="2000" dirty="0" smtClean="0"/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8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pic>
        <p:nvPicPr>
          <p:cNvPr id="8" name="7 Imagen" descr="explosi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819400"/>
            <a:ext cx="762000" cy="758190"/>
          </a:xfrm>
          <a:prstGeom prst="rect">
            <a:avLst/>
          </a:prstGeom>
        </p:spPr>
      </p:pic>
      <p:pic>
        <p:nvPicPr>
          <p:cNvPr id="11" name="10 Imagen" descr="Comburen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3733800"/>
            <a:ext cx="762000" cy="762000"/>
          </a:xfrm>
          <a:prstGeom prst="rect">
            <a:avLst/>
          </a:prstGeom>
        </p:spPr>
      </p:pic>
      <p:pic>
        <p:nvPicPr>
          <p:cNvPr id="12" name="11 Imagen" descr="Inflamabl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4572000"/>
            <a:ext cx="761999" cy="758189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5562600" y="2514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E</a:t>
            </a:r>
            <a:endParaRPr lang="es-ES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934200" y="3352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O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419600" y="4267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960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28600" y="5867400"/>
            <a:ext cx="853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*Pictogramas representativos de la naturaleza de los riesgos: </a:t>
            </a:r>
            <a:r>
              <a:rPr lang="es-ES" sz="1200" dirty="0" smtClean="0">
                <a:hlinkClick r:id="rId6"/>
              </a:rPr>
              <a:t>etiquetado de residuos peligrosos</a:t>
            </a:r>
            <a:r>
              <a:rPr lang="es-ES" sz="1200" dirty="0" smtClean="0"/>
              <a:t>, , Gobierno Vasco 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4676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530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2"/>
          <p:cNvSpPr>
            <a:spLocks noChangeShapeType="1"/>
          </p:cNvSpPr>
          <p:nvPr/>
        </p:nvSpPr>
        <p:spPr bwMode="auto">
          <a:xfrm>
            <a:off x="685800" y="8382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 dirty="0">
              <a:latin typeface="Arial" charset="0"/>
              <a:ea typeface="ＭＳ Ｐゴシック" charset="0"/>
            </a:endParaRP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s-ES" sz="2800" b="1" dirty="0" smtClean="0">
                <a:solidFill>
                  <a:srgbClr val="CC0000"/>
                </a:solidFill>
              </a:rPr>
              <a:t>2. </a:t>
            </a:r>
            <a:r>
              <a:rPr lang="es-ES" sz="2400" b="1" dirty="0" smtClean="0">
                <a:solidFill>
                  <a:srgbClr val="CC0000"/>
                </a:solidFill>
              </a:rPr>
              <a:t>Condiciones de Etiquetado de Residuos peligrosos</a:t>
            </a:r>
            <a:endParaRPr lang="es-ES" sz="2400" b="1" dirty="0">
              <a:solidFill>
                <a:srgbClr val="CC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85800" y="1143000"/>
            <a:ext cx="7620000" cy="4585871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Fácilmente inflamable y </a:t>
            </a:r>
          </a:p>
          <a:p>
            <a:pPr marL="457200" indent="-6350" algn="just"/>
            <a:r>
              <a:rPr lang="es-ES" b="1" dirty="0" smtClean="0"/>
              <a:t>  extremadamente inflamable</a:t>
            </a:r>
            <a:r>
              <a:rPr lang="es-ES" dirty="0" smtClean="0"/>
              <a:t>: Una llama (F+)</a:t>
            </a:r>
          </a:p>
          <a:p>
            <a:pPr marL="457200" indent="-6350" algn="just"/>
            <a:endParaRPr lang="es-ES" b="1" dirty="0" smtClean="0"/>
          </a:p>
          <a:p>
            <a:pPr marL="457200" indent="-6350" algn="just"/>
            <a:endParaRPr lang="es-ES" b="1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Tóxico</a:t>
            </a:r>
            <a:r>
              <a:rPr lang="es-ES" dirty="0" smtClean="0"/>
              <a:t>: Una calavera sobre tibias cruzadas (T)</a:t>
            </a:r>
          </a:p>
          <a:p>
            <a:pPr marL="457200" indent="-6350" algn="just"/>
            <a:endParaRPr lang="es-ES" b="1" dirty="0" smtClean="0"/>
          </a:p>
          <a:p>
            <a:pPr marL="457200" indent="-6350" algn="just"/>
            <a:endParaRPr lang="es-ES" b="1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Nocivo</a:t>
            </a:r>
            <a:r>
              <a:rPr lang="es-ES" dirty="0" smtClean="0"/>
              <a:t>: Una cruz de San Andrés (Xo)</a:t>
            </a:r>
          </a:p>
          <a:p>
            <a:pPr marL="457200" indent="-6350" algn="just"/>
            <a:endParaRPr lang="es-ES" b="1" dirty="0" smtClean="0"/>
          </a:p>
          <a:p>
            <a:pPr marL="457200" indent="-6350" algn="just"/>
            <a:endParaRPr lang="es-ES" b="1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Irritante</a:t>
            </a:r>
            <a:r>
              <a:rPr lang="es-ES" dirty="0" smtClean="0"/>
              <a:t>: Una cruz de San Andrés (Xi)</a:t>
            </a:r>
          </a:p>
          <a:p>
            <a:pPr marL="457200" indent="-6350" algn="just"/>
            <a:endParaRPr lang="es-ES" b="1" dirty="0" smtClean="0"/>
          </a:p>
          <a:p>
            <a:pPr marL="457200" indent="-6350" algn="just"/>
            <a:endParaRPr lang="es-ES" b="1" dirty="0" smtClean="0"/>
          </a:p>
          <a:p>
            <a:pPr marL="457200" indent="-6350" algn="just">
              <a:buFont typeface="Arial" pitchFamily="34" charset="0"/>
              <a:buChar char="•"/>
            </a:pPr>
            <a:r>
              <a:rPr lang="es-ES" b="1" dirty="0" smtClean="0"/>
              <a:t> Corrosivo</a:t>
            </a:r>
            <a:r>
              <a:rPr lang="es-ES" dirty="0" smtClean="0"/>
              <a:t>: Una representación de un ácido en acción (C)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s-ES" sz="2000" dirty="0" smtClean="0"/>
          </a:p>
        </p:txBody>
      </p:sp>
      <p:sp>
        <p:nvSpPr>
          <p:cNvPr id="5" name="5 Marcador de número de diapositiva"/>
          <p:cNvSpPr txBox="1">
            <a:spLocks/>
          </p:cNvSpPr>
          <p:nvPr/>
        </p:nvSpPr>
        <p:spPr bwMode="auto">
          <a:xfrm>
            <a:off x="8572500" y="624840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0A1FFF-C2F6-CB4E-AAAB-8BDB8429C952}" type="slidenum">
              <a:rPr lang="eu-ES" sz="1600">
                <a:latin typeface="Arial" charset="0"/>
                <a:cs typeface="Arial" charset="0"/>
              </a:rPr>
              <a:pPr eaLnBrk="1" hangingPunct="1"/>
              <a:t>9</a:t>
            </a:fld>
            <a:endParaRPr lang="eu-ES" sz="1600" dirty="0"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62484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</a:pPr>
            <a:r>
              <a:rPr lang="es-ES" sz="1200" i="1" dirty="0" smtClean="0">
                <a:latin typeface="Times New Roman"/>
                <a:cs typeface="Times New Roman"/>
              </a:rPr>
              <a:t>OCW 2014. Tecnologías Ambientales: Gestión y Minimización de Residuos Industriales. Estudio de Casos. </a:t>
            </a:r>
            <a:r>
              <a:rPr lang="es-ES" sz="1200" i="1" dirty="0">
                <a:latin typeface="Times New Roman"/>
                <a:cs typeface="Times New Roman"/>
              </a:rPr>
              <a:t>F. Fernández Marzo, C. Peña Rodríguez y M.P.  Ruiz Ojeda</a:t>
            </a:r>
            <a:endParaRPr lang="es-ES" sz="1200" dirty="0">
              <a:latin typeface="Times New Roman"/>
              <a:cs typeface="Times New Roman"/>
            </a:endParaRPr>
          </a:p>
        </p:txBody>
      </p:sp>
      <p:pic>
        <p:nvPicPr>
          <p:cNvPr id="10" name="Imagen 9" descr="Captura de pantalla 2013-02-15 a la(s) 14.12.3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7" y="6248400"/>
            <a:ext cx="990600" cy="451119"/>
          </a:xfrm>
          <a:prstGeom prst="rect">
            <a:avLst/>
          </a:prstGeom>
        </p:spPr>
      </p:pic>
      <p:pic>
        <p:nvPicPr>
          <p:cNvPr id="11" name="10 Imagen" descr="Inflamab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447800"/>
            <a:ext cx="689246" cy="685800"/>
          </a:xfrm>
          <a:prstGeom prst="rect">
            <a:avLst/>
          </a:prstGeom>
        </p:spPr>
      </p:pic>
      <p:pic>
        <p:nvPicPr>
          <p:cNvPr id="12" name="11 Imagen" descr="Toxico.g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438400"/>
            <a:ext cx="685800" cy="685800"/>
          </a:xfrm>
          <a:prstGeom prst="rect">
            <a:avLst/>
          </a:prstGeom>
        </p:spPr>
      </p:pic>
      <p:pic>
        <p:nvPicPr>
          <p:cNvPr id="13" name="12 Imagen" descr="Noci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200400"/>
            <a:ext cx="689246" cy="685800"/>
          </a:xfrm>
          <a:prstGeom prst="rect">
            <a:avLst/>
          </a:prstGeom>
        </p:spPr>
      </p:pic>
      <p:pic>
        <p:nvPicPr>
          <p:cNvPr id="14" name="13 Imagen" descr="Nociv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4114800"/>
            <a:ext cx="685799" cy="682370"/>
          </a:xfrm>
          <a:prstGeom prst="rect">
            <a:avLst/>
          </a:prstGeom>
        </p:spPr>
      </p:pic>
      <p:pic>
        <p:nvPicPr>
          <p:cNvPr id="15" name="14 Imagen" descr="Corrosiv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15200" y="4876800"/>
            <a:ext cx="685800" cy="685800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5782161" y="111200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F+</a:t>
            </a:r>
            <a:endParaRPr lang="es-ES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934200" y="20574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T</a:t>
            </a:r>
            <a:endParaRPr lang="es-ES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164812" y="2895600"/>
            <a:ext cx="43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Xo</a:t>
            </a:r>
            <a:endParaRPr lang="es-ES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248400" y="3810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Xi</a:t>
            </a:r>
            <a:endParaRPr lang="es-ES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467600" y="4572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</a:t>
            </a:r>
            <a:endParaRPr lang="es-ES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28600" y="5867400"/>
            <a:ext cx="853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*Pictogramas representativos de la naturaleza de los riesgos: </a:t>
            </a:r>
            <a:r>
              <a:rPr lang="es-ES" sz="1200" dirty="0" smtClean="0">
                <a:hlinkClick r:id="rId8"/>
              </a:rPr>
              <a:t>etiquetado de residuos peligrosos</a:t>
            </a:r>
            <a:r>
              <a:rPr lang="es-ES" sz="1200" dirty="0" smtClean="0"/>
              <a:t>, , Gobierno Vasco </a:t>
            </a:r>
            <a:endParaRPr lang="es-ES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80010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4676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324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71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7818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25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Álbum de fotografías moder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Álbum de fotografías moderno.potx</Template>
  <TotalTime>0</TotalTime>
  <Words>3245</Words>
  <Application>Microsoft Office PowerPoint</Application>
  <PresentationFormat>Presentación en pantalla (4:3)</PresentationFormat>
  <Paragraphs>382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Álbum de fotografías moderno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2014-05-26T14:32:27Z</dcterms:modified>
</cp:coreProperties>
</file>