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61"/>
  </p:notesMasterIdLst>
  <p:handoutMasterIdLst>
    <p:handoutMasterId r:id="rId62"/>
  </p:handoutMasterIdLst>
  <p:sldIdLst>
    <p:sldId id="266" r:id="rId2"/>
    <p:sldId id="275" r:id="rId3"/>
    <p:sldId id="440" r:id="rId4"/>
    <p:sldId id="389" r:id="rId5"/>
    <p:sldId id="391" r:id="rId6"/>
    <p:sldId id="392" r:id="rId7"/>
    <p:sldId id="417" r:id="rId8"/>
    <p:sldId id="395" r:id="rId9"/>
    <p:sldId id="390" r:id="rId10"/>
    <p:sldId id="396" r:id="rId11"/>
    <p:sldId id="397" r:id="rId12"/>
    <p:sldId id="398" r:id="rId13"/>
    <p:sldId id="364" r:id="rId14"/>
    <p:sldId id="366" r:id="rId15"/>
    <p:sldId id="428" r:id="rId16"/>
    <p:sldId id="434" r:id="rId17"/>
    <p:sldId id="435" r:id="rId18"/>
    <p:sldId id="436" r:id="rId19"/>
    <p:sldId id="367" r:id="rId20"/>
    <p:sldId id="430" r:id="rId21"/>
    <p:sldId id="369" r:id="rId22"/>
    <p:sldId id="429" r:id="rId23"/>
    <p:sldId id="371" r:id="rId24"/>
    <p:sldId id="370" r:id="rId25"/>
    <p:sldId id="438" r:id="rId26"/>
    <p:sldId id="331" r:id="rId27"/>
    <p:sldId id="410" r:id="rId28"/>
    <p:sldId id="416" r:id="rId29"/>
    <p:sldId id="412" r:id="rId30"/>
    <p:sldId id="421" r:id="rId31"/>
    <p:sldId id="413" r:id="rId32"/>
    <p:sldId id="414" r:id="rId33"/>
    <p:sldId id="415" r:id="rId34"/>
    <p:sldId id="418" r:id="rId35"/>
    <p:sldId id="373" r:id="rId36"/>
    <p:sldId id="419" r:id="rId37"/>
    <p:sldId id="420" r:id="rId38"/>
    <p:sldId id="374" r:id="rId39"/>
    <p:sldId id="422" r:id="rId40"/>
    <p:sldId id="425" r:id="rId41"/>
    <p:sldId id="423" r:id="rId42"/>
    <p:sldId id="424" r:id="rId43"/>
    <p:sldId id="375" r:id="rId44"/>
    <p:sldId id="380" r:id="rId45"/>
    <p:sldId id="376" r:id="rId46"/>
    <p:sldId id="381" r:id="rId47"/>
    <p:sldId id="377" r:id="rId48"/>
    <p:sldId id="382" r:id="rId49"/>
    <p:sldId id="446" r:id="rId50"/>
    <p:sldId id="384" r:id="rId51"/>
    <p:sldId id="385" r:id="rId52"/>
    <p:sldId id="427" r:id="rId53"/>
    <p:sldId id="411" r:id="rId54"/>
    <p:sldId id="431" r:id="rId55"/>
    <p:sldId id="444" r:id="rId56"/>
    <p:sldId id="445" r:id="rId57"/>
    <p:sldId id="447" r:id="rId58"/>
    <p:sldId id="442" r:id="rId59"/>
    <p:sldId id="443" r:id="rId60"/>
  </p:sldIdLst>
  <p:sldSz cx="9144000" cy="6858000" type="screen4x3"/>
  <p:notesSz cx="6858000" cy="9144000"/>
  <p:defaultTextStyle>
    <a:lvl1pPr marL="0" algn="l" rtl="0" latinLnBrk="0">
      <a:defRPr lang="es-ES" sz="1800" kern="1200">
        <a:solidFill>
          <a:schemeClr val="tx1"/>
        </a:solidFill>
        <a:latin typeface="+mn-lt"/>
        <a:ea typeface="+mn-ea"/>
        <a:cs typeface="+mn-cs"/>
      </a:defRPr>
    </a:lvl1pPr>
    <a:lvl2pPr marL="457200" algn="l" rtl="0" latinLnBrk="0">
      <a:defRPr lang="es-ES" sz="1800" kern="1200">
        <a:solidFill>
          <a:schemeClr val="tx1"/>
        </a:solidFill>
        <a:latin typeface="+mn-lt"/>
        <a:ea typeface="+mn-ea"/>
        <a:cs typeface="+mn-cs"/>
      </a:defRPr>
    </a:lvl2pPr>
    <a:lvl3pPr marL="914400" algn="l" rtl="0" latinLnBrk="0">
      <a:defRPr lang="es-ES" sz="1800" kern="1200">
        <a:solidFill>
          <a:schemeClr val="tx1"/>
        </a:solidFill>
        <a:latin typeface="+mn-lt"/>
        <a:ea typeface="+mn-ea"/>
        <a:cs typeface="+mn-cs"/>
      </a:defRPr>
    </a:lvl3pPr>
    <a:lvl4pPr marL="1371600" algn="l" rtl="0" latinLnBrk="0">
      <a:defRPr lang="es-ES" sz="1800" kern="1200">
        <a:solidFill>
          <a:schemeClr val="tx1"/>
        </a:solidFill>
        <a:latin typeface="+mn-lt"/>
        <a:ea typeface="+mn-ea"/>
        <a:cs typeface="+mn-cs"/>
      </a:defRPr>
    </a:lvl4pPr>
    <a:lvl5pPr marL="1828800" algn="l" rtl="0" latinLnBrk="0">
      <a:defRPr lang="es-ES" sz="1800" kern="1200">
        <a:solidFill>
          <a:schemeClr val="tx1"/>
        </a:solidFill>
        <a:latin typeface="+mn-lt"/>
        <a:ea typeface="+mn-ea"/>
        <a:cs typeface="+mn-cs"/>
      </a:defRPr>
    </a:lvl5pPr>
    <a:lvl6pPr marL="2286000" algn="l" rtl="0" latinLnBrk="0">
      <a:defRPr lang="es-ES" sz="1800" kern="1200">
        <a:solidFill>
          <a:schemeClr val="tx1"/>
        </a:solidFill>
        <a:latin typeface="+mn-lt"/>
        <a:ea typeface="+mn-ea"/>
        <a:cs typeface="+mn-cs"/>
      </a:defRPr>
    </a:lvl6pPr>
    <a:lvl7pPr marL="2743200" algn="l" rtl="0" latinLnBrk="0">
      <a:defRPr lang="es-ES" sz="1800" kern="1200">
        <a:solidFill>
          <a:schemeClr val="tx1"/>
        </a:solidFill>
        <a:latin typeface="+mn-lt"/>
        <a:ea typeface="+mn-ea"/>
        <a:cs typeface="+mn-cs"/>
      </a:defRPr>
    </a:lvl7pPr>
    <a:lvl8pPr marL="3200400" algn="l" rtl="0" latinLnBrk="0">
      <a:defRPr lang="es-ES" sz="1800" kern="1200">
        <a:solidFill>
          <a:schemeClr val="tx1"/>
        </a:solidFill>
        <a:latin typeface="+mn-lt"/>
        <a:ea typeface="+mn-ea"/>
        <a:cs typeface="+mn-cs"/>
      </a:defRPr>
    </a:lvl8pPr>
    <a:lvl9pPr marL="3657600" algn="l" rtl="0" latinLnBrk="0">
      <a:defRPr lang="es-ES"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BBE9"/>
    <a:srgbClr val="F2C3C3"/>
    <a:srgbClr val="45C481"/>
    <a:srgbClr val="DBE9E8"/>
    <a:srgbClr val="FFD2D5"/>
    <a:srgbClr val="FFDCE0"/>
    <a:srgbClr val="FEE0B6"/>
    <a:srgbClr val="F1DFBF"/>
    <a:srgbClr val="F6DADF"/>
    <a:srgbClr val="AF0D9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Énfasis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Énfasis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Estilo claro 3 - Énfasis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Estilo claro 3 - Énfasis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Énfasi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Estilo claro 1 - Énfasi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Estilo claro 1 - Énfasis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Énfasis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6" autoAdjust="0"/>
    <p:restoredTop sz="94660"/>
  </p:normalViewPr>
  <p:slideViewPr>
    <p:cSldViewPr>
      <p:cViewPr>
        <p:scale>
          <a:sx n="116" d="100"/>
          <a:sy n="116" d="100"/>
        </p:scale>
        <p:origin x="-7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3AF50-806E-DF4C-B979-101908743DC3}" type="doc">
      <dgm:prSet loTypeId="urn:microsoft.com/office/officeart/2005/8/layout/list1" loCatId="process" qsTypeId="urn:microsoft.com/office/officeart/2005/8/quickstyle/simple3" qsCatId="simple" csTypeId="urn:microsoft.com/office/officeart/2005/8/colors/colorful1#1" csCatId="colorful" phldr="1"/>
      <dgm:spPr/>
      <dgm:t>
        <a:bodyPr/>
        <a:lstStyle/>
        <a:p>
          <a:endParaRPr lang="es-ES"/>
        </a:p>
      </dgm:t>
    </dgm:pt>
    <dgm:pt modelId="{3C9B0DC3-1783-9E48-9761-647AAE087F1D}">
      <dgm:prSet phldrT="[Texto]" custT="1"/>
      <dgm:spPr/>
      <dgm:t>
        <a:bodyPr/>
        <a:lstStyle/>
        <a:p>
          <a:pPr marL="0" indent="0" algn="just">
            <a:lnSpc>
              <a:spcPct val="90000"/>
            </a:lnSpc>
            <a:spcAft>
              <a:spcPts val="0"/>
            </a:spcAft>
          </a:pPr>
          <a:r>
            <a:rPr lang="es-ES" sz="2400" b="1" dirty="0" smtClean="0"/>
            <a:t>1.</a:t>
          </a:r>
          <a:r>
            <a:rPr lang="es-ES" sz="2800" b="1" dirty="0" smtClean="0"/>
            <a:t> </a:t>
          </a:r>
          <a:r>
            <a:rPr lang="es-ES" sz="1800" b="1" dirty="0" smtClean="0"/>
            <a:t>Lista Europea de Residuos (Orden MAM/304/2002) Residuo presente y con asterisco.</a:t>
          </a:r>
          <a:endParaRPr lang="es-ES" sz="1800" dirty="0"/>
        </a:p>
      </dgm:t>
    </dgm:pt>
    <dgm:pt modelId="{065E6A8B-5AF6-7D42-B86A-55889791128D}" type="parTrans" cxnId="{E55B29E0-319F-CD42-9F14-4A1C1C0BC2CD}">
      <dgm:prSet/>
      <dgm:spPr/>
      <dgm:t>
        <a:bodyPr/>
        <a:lstStyle/>
        <a:p>
          <a:pPr>
            <a:lnSpc>
              <a:spcPct val="90000"/>
            </a:lnSpc>
          </a:pPr>
          <a:endParaRPr lang="es-ES" sz="2800"/>
        </a:p>
      </dgm:t>
    </dgm:pt>
    <dgm:pt modelId="{4D4F9690-B379-E945-96CC-320B8B2A364F}" type="sibTrans" cxnId="{E55B29E0-319F-CD42-9F14-4A1C1C0BC2CD}">
      <dgm:prSet/>
      <dgm:spPr/>
      <dgm:t>
        <a:bodyPr/>
        <a:lstStyle/>
        <a:p>
          <a:pPr>
            <a:lnSpc>
              <a:spcPct val="90000"/>
            </a:lnSpc>
          </a:pPr>
          <a:endParaRPr lang="es-ES" sz="2800"/>
        </a:p>
      </dgm:t>
    </dgm:pt>
    <dgm:pt modelId="{959C78D2-A456-244B-9238-A2C81816188C}">
      <dgm:prSet phldrT="[Texto]" custT="1"/>
      <dgm:spPr/>
      <dgm:t>
        <a:bodyPr/>
        <a:lstStyle/>
        <a:p>
          <a:pPr marL="0" indent="0" algn="just">
            <a:lnSpc>
              <a:spcPct val="90000"/>
            </a:lnSpc>
            <a:spcAft>
              <a:spcPts val="0"/>
            </a:spcAft>
          </a:pPr>
          <a:r>
            <a:rPr lang="es-ES" sz="2400" b="1" dirty="0" smtClean="0"/>
            <a:t>2.</a:t>
          </a:r>
          <a:r>
            <a:rPr lang="es-ES" sz="2800" b="1" dirty="0" smtClean="0"/>
            <a:t> </a:t>
          </a:r>
          <a:r>
            <a:rPr lang="es-ES" sz="1800" b="1" dirty="0" smtClean="0"/>
            <a:t>Tabla 3 parte A (R.D. 952/97); “Categorías o tipos genéricos de residuos tóxicos o peligrosos, clasificados según su naturaleza o la actividad que los genera”.                                                                                             </a:t>
          </a:r>
        </a:p>
      </dgm:t>
    </dgm:pt>
    <dgm:pt modelId="{956297B5-2600-544A-9DBF-645CB9A71626}" type="parTrans" cxnId="{C23AD469-2022-4F42-B1A1-9A15190491EA}">
      <dgm:prSet/>
      <dgm:spPr/>
      <dgm:t>
        <a:bodyPr/>
        <a:lstStyle/>
        <a:p>
          <a:pPr>
            <a:lnSpc>
              <a:spcPct val="90000"/>
            </a:lnSpc>
          </a:pPr>
          <a:endParaRPr lang="es-ES" sz="2800"/>
        </a:p>
      </dgm:t>
    </dgm:pt>
    <dgm:pt modelId="{6776ACC1-FF80-0749-8C7D-74273182203F}" type="sibTrans" cxnId="{C23AD469-2022-4F42-B1A1-9A15190491EA}">
      <dgm:prSet/>
      <dgm:spPr/>
      <dgm:t>
        <a:bodyPr/>
        <a:lstStyle/>
        <a:p>
          <a:pPr>
            <a:lnSpc>
              <a:spcPct val="90000"/>
            </a:lnSpc>
          </a:pPr>
          <a:endParaRPr lang="es-ES" sz="2800"/>
        </a:p>
      </dgm:t>
    </dgm:pt>
    <dgm:pt modelId="{FB9ECF55-BD9B-864B-9C3E-FE8B4DF68C6D}">
      <dgm:prSet phldrT="[Texto]" custT="1"/>
      <dgm:spPr/>
      <dgm:t>
        <a:bodyPr/>
        <a:lstStyle/>
        <a:p>
          <a:pPr marL="0" indent="0" algn="just">
            <a:lnSpc>
              <a:spcPct val="90000"/>
            </a:lnSpc>
          </a:pPr>
          <a:r>
            <a:rPr lang="es-ES" sz="2400" b="1" dirty="0" smtClean="0"/>
            <a:t>3.</a:t>
          </a:r>
          <a:r>
            <a:rPr lang="es-ES" sz="2800" b="1" dirty="0" smtClean="0"/>
            <a:t> </a:t>
          </a:r>
          <a:r>
            <a:rPr lang="es-ES" sz="1800" b="1" dirty="0" smtClean="0"/>
            <a:t>Tabla 5 (R.D. 952/97) "Características de los residuos que permiten clasificarlos como tóxicos y peligrosos”.</a:t>
          </a:r>
          <a:endParaRPr lang="es-ES" sz="1800" b="1" dirty="0"/>
        </a:p>
      </dgm:t>
    </dgm:pt>
    <dgm:pt modelId="{392108CA-3869-9142-B41C-A8BD96D60EB6}" type="parTrans" cxnId="{C9CD70F9-4BAB-D949-A149-436216176051}">
      <dgm:prSet/>
      <dgm:spPr/>
      <dgm:t>
        <a:bodyPr/>
        <a:lstStyle/>
        <a:p>
          <a:pPr>
            <a:lnSpc>
              <a:spcPct val="90000"/>
            </a:lnSpc>
          </a:pPr>
          <a:endParaRPr lang="es-ES" sz="2800"/>
        </a:p>
      </dgm:t>
    </dgm:pt>
    <dgm:pt modelId="{CC57847D-896C-284E-828F-15FBFEE8AFBD}" type="sibTrans" cxnId="{C9CD70F9-4BAB-D949-A149-436216176051}">
      <dgm:prSet/>
      <dgm:spPr/>
      <dgm:t>
        <a:bodyPr/>
        <a:lstStyle/>
        <a:p>
          <a:pPr>
            <a:lnSpc>
              <a:spcPct val="90000"/>
            </a:lnSpc>
          </a:pPr>
          <a:endParaRPr lang="es-ES" sz="2800"/>
        </a:p>
      </dgm:t>
    </dgm:pt>
    <dgm:pt modelId="{04B0C566-135E-204C-AB42-D56EE412C468}">
      <dgm:prSet phldrT="[Texto]" custT="1"/>
      <dgm:spPr/>
      <dgm:t>
        <a:bodyPr/>
        <a:lstStyle/>
        <a:p>
          <a:pPr marL="0" indent="0" algn="just">
            <a:lnSpc>
              <a:spcPct val="90000"/>
            </a:lnSpc>
          </a:pPr>
          <a:r>
            <a:rPr lang="es-ES" sz="2400" b="1" dirty="0" smtClean="0"/>
            <a:t>4.</a:t>
          </a:r>
          <a:r>
            <a:rPr lang="es-ES" sz="2800" b="1" dirty="0" smtClean="0"/>
            <a:t> </a:t>
          </a:r>
          <a:r>
            <a:rPr lang="es-ES" sz="1800" b="1" dirty="0" smtClean="0"/>
            <a:t>Tabla 3 parte B (R.D. 952/97); “Categorías o tipos genéricos de residuos tóxicos o peligrosos, clasificados según su naturaleza o la actividad que los genera”.                                                                                             </a:t>
          </a:r>
          <a:endParaRPr lang="es-ES" sz="1800" b="1" dirty="0"/>
        </a:p>
      </dgm:t>
    </dgm:pt>
    <dgm:pt modelId="{0EEA863F-8E60-DB43-8AF2-565C23D65AC4}" type="parTrans" cxnId="{E246950E-7446-CC42-A2EC-03C701FA66DE}">
      <dgm:prSet/>
      <dgm:spPr/>
      <dgm:t>
        <a:bodyPr/>
        <a:lstStyle/>
        <a:p>
          <a:pPr>
            <a:lnSpc>
              <a:spcPct val="90000"/>
            </a:lnSpc>
          </a:pPr>
          <a:endParaRPr lang="es-ES" sz="2800"/>
        </a:p>
      </dgm:t>
    </dgm:pt>
    <dgm:pt modelId="{6D245CB9-4A52-6349-9DF8-B5CA372F1E4B}" type="sibTrans" cxnId="{E246950E-7446-CC42-A2EC-03C701FA66DE}">
      <dgm:prSet/>
      <dgm:spPr/>
      <dgm:t>
        <a:bodyPr/>
        <a:lstStyle/>
        <a:p>
          <a:pPr>
            <a:lnSpc>
              <a:spcPct val="90000"/>
            </a:lnSpc>
          </a:pPr>
          <a:endParaRPr lang="es-ES" sz="2800"/>
        </a:p>
      </dgm:t>
    </dgm:pt>
    <dgm:pt modelId="{E962B174-CC00-CC43-A813-D27A0B14DC9B}">
      <dgm:prSet custT="1"/>
      <dgm:spPr/>
      <dgm:t>
        <a:bodyPr/>
        <a:lstStyle/>
        <a:p>
          <a:pPr marL="0" indent="0">
            <a:lnSpc>
              <a:spcPct val="90000"/>
            </a:lnSpc>
          </a:pPr>
          <a:r>
            <a:rPr lang="es-ES" sz="2400" b="1" dirty="0" smtClean="0"/>
            <a:t>5.</a:t>
          </a:r>
          <a:r>
            <a:rPr lang="es-ES" sz="2800" b="1" dirty="0" smtClean="0"/>
            <a:t> </a:t>
          </a:r>
          <a:r>
            <a:rPr lang="es-ES" sz="1800" b="1" dirty="0" smtClean="0"/>
            <a:t>Tabla 4 (R.D. 952/97) “Constituyentes de los residuos que permiten clasificarlos como peligrosos”.</a:t>
          </a:r>
        </a:p>
      </dgm:t>
    </dgm:pt>
    <dgm:pt modelId="{71CF2695-982B-1144-B9A4-636C7CD51539}" type="parTrans" cxnId="{1BC6403F-1499-124A-B013-78A879720CE7}">
      <dgm:prSet/>
      <dgm:spPr/>
      <dgm:t>
        <a:bodyPr/>
        <a:lstStyle/>
        <a:p>
          <a:pPr>
            <a:lnSpc>
              <a:spcPct val="90000"/>
            </a:lnSpc>
          </a:pPr>
          <a:endParaRPr lang="es-ES" sz="2800"/>
        </a:p>
      </dgm:t>
    </dgm:pt>
    <dgm:pt modelId="{4A133A65-4C28-424F-9EE2-4C40D753A12D}" type="sibTrans" cxnId="{1BC6403F-1499-124A-B013-78A879720CE7}">
      <dgm:prSet/>
      <dgm:spPr/>
      <dgm:t>
        <a:bodyPr/>
        <a:lstStyle/>
        <a:p>
          <a:pPr>
            <a:lnSpc>
              <a:spcPct val="90000"/>
            </a:lnSpc>
          </a:pPr>
          <a:endParaRPr lang="es-ES" sz="2800"/>
        </a:p>
      </dgm:t>
    </dgm:pt>
    <dgm:pt modelId="{6DEFB5FA-9331-3E45-9054-4D6BFDA4D5F7}" type="pres">
      <dgm:prSet presAssocID="{9993AF50-806E-DF4C-B979-101908743DC3}" presName="linear" presStyleCnt="0">
        <dgm:presLayoutVars>
          <dgm:dir/>
          <dgm:animLvl val="lvl"/>
          <dgm:resizeHandles val="exact"/>
        </dgm:presLayoutVars>
      </dgm:prSet>
      <dgm:spPr/>
      <dgm:t>
        <a:bodyPr/>
        <a:lstStyle/>
        <a:p>
          <a:endParaRPr lang="es-ES"/>
        </a:p>
      </dgm:t>
    </dgm:pt>
    <dgm:pt modelId="{FB77F5D4-CFCF-D049-B8E4-B40EAC7E2A07}" type="pres">
      <dgm:prSet presAssocID="{3C9B0DC3-1783-9E48-9761-647AAE087F1D}" presName="parentLin" presStyleCnt="0"/>
      <dgm:spPr/>
    </dgm:pt>
    <dgm:pt modelId="{C26C6915-AE4B-8543-AD17-B8DC9162136E}" type="pres">
      <dgm:prSet presAssocID="{3C9B0DC3-1783-9E48-9761-647AAE087F1D}" presName="parentLeftMargin" presStyleLbl="node1" presStyleIdx="0" presStyleCnt="5"/>
      <dgm:spPr/>
      <dgm:t>
        <a:bodyPr/>
        <a:lstStyle/>
        <a:p>
          <a:endParaRPr lang="es-ES"/>
        </a:p>
      </dgm:t>
    </dgm:pt>
    <dgm:pt modelId="{01BDC24B-DF61-9C4A-8841-2E8FBD52191A}" type="pres">
      <dgm:prSet presAssocID="{3C9B0DC3-1783-9E48-9761-647AAE087F1D}" presName="parentText" presStyleLbl="node1" presStyleIdx="0" presStyleCnt="5" custScaleX="146590" custScaleY="467331" custLinFactY="-17716" custLinFactNeighborX="6751" custLinFactNeighborY="-100000">
        <dgm:presLayoutVars>
          <dgm:chMax val="0"/>
          <dgm:bulletEnabled val="1"/>
        </dgm:presLayoutVars>
      </dgm:prSet>
      <dgm:spPr/>
      <dgm:t>
        <a:bodyPr/>
        <a:lstStyle/>
        <a:p>
          <a:endParaRPr lang="es-ES"/>
        </a:p>
      </dgm:t>
    </dgm:pt>
    <dgm:pt modelId="{BEFA45DB-BDB8-D945-936F-0BD2291A8F3E}" type="pres">
      <dgm:prSet presAssocID="{3C9B0DC3-1783-9E48-9761-647AAE087F1D}" presName="negativeSpace" presStyleCnt="0"/>
      <dgm:spPr/>
    </dgm:pt>
    <dgm:pt modelId="{5B7A197B-1E6E-6E4B-9599-13DD04B82B7B}" type="pres">
      <dgm:prSet presAssocID="{3C9B0DC3-1783-9E48-9761-647AAE087F1D}" presName="childText" presStyleLbl="conFgAcc1" presStyleIdx="0" presStyleCnt="5" custLinFactY="-100000" custLinFactNeighborX="145" custLinFactNeighborY="-185741">
        <dgm:presLayoutVars>
          <dgm:bulletEnabled val="1"/>
        </dgm:presLayoutVars>
      </dgm:prSet>
      <dgm:spPr/>
    </dgm:pt>
    <dgm:pt modelId="{4A51EDEF-5D23-144E-8BC8-46BEAEEDEE38}" type="pres">
      <dgm:prSet presAssocID="{4D4F9690-B379-E945-96CC-320B8B2A364F}" presName="spaceBetweenRectangles" presStyleCnt="0"/>
      <dgm:spPr/>
    </dgm:pt>
    <dgm:pt modelId="{953E01F4-DB28-2847-B43F-81A42F450AD5}" type="pres">
      <dgm:prSet presAssocID="{959C78D2-A456-244B-9238-A2C81816188C}" presName="parentLin" presStyleCnt="0"/>
      <dgm:spPr/>
    </dgm:pt>
    <dgm:pt modelId="{3DB574F6-990C-DF4B-A62A-4D400A2BB4B1}" type="pres">
      <dgm:prSet presAssocID="{959C78D2-A456-244B-9238-A2C81816188C}" presName="parentLeftMargin" presStyleLbl="node1" presStyleIdx="0" presStyleCnt="5"/>
      <dgm:spPr/>
      <dgm:t>
        <a:bodyPr/>
        <a:lstStyle/>
        <a:p>
          <a:endParaRPr lang="es-ES"/>
        </a:p>
      </dgm:t>
    </dgm:pt>
    <dgm:pt modelId="{40EAFA80-F2DE-6046-9E43-AFFDCA968F8A}" type="pres">
      <dgm:prSet presAssocID="{959C78D2-A456-244B-9238-A2C81816188C}" presName="parentText" presStyleLbl="node1" presStyleIdx="1" presStyleCnt="5" custScaleX="150758" custScaleY="585864" custLinFactNeighborX="9633" custLinFactNeighborY="-29192">
        <dgm:presLayoutVars>
          <dgm:chMax val="0"/>
          <dgm:bulletEnabled val="1"/>
        </dgm:presLayoutVars>
      </dgm:prSet>
      <dgm:spPr/>
      <dgm:t>
        <a:bodyPr/>
        <a:lstStyle/>
        <a:p>
          <a:endParaRPr lang="es-ES"/>
        </a:p>
      </dgm:t>
    </dgm:pt>
    <dgm:pt modelId="{B51B4450-75C6-5449-857F-E2E55FD0A1CB}" type="pres">
      <dgm:prSet presAssocID="{959C78D2-A456-244B-9238-A2C81816188C}" presName="negativeSpace" presStyleCnt="0"/>
      <dgm:spPr/>
    </dgm:pt>
    <dgm:pt modelId="{82DE1790-C944-C648-965D-1C60574E5573}" type="pres">
      <dgm:prSet presAssocID="{959C78D2-A456-244B-9238-A2C81816188C}" presName="childText" presStyleLbl="conFgAcc1" presStyleIdx="1" presStyleCnt="5">
        <dgm:presLayoutVars>
          <dgm:bulletEnabled val="1"/>
        </dgm:presLayoutVars>
      </dgm:prSet>
      <dgm:spPr/>
    </dgm:pt>
    <dgm:pt modelId="{5A92B74B-A2F2-7A40-B50B-ED6988845555}" type="pres">
      <dgm:prSet presAssocID="{6776ACC1-FF80-0749-8C7D-74273182203F}" presName="spaceBetweenRectangles" presStyleCnt="0"/>
      <dgm:spPr/>
    </dgm:pt>
    <dgm:pt modelId="{1184F033-0769-2948-96F4-529F2E3EF056}" type="pres">
      <dgm:prSet presAssocID="{FB9ECF55-BD9B-864B-9C3E-FE8B4DF68C6D}" presName="parentLin" presStyleCnt="0"/>
      <dgm:spPr/>
    </dgm:pt>
    <dgm:pt modelId="{D89B9676-3AC7-8B47-89DD-A3BB551B9D73}" type="pres">
      <dgm:prSet presAssocID="{FB9ECF55-BD9B-864B-9C3E-FE8B4DF68C6D}" presName="parentLeftMargin" presStyleLbl="node1" presStyleIdx="1" presStyleCnt="5"/>
      <dgm:spPr/>
      <dgm:t>
        <a:bodyPr/>
        <a:lstStyle/>
        <a:p>
          <a:endParaRPr lang="es-ES"/>
        </a:p>
      </dgm:t>
    </dgm:pt>
    <dgm:pt modelId="{9CF54145-DE45-C34A-82FD-5C1D202A8878}" type="pres">
      <dgm:prSet presAssocID="{FB9ECF55-BD9B-864B-9C3E-FE8B4DF68C6D}" presName="parentText" presStyleLbl="node1" presStyleIdx="2" presStyleCnt="5" custScaleX="145061" custScaleY="503565" custLinFactNeighborX="5640" custLinFactNeighborY="54050">
        <dgm:presLayoutVars>
          <dgm:chMax val="0"/>
          <dgm:bulletEnabled val="1"/>
        </dgm:presLayoutVars>
      </dgm:prSet>
      <dgm:spPr/>
      <dgm:t>
        <a:bodyPr/>
        <a:lstStyle/>
        <a:p>
          <a:endParaRPr lang="es-ES"/>
        </a:p>
      </dgm:t>
    </dgm:pt>
    <dgm:pt modelId="{F0207FA0-B8FF-B54B-B0CB-F32759B9CF23}" type="pres">
      <dgm:prSet presAssocID="{FB9ECF55-BD9B-864B-9C3E-FE8B4DF68C6D}" presName="negativeSpace" presStyleCnt="0"/>
      <dgm:spPr/>
    </dgm:pt>
    <dgm:pt modelId="{EEB4AD6E-DAF3-9242-978B-5197E7E6934B}" type="pres">
      <dgm:prSet presAssocID="{FB9ECF55-BD9B-864B-9C3E-FE8B4DF68C6D}" presName="childText" presStyleLbl="conFgAcc1" presStyleIdx="2" presStyleCnt="5">
        <dgm:presLayoutVars>
          <dgm:bulletEnabled val="1"/>
        </dgm:presLayoutVars>
      </dgm:prSet>
      <dgm:spPr/>
    </dgm:pt>
    <dgm:pt modelId="{55A2DF3E-3EC3-1F4C-A790-F76B78218F2C}" type="pres">
      <dgm:prSet presAssocID="{CC57847D-896C-284E-828F-15FBFEE8AFBD}" presName="spaceBetweenRectangles" presStyleCnt="0"/>
      <dgm:spPr/>
    </dgm:pt>
    <dgm:pt modelId="{5E0B3E93-E8B3-5847-987A-8B3B94B223A0}" type="pres">
      <dgm:prSet presAssocID="{04B0C566-135E-204C-AB42-D56EE412C468}" presName="parentLin" presStyleCnt="0"/>
      <dgm:spPr/>
    </dgm:pt>
    <dgm:pt modelId="{AE86B8CF-E5C4-EA4E-9D1E-BCDDF1AF3B24}" type="pres">
      <dgm:prSet presAssocID="{04B0C566-135E-204C-AB42-D56EE412C468}" presName="parentLeftMargin" presStyleLbl="node1" presStyleIdx="2" presStyleCnt="5"/>
      <dgm:spPr/>
      <dgm:t>
        <a:bodyPr/>
        <a:lstStyle/>
        <a:p>
          <a:endParaRPr lang="es-ES"/>
        </a:p>
      </dgm:t>
    </dgm:pt>
    <dgm:pt modelId="{6AB803DA-4134-514E-AA0A-A6028D8463E9}" type="pres">
      <dgm:prSet presAssocID="{04B0C566-135E-204C-AB42-D56EE412C468}" presName="parentText" presStyleLbl="node1" presStyleIdx="3" presStyleCnt="5" custScaleX="135500" custScaleY="703818" custLinFactNeighborX="-762" custLinFactNeighborY="64713">
        <dgm:presLayoutVars>
          <dgm:chMax val="0"/>
          <dgm:bulletEnabled val="1"/>
        </dgm:presLayoutVars>
      </dgm:prSet>
      <dgm:spPr/>
      <dgm:t>
        <a:bodyPr/>
        <a:lstStyle/>
        <a:p>
          <a:endParaRPr lang="es-ES"/>
        </a:p>
      </dgm:t>
    </dgm:pt>
    <dgm:pt modelId="{09BF88D3-0A39-8744-B127-819AE486902D}" type="pres">
      <dgm:prSet presAssocID="{04B0C566-135E-204C-AB42-D56EE412C468}" presName="negativeSpace" presStyleCnt="0"/>
      <dgm:spPr/>
    </dgm:pt>
    <dgm:pt modelId="{FEDF9D8F-25FA-AA4E-A8CF-247881AD8BCB}" type="pres">
      <dgm:prSet presAssocID="{04B0C566-135E-204C-AB42-D56EE412C468}" presName="childText" presStyleLbl="conFgAcc1" presStyleIdx="3" presStyleCnt="5">
        <dgm:presLayoutVars>
          <dgm:bulletEnabled val="1"/>
        </dgm:presLayoutVars>
      </dgm:prSet>
      <dgm:spPr/>
    </dgm:pt>
    <dgm:pt modelId="{FDCD8840-6E74-594E-BA39-1F17F6B3AF4D}" type="pres">
      <dgm:prSet presAssocID="{6D245CB9-4A52-6349-9DF8-B5CA372F1E4B}" presName="spaceBetweenRectangles" presStyleCnt="0"/>
      <dgm:spPr/>
    </dgm:pt>
    <dgm:pt modelId="{E8C52ED6-F11E-3D48-9EC4-84B99C4DDCA5}" type="pres">
      <dgm:prSet presAssocID="{E962B174-CC00-CC43-A813-D27A0B14DC9B}" presName="parentLin" presStyleCnt="0"/>
      <dgm:spPr/>
    </dgm:pt>
    <dgm:pt modelId="{95F6D38D-EA78-5C40-93BF-EC85B9AAE36D}" type="pres">
      <dgm:prSet presAssocID="{E962B174-CC00-CC43-A813-D27A0B14DC9B}" presName="parentLeftMargin" presStyleLbl="node1" presStyleIdx="3" presStyleCnt="5"/>
      <dgm:spPr/>
      <dgm:t>
        <a:bodyPr/>
        <a:lstStyle/>
        <a:p>
          <a:endParaRPr lang="es-ES"/>
        </a:p>
      </dgm:t>
    </dgm:pt>
    <dgm:pt modelId="{A870EE78-FE8F-2A40-932A-301D09E0330C}" type="pres">
      <dgm:prSet presAssocID="{E962B174-CC00-CC43-A813-D27A0B14DC9B}" presName="parentText" presStyleLbl="node1" presStyleIdx="4" presStyleCnt="5" custScaleX="143631" custScaleY="485536" custLinFactY="100000" custLinFactNeighborX="4660" custLinFactNeighborY="107560">
        <dgm:presLayoutVars>
          <dgm:chMax val="0"/>
          <dgm:bulletEnabled val="1"/>
        </dgm:presLayoutVars>
      </dgm:prSet>
      <dgm:spPr/>
      <dgm:t>
        <a:bodyPr/>
        <a:lstStyle/>
        <a:p>
          <a:endParaRPr lang="es-ES"/>
        </a:p>
      </dgm:t>
    </dgm:pt>
    <dgm:pt modelId="{2F3576AE-FCCC-D444-A332-D7F52E8C5884}" type="pres">
      <dgm:prSet presAssocID="{E962B174-CC00-CC43-A813-D27A0B14DC9B}" presName="negativeSpace" presStyleCnt="0"/>
      <dgm:spPr/>
    </dgm:pt>
    <dgm:pt modelId="{A130A8C9-FB51-D148-A0DC-470EE135843D}" type="pres">
      <dgm:prSet presAssocID="{E962B174-CC00-CC43-A813-D27A0B14DC9B}" presName="childText" presStyleLbl="conFgAcc1" presStyleIdx="4" presStyleCnt="5">
        <dgm:presLayoutVars>
          <dgm:bulletEnabled val="1"/>
        </dgm:presLayoutVars>
      </dgm:prSet>
      <dgm:spPr/>
    </dgm:pt>
  </dgm:ptLst>
  <dgm:cxnLst>
    <dgm:cxn modelId="{7CAAEDD5-C75B-46E5-A0F0-A964CA24C7BA}" type="presOf" srcId="{04B0C566-135E-204C-AB42-D56EE412C468}" destId="{6AB803DA-4134-514E-AA0A-A6028D8463E9}" srcOrd="1" destOrd="0" presId="urn:microsoft.com/office/officeart/2005/8/layout/list1"/>
    <dgm:cxn modelId="{E988ED93-1BCF-4863-8D53-43A46A713720}" type="presOf" srcId="{959C78D2-A456-244B-9238-A2C81816188C}" destId="{3DB574F6-990C-DF4B-A62A-4D400A2BB4B1}" srcOrd="0" destOrd="0" presId="urn:microsoft.com/office/officeart/2005/8/layout/list1"/>
    <dgm:cxn modelId="{1BC6403F-1499-124A-B013-78A879720CE7}" srcId="{9993AF50-806E-DF4C-B979-101908743DC3}" destId="{E962B174-CC00-CC43-A813-D27A0B14DC9B}" srcOrd="4" destOrd="0" parTransId="{71CF2695-982B-1144-B9A4-636C7CD51539}" sibTransId="{4A133A65-4C28-424F-9EE2-4C40D753A12D}"/>
    <dgm:cxn modelId="{C9CD70F9-4BAB-D949-A149-436216176051}" srcId="{9993AF50-806E-DF4C-B979-101908743DC3}" destId="{FB9ECF55-BD9B-864B-9C3E-FE8B4DF68C6D}" srcOrd="2" destOrd="0" parTransId="{392108CA-3869-9142-B41C-A8BD96D60EB6}" sibTransId="{CC57847D-896C-284E-828F-15FBFEE8AFBD}"/>
    <dgm:cxn modelId="{E246950E-7446-CC42-A2EC-03C701FA66DE}" srcId="{9993AF50-806E-DF4C-B979-101908743DC3}" destId="{04B0C566-135E-204C-AB42-D56EE412C468}" srcOrd="3" destOrd="0" parTransId="{0EEA863F-8E60-DB43-8AF2-565C23D65AC4}" sibTransId="{6D245CB9-4A52-6349-9DF8-B5CA372F1E4B}"/>
    <dgm:cxn modelId="{B840E6C9-422A-47C6-A797-C356A1236655}" type="presOf" srcId="{FB9ECF55-BD9B-864B-9C3E-FE8B4DF68C6D}" destId="{9CF54145-DE45-C34A-82FD-5C1D202A8878}" srcOrd="1" destOrd="0" presId="urn:microsoft.com/office/officeart/2005/8/layout/list1"/>
    <dgm:cxn modelId="{1E6447D7-267F-4545-97C1-18BA6D033E4C}" type="presOf" srcId="{3C9B0DC3-1783-9E48-9761-647AAE087F1D}" destId="{C26C6915-AE4B-8543-AD17-B8DC9162136E}" srcOrd="0" destOrd="0" presId="urn:microsoft.com/office/officeart/2005/8/layout/list1"/>
    <dgm:cxn modelId="{A0746F1E-8077-436E-9DD6-B5EA7A51DD6D}" type="presOf" srcId="{9993AF50-806E-DF4C-B979-101908743DC3}" destId="{6DEFB5FA-9331-3E45-9054-4D6BFDA4D5F7}" srcOrd="0" destOrd="0" presId="urn:microsoft.com/office/officeart/2005/8/layout/list1"/>
    <dgm:cxn modelId="{E55B29E0-319F-CD42-9F14-4A1C1C0BC2CD}" srcId="{9993AF50-806E-DF4C-B979-101908743DC3}" destId="{3C9B0DC3-1783-9E48-9761-647AAE087F1D}" srcOrd="0" destOrd="0" parTransId="{065E6A8B-5AF6-7D42-B86A-55889791128D}" sibTransId="{4D4F9690-B379-E945-96CC-320B8B2A364F}"/>
    <dgm:cxn modelId="{785D6702-F561-4CC7-92A0-2B81B484481D}" type="presOf" srcId="{E962B174-CC00-CC43-A813-D27A0B14DC9B}" destId="{95F6D38D-EA78-5C40-93BF-EC85B9AAE36D}" srcOrd="0" destOrd="0" presId="urn:microsoft.com/office/officeart/2005/8/layout/list1"/>
    <dgm:cxn modelId="{140441DA-6F34-41FA-9F86-14666FF0502C}" type="presOf" srcId="{3C9B0DC3-1783-9E48-9761-647AAE087F1D}" destId="{01BDC24B-DF61-9C4A-8841-2E8FBD52191A}" srcOrd="1" destOrd="0" presId="urn:microsoft.com/office/officeart/2005/8/layout/list1"/>
    <dgm:cxn modelId="{2B562FFB-86A7-40CE-9848-CEC4E30A4950}" type="presOf" srcId="{959C78D2-A456-244B-9238-A2C81816188C}" destId="{40EAFA80-F2DE-6046-9E43-AFFDCA968F8A}" srcOrd="1" destOrd="0" presId="urn:microsoft.com/office/officeart/2005/8/layout/list1"/>
    <dgm:cxn modelId="{135CE80B-9222-48C5-BC99-B8CAD0F79F28}" type="presOf" srcId="{E962B174-CC00-CC43-A813-D27A0B14DC9B}" destId="{A870EE78-FE8F-2A40-932A-301D09E0330C}" srcOrd="1" destOrd="0" presId="urn:microsoft.com/office/officeart/2005/8/layout/list1"/>
    <dgm:cxn modelId="{32CF745C-FFD1-4F63-A9E9-0511B32FA717}" type="presOf" srcId="{FB9ECF55-BD9B-864B-9C3E-FE8B4DF68C6D}" destId="{D89B9676-3AC7-8B47-89DD-A3BB551B9D73}" srcOrd="0" destOrd="0" presId="urn:microsoft.com/office/officeart/2005/8/layout/list1"/>
    <dgm:cxn modelId="{C23AD469-2022-4F42-B1A1-9A15190491EA}" srcId="{9993AF50-806E-DF4C-B979-101908743DC3}" destId="{959C78D2-A456-244B-9238-A2C81816188C}" srcOrd="1" destOrd="0" parTransId="{956297B5-2600-544A-9DBF-645CB9A71626}" sibTransId="{6776ACC1-FF80-0749-8C7D-74273182203F}"/>
    <dgm:cxn modelId="{265126C8-0FE6-4EE3-AD36-A139451E3390}" type="presOf" srcId="{04B0C566-135E-204C-AB42-D56EE412C468}" destId="{AE86B8CF-E5C4-EA4E-9D1E-BCDDF1AF3B24}" srcOrd="0" destOrd="0" presId="urn:microsoft.com/office/officeart/2005/8/layout/list1"/>
    <dgm:cxn modelId="{51092BEE-32BB-498A-85D7-5D9844032D5E}" type="presParOf" srcId="{6DEFB5FA-9331-3E45-9054-4D6BFDA4D5F7}" destId="{FB77F5D4-CFCF-D049-B8E4-B40EAC7E2A07}" srcOrd="0" destOrd="0" presId="urn:microsoft.com/office/officeart/2005/8/layout/list1"/>
    <dgm:cxn modelId="{57BCAB26-7883-4A3A-996A-12C88C599996}" type="presParOf" srcId="{FB77F5D4-CFCF-D049-B8E4-B40EAC7E2A07}" destId="{C26C6915-AE4B-8543-AD17-B8DC9162136E}" srcOrd="0" destOrd="0" presId="urn:microsoft.com/office/officeart/2005/8/layout/list1"/>
    <dgm:cxn modelId="{52509EB2-3100-49A9-BACD-F51B5C17D45E}" type="presParOf" srcId="{FB77F5D4-CFCF-D049-B8E4-B40EAC7E2A07}" destId="{01BDC24B-DF61-9C4A-8841-2E8FBD52191A}" srcOrd="1" destOrd="0" presId="urn:microsoft.com/office/officeart/2005/8/layout/list1"/>
    <dgm:cxn modelId="{4B91C376-C9BA-49D7-888E-73DD341D8E50}" type="presParOf" srcId="{6DEFB5FA-9331-3E45-9054-4D6BFDA4D5F7}" destId="{BEFA45DB-BDB8-D945-936F-0BD2291A8F3E}" srcOrd="1" destOrd="0" presId="urn:microsoft.com/office/officeart/2005/8/layout/list1"/>
    <dgm:cxn modelId="{7BE90DBC-EF17-4442-A5F2-8BBED34E6AB2}" type="presParOf" srcId="{6DEFB5FA-9331-3E45-9054-4D6BFDA4D5F7}" destId="{5B7A197B-1E6E-6E4B-9599-13DD04B82B7B}" srcOrd="2" destOrd="0" presId="urn:microsoft.com/office/officeart/2005/8/layout/list1"/>
    <dgm:cxn modelId="{868A0A86-5408-4F13-8EC6-B0ABA8B6F16C}" type="presParOf" srcId="{6DEFB5FA-9331-3E45-9054-4D6BFDA4D5F7}" destId="{4A51EDEF-5D23-144E-8BC8-46BEAEEDEE38}" srcOrd="3" destOrd="0" presId="urn:microsoft.com/office/officeart/2005/8/layout/list1"/>
    <dgm:cxn modelId="{1BFD8B96-5FA5-42E5-8376-93AF78CEBB2B}" type="presParOf" srcId="{6DEFB5FA-9331-3E45-9054-4D6BFDA4D5F7}" destId="{953E01F4-DB28-2847-B43F-81A42F450AD5}" srcOrd="4" destOrd="0" presId="urn:microsoft.com/office/officeart/2005/8/layout/list1"/>
    <dgm:cxn modelId="{DC5FFF71-B485-4F50-8464-CE1CCE1E7564}" type="presParOf" srcId="{953E01F4-DB28-2847-B43F-81A42F450AD5}" destId="{3DB574F6-990C-DF4B-A62A-4D400A2BB4B1}" srcOrd="0" destOrd="0" presId="urn:microsoft.com/office/officeart/2005/8/layout/list1"/>
    <dgm:cxn modelId="{F64F8329-2626-479D-9667-D9D78003BCC0}" type="presParOf" srcId="{953E01F4-DB28-2847-B43F-81A42F450AD5}" destId="{40EAFA80-F2DE-6046-9E43-AFFDCA968F8A}" srcOrd="1" destOrd="0" presId="urn:microsoft.com/office/officeart/2005/8/layout/list1"/>
    <dgm:cxn modelId="{448FC8EF-D21F-42C2-83E3-B88DC253D71D}" type="presParOf" srcId="{6DEFB5FA-9331-3E45-9054-4D6BFDA4D5F7}" destId="{B51B4450-75C6-5449-857F-E2E55FD0A1CB}" srcOrd="5" destOrd="0" presId="urn:microsoft.com/office/officeart/2005/8/layout/list1"/>
    <dgm:cxn modelId="{81FC715D-2EC7-4726-994A-29DF60375BD7}" type="presParOf" srcId="{6DEFB5FA-9331-3E45-9054-4D6BFDA4D5F7}" destId="{82DE1790-C944-C648-965D-1C60574E5573}" srcOrd="6" destOrd="0" presId="urn:microsoft.com/office/officeart/2005/8/layout/list1"/>
    <dgm:cxn modelId="{885656BC-190C-495E-B08F-FAAB18855878}" type="presParOf" srcId="{6DEFB5FA-9331-3E45-9054-4D6BFDA4D5F7}" destId="{5A92B74B-A2F2-7A40-B50B-ED6988845555}" srcOrd="7" destOrd="0" presId="urn:microsoft.com/office/officeart/2005/8/layout/list1"/>
    <dgm:cxn modelId="{DC39BC2C-8A48-43FC-8113-8705A1A1C9AF}" type="presParOf" srcId="{6DEFB5FA-9331-3E45-9054-4D6BFDA4D5F7}" destId="{1184F033-0769-2948-96F4-529F2E3EF056}" srcOrd="8" destOrd="0" presId="urn:microsoft.com/office/officeart/2005/8/layout/list1"/>
    <dgm:cxn modelId="{3C2F33C9-555A-4FE0-B933-6B62A6AAE326}" type="presParOf" srcId="{1184F033-0769-2948-96F4-529F2E3EF056}" destId="{D89B9676-3AC7-8B47-89DD-A3BB551B9D73}" srcOrd="0" destOrd="0" presId="urn:microsoft.com/office/officeart/2005/8/layout/list1"/>
    <dgm:cxn modelId="{5B2C4B00-7AC3-4F9E-BCBB-2265903AAD91}" type="presParOf" srcId="{1184F033-0769-2948-96F4-529F2E3EF056}" destId="{9CF54145-DE45-C34A-82FD-5C1D202A8878}" srcOrd="1" destOrd="0" presId="urn:microsoft.com/office/officeart/2005/8/layout/list1"/>
    <dgm:cxn modelId="{3E996C0C-A458-407C-8577-68C918B4CD7D}" type="presParOf" srcId="{6DEFB5FA-9331-3E45-9054-4D6BFDA4D5F7}" destId="{F0207FA0-B8FF-B54B-B0CB-F32759B9CF23}" srcOrd="9" destOrd="0" presId="urn:microsoft.com/office/officeart/2005/8/layout/list1"/>
    <dgm:cxn modelId="{F608B7AD-7451-4ACC-A7A7-2495C81C1262}" type="presParOf" srcId="{6DEFB5FA-9331-3E45-9054-4D6BFDA4D5F7}" destId="{EEB4AD6E-DAF3-9242-978B-5197E7E6934B}" srcOrd="10" destOrd="0" presId="urn:microsoft.com/office/officeart/2005/8/layout/list1"/>
    <dgm:cxn modelId="{FED25089-7DEF-4C37-B707-7DE407F99165}" type="presParOf" srcId="{6DEFB5FA-9331-3E45-9054-4D6BFDA4D5F7}" destId="{55A2DF3E-3EC3-1F4C-A790-F76B78218F2C}" srcOrd="11" destOrd="0" presId="urn:microsoft.com/office/officeart/2005/8/layout/list1"/>
    <dgm:cxn modelId="{6CC9723B-0575-4B77-8A95-6272FEAA3A87}" type="presParOf" srcId="{6DEFB5FA-9331-3E45-9054-4D6BFDA4D5F7}" destId="{5E0B3E93-E8B3-5847-987A-8B3B94B223A0}" srcOrd="12" destOrd="0" presId="urn:microsoft.com/office/officeart/2005/8/layout/list1"/>
    <dgm:cxn modelId="{6EB109D2-2759-42B1-A64A-A514FC2C47EF}" type="presParOf" srcId="{5E0B3E93-E8B3-5847-987A-8B3B94B223A0}" destId="{AE86B8CF-E5C4-EA4E-9D1E-BCDDF1AF3B24}" srcOrd="0" destOrd="0" presId="urn:microsoft.com/office/officeart/2005/8/layout/list1"/>
    <dgm:cxn modelId="{CDF6E281-9293-4BFB-BC65-16921A0636A3}" type="presParOf" srcId="{5E0B3E93-E8B3-5847-987A-8B3B94B223A0}" destId="{6AB803DA-4134-514E-AA0A-A6028D8463E9}" srcOrd="1" destOrd="0" presId="urn:microsoft.com/office/officeart/2005/8/layout/list1"/>
    <dgm:cxn modelId="{652D9E71-C752-437E-9570-FE9CAA61EE56}" type="presParOf" srcId="{6DEFB5FA-9331-3E45-9054-4D6BFDA4D5F7}" destId="{09BF88D3-0A39-8744-B127-819AE486902D}" srcOrd="13" destOrd="0" presId="urn:microsoft.com/office/officeart/2005/8/layout/list1"/>
    <dgm:cxn modelId="{A606C879-BFB2-4E38-B78F-8856524F6415}" type="presParOf" srcId="{6DEFB5FA-9331-3E45-9054-4D6BFDA4D5F7}" destId="{FEDF9D8F-25FA-AA4E-A8CF-247881AD8BCB}" srcOrd="14" destOrd="0" presId="urn:microsoft.com/office/officeart/2005/8/layout/list1"/>
    <dgm:cxn modelId="{FBBE05AA-9D08-49B1-9565-5B456E078AB5}" type="presParOf" srcId="{6DEFB5FA-9331-3E45-9054-4D6BFDA4D5F7}" destId="{FDCD8840-6E74-594E-BA39-1F17F6B3AF4D}" srcOrd="15" destOrd="0" presId="urn:microsoft.com/office/officeart/2005/8/layout/list1"/>
    <dgm:cxn modelId="{484F621A-68CD-49E9-B801-4172E0760743}" type="presParOf" srcId="{6DEFB5FA-9331-3E45-9054-4D6BFDA4D5F7}" destId="{E8C52ED6-F11E-3D48-9EC4-84B99C4DDCA5}" srcOrd="16" destOrd="0" presId="urn:microsoft.com/office/officeart/2005/8/layout/list1"/>
    <dgm:cxn modelId="{83FA8D7B-AE86-4E49-BACD-32FF2C74DCB7}" type="presParOf" srcId="{E8C52ED6-F11E-3D48-9EC4-84B99C4DDCA5}" destId="{95F6D38D-EA78-5C40-93BF-EC85B9AAE36D}" srcOrd="0" destOrd="0" presId="urn:microsoft.com/office/officeart/2005/8/layout/list1"/>
    <dgm:cxn modelId="{B09A00DC-F7CE-473E-A72B-052270838B96}" type="presParOf" srcId="{E8C52ED6-F11E-3D48-9EC4-84B99C4DDCA5}" destId="{A870EE78-FE8F-2A40-932A-301D09E0330C}" srcOrd="1" destOrd="0" presId="urn:microsoft.com/office/officeart/2005/8/layout/list1"/>
    <dgm:cxn modelId="{AE7474B9-58B6-4F8E-997C-6A93F588DBB2}" type="presParOf" srcId="{6DEFB5FA-9331-3E45-9054-4D6BFDA4D5F7}" destId="{2F3576AE-FCCC-D444-A332-D7F52E8C5884}" srcOrd="17" destOrd="0" presId="urn:microsoft.com/office/officeart/2005/8/layout/list1"/>
    <dgm:cxn modelId="{25A830B5-7E19-4159-88EB-B70CC50A8E8E}" type="presParOf" srcId="{6DEFB5FA-9331-3E45-9054-4D6BFDA4D5F7}" destId="{A130A8C9-FB51-D148-A0DC-470EE135843D}"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es-ES" sz="1200"/>
            </a:lvl1pPr>
            <a:extLst/>
          </a:lstStyle>
          <a:p>
            <a:endParaRPr lang="es-E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latinLnBrk="0">
              <a:defRPr lang="es-ES" sz="1200"/>
            </a:lvl1pPr>
            <a:extLst/>
          </a:lstStyle>
          <a:p>
            <a:fld id="{6E7D018D-748F-47BF-843A-40349A141CAC}" type="datetimeFigureOut">
              <a:rPr lang="es-ES" smtClean="0"/>
              <a:pPr/>
              <a:t>01/06/2014</a:t>
            </a:fld>
            <a:endParaRPr lang="es-E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latinLnBrk="0">
              <a:defRPr lang="es-ES" sz="1200"/>
            </a:lvl1pPr>
            <a:extLst/>
          </a:lstStyle>
          <a:p>
            <a:endParaRPr lang="es-E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es-ES" sz="1200"/>
            </a:lvl1pPr>
            <a:extLst/>
          </a:lstStyle>
          <a:p>
            <a:fld id="{04AC5213-BACC-41AB-9B61-B40CF6C5296E}" type="slidenum">
              <a:rPr lang="es-ES" smtClean="0"/>
              <a:pPr/>
              <a:t>‹Nº›</a:t>
            </a:fld>
            <a:endParaRPr lang="es-ES" dirty="0"/>
          </a:p>
        </p:txBody>
      </p:sp>
    </p:spTree>
    <p:extLst>
      <p:ext uri="{BB962C8B-B14F-4D97-AF65-F5344CB8AC3E}">
        <p14:creationId xmlns:p14="http://schemas.microsoft.com/office/powerpoint/2010/main" xmlns="" val="2910305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es-ES" sz="1200"/>
            </a:lvl1pPr>
            <a:extLst/>
          </a:lstStyle>
          <a:p>
            <a:endParaRPr lang="es-ES"/>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latinLnBrk="0">
              <a:defRPr lang="es-ES" sz="1200"/>
            </a:lvl1pPr>
            <a:extLst/>
          </a:lstStyle>
          <a:p>
            <a:fld id="{23E9B8FB-2ABD-42C9-A6DA-A6789EAF441D}" type="datetimeFigureOut">
              <a:rPr lang="es-ES"/>
              <a:pPr/>
              <a:t>01/06/2014</a:t>
            </a:fld>
            <a:endParaRPr lang="es-E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s-ES"/>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latinLnBrk="0">
              <a:defRPr lang="es-ES" sz="1200"/>
            </a:lvl1pPr>
            <a:extLst/>
          </a:lstStyle>
          <a:p>
            <a:endParaRPr lang="es-ES"/>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es-ES" sz="1200"/>
            </a:lvl1pPr>
            <a:extLst/>
          </a:lstStyle>
          <a:p>
            <a:fld id="{BE2A7042-DEED-4AA1-9E89-4A16B2572577}" type="slidenum">
              <a:rPr/>
              <a:pPr/>
              <a:t>‹Nº›</a:t>
            </a:fld>
            <a:endParaRPr lang="es-ES"/>
          </a:p>
        </p:txBody>
      </p:sp>
    </p:spTree>
    <p:extLst>
      <p:ext uri="{BB962C8B-B14F-4D97-AF65-F5344CB8AC3E}">
        <p14:creationId xmlns:p14="http://schemas.microsoft.com/office/powerpoint/2010/main" xmlns="" val="3322259123"/>
      </p:ext>
    </p:extLst>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latinLnBrk="0">
      <a:defRPr lang="es-ES" sz="1200" kern="1200">
        <a:solidFill>
          <a:schemeClr val="tx1"/>
        </a:solidFill>
        <a:latin typeface="+mn-lt"/>
        <a:ea typeface="+mn-ea"/>
        <a:cs typeface="+mn-cs"/>
      </a:defRPr>
    </a:lvl2pPr>
    <a:lvl3pPr marL="914400" algn="l" rtl="0" latinLnBrk="0">
      <a:defRPr lang="es-ES" sz="1200" kern="1200">
        <a:solidFill>
          <a:schemeClr val="tx1"/>
        </a:solidFill>
        <a:latin typeface="+mn-lt"/>
        <a:ea typeface="+mn-ea"/>
        <a:cs typeface="+mn-cs"/>
      </a:defRPr>
    </a:lvl3pPr>
    <a:lvl4pPr marL="1371600" algn="l" rtl="0" latinLnBrk="0">
      <a:defRPr lang="es-ES" sz="1200" kern="1200">
        <a:solidFill>
          <a:schemeClr val="tx1"/>
        </a:solidFill>
        <a:latin typeface="+mn-lt"/>
        <a:ea typeface="+mn-ea"/>
        <a:cs typeface="+mn-cs"/>
      </a:defRPr>
    </a:lvl4pPr>
    <a:lvl5pPr marL="1828800" algn="l" rtl="0" latinLnBrk="0">
      <a:defRPr lang="es-ES" sz="1200" kern="1200">
        <a:solidFill>
          <a:schemeClr val="tx1"/>
        </a:solidFill>
        <a:latin typeface="+mn-lt"/>
        <a:ea typeface="+mn-ea"/>
        <a:cs typeface="+mn-cs"/>
      </a:defRPr>
    </a:lvl5pPr>
    <a:lvl6pPr marL="2286000" algn="l" rtl="0" latinLnBrk="0">
      <a:defRPr lang="es-ES" sz="1200" kern="1200">
        <a:solidFill>
          <a:schemeClr val="tx1"/>
        </a:solidFill>
        <a:latin typeface="+mn-lt"/>
        <a:ea typeface="+mn-ea"/>
        <a:cs typeface="+mn-cs"/>
      </a:defRPr>
    </a:lvl6pPr>
    <a:lvl7pPr marL="2743200" algn="l" rtl="0" latinLnBrk="0">
      <a:defRPr lang="es-ES" sz="1200" kern="1200">
        <a:solidFill>
          <a:schemeClr val="tx1"/>
        </a:solidFill>
        <a:latin typeface="+mn-lt"/>
        <a:ea typeface="+mn-ea"/>
        <a:cs typeface="+mn-cs"/>
      </a:defRPr>
    </a:lvl7pPr>
    <a:lvl8pPr marL="3200400" algn="l" rtl="0" latinLnBrk="0">
      <a:defRPr lang="es-ES" sz="1200" kern="1200">
        <a:solidFill>
          <a:schemeClr val="tx1"/>
        </a:solidFill>
        <a:latin typeface="+mn-lt"/>
        <a:ea typeface="+mn-ea"/>
        <a:cs typeface="+mn-cs"/>
      </a:defRPr>
    </a:lvl8pPr>
    <a:lvl9pPr marL="3657600" algn="l" rtl="0" latinLnBrk="0">
      <a:defRPr lang="es-ES"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BE2A7042-DEED-4AA1-9E89-4A16B2572577}" type="slidenum">
              <a:rPr lang="es-ES" smtClean="0"/>
              <a:pPr/>
              <a:t>1</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6C45924B-C3DE-4747-97BD-D5CAAF45D742}" type="slidenum">
              <a:rPr lang="en-US">
                <a:latin typeface="Times New Roman" pitchFamily="18" charset="0"/>
              </a:rPr>
              <a:pPr/>
              <a:t>57</a:t>
            </a:fld>
            <a:endParaRPr lang="en-US">
              <a:latin typeface="Times New Roman" pitchFamily="18" charset="0"/>
            </a:endParaRPr>
          </a:p>
        </p:txBody>
      </p:sp>
      <p:sp>
        <p:nvSpPr>
          <p:cNvPr id="12290" name="Rectangle 2"/>
          <p:cNvSpPr>
            <a:spLocks noGrp="1" noRot="1" noChangeAspect="1" noChangeArrowheads="1" noTextEdit="1"/>
          </p:cNvSpPr>
          <p:nvPr>
            <p:ph type="sldImg"/>
          </p:nvPr>
        </p:nvSpPr>
        <p:spPr>
          <a:xfrm>
            <a:off x="1144588" y="687388"/>
            <a:ext cx="4568825" cy="3427412"/>
          </a:xfrm>
          <a:ln/>
        </p:spPr>
      </p:sp>
      <p:sp>
        <p:nvSpPr>
          <p:cNvPr id="12291"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s-ES_tradnl">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ED822E62-49D0-4454-98FD-CE65A136E49A}" type="slidenum">
              <a:rPr lang="en-US">
                <a:latin typeface="Times New Roman" pitchFamily="18" charset="0"/>
              </a:rPr>
              <a:pPr/>
              <a:t>58</a:t>
            </a:fld>
            <a:endParaRPr lang="en-US">
              <a:latin typeface="Times New Roman" pitchFamily="18" charset="0"/>
            </a:endParaRPr>
          </a:p>
        </p:txBody>
      </p:sp>
      <p:sp>
        <p:nvSpPr>
          <p:cNvPr id="12290" name="Rectangle 2"/>
          <p:cNvSpPr>
            <a:spLocks noGrp="1" noRot="1" noChangeAspect="1" noChangeArrowheads="1" noTextEdit="1"/>
          </p:cNvSpPr>
          <p:nvPr>
            <p:ph type="sldImg"/>
          </p:nvPr>
        </p:nvSpPr>
        <p:spPr>
          <a:xfrm>
            <a:off x="1144588" y="687388"/>
            <a:ext cx="4568825" cy="3427412"/>
          </a:xfrm>
          <a:ln/>
        </p:spPr>
      </p:sp>
      <p:sp>
        <p:nvSpPr>
          <p:cNvPr id="12291"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s-ES_tradnl">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ED822E62-49D0-4454-98FD-CE65A136E49A}" type="slidenum">
              <a:rPr lang="en-US">
                <a:latin typeface="Times New Roman" pitchFamily="18" charset="0"/>
              </a:rPr>
              <a:pPr/>
              <a:t>59</a:t>
            </a:fld>
            <a:endParaRPr lang="en-US">
              <a:latin typeface="Times New Roman" pitchFamily="18" charset="0"/>
            </a:endParaRPr>
          </a:p>
        </p:txBody>
      </p:sp>
      <p:sp>
        <p:nvSpPr>
          <p:cNvPr id="12290" name="Rectangle 2"/>
          <p:cNvSpPr>
            <a:spLocks noGrp="1" noRot="1" noChangeAspect="1" noChangeArrowheads="1" noTextEdit="1"/>
          </p:cNvSpPr>
          <p:nvPr>
            <p:ph type="sldImg"/>
          </p:nvPr>
        </p:nvSpPr>
        <p:spPr>
          <a:xfrm>
            <a:off x="1144588" y="687388"/>
            <a:ext cx="4568825" cy="3427412"/>
          </a:xfrm>
          <a:ln/>
        </p:spPr>
      </p:sp>
      <p:sp>
        <p:nvSpPr>
          <p:cNvPr id="12291"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s-ES_tradnl">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Portada del álbum">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kumimoji="0" lang="es-ES"/>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eaLnBrk="1" latinLnBrk="0" hangingPunct="1">
              <a:buFontTx/>
              <a:buNone/>
              <a:defRPr kumimoji="0" lang="es-ES" sz="4800" baseline="0">
                <a:solidFill>
                  <a:schemeClr val="bg1"/>
                </a:solidFill>
              </a:defRPr>
            </a:lvl1pPr>
            <a:extLst/>
          </a:lstStyle>
          <a:p>
            <a:pPr lvl="0"/>
            <a:r>
              <a:rPr kumimoji="0" lang="es-ES"/>
              <a:t>Haga clic para agregar el título del álbum de fotografías</a:t>
            </a:r>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1" name="Rectangle 10"/>
          <p:cNvSpPr>
            <a:spLocks noGrp="1"/>
          </p:cNvSpPr>
          <p:nvPr>
            <p:ph type="dt" sz="half" idx="12"/>
          </p:nvPr>
        </p:nvSpPr>
        <p:spPr/>
        <p:txBody>
          <a:bodyPr/>
          <a:lstStyle>
            <a:extLst/>
          </a:lstStyle>
          <a:p>
            <a:pPr algn="r"/>
            <a:fld id="{9668B50E-0B48-4566-8609-C51CF752A7DF}" type="datetimeFigureOut">
              <a:rPr kumimoji="0" lang="es-ES">
                <a:solidFill>
                  <a:schemeClr val="bg1"/>
                </a:solidFill>
              </a:rPr>
              <a:pPr algn="r"/>
              <a:t>01/06/2014</a:t>
            </a:fld>
            <a:endParaRPr kumimoji="0" lang="es-ES"/>
          </a:p>
        </p:txBody>
      </p:sp>
      <p:sp>
        <p:nvSpPr>
          <p:cNvPr id="13" name="Rectangle 12"/>
          <p:cNvSpPr>
            <a:spLocks noGrp="1"/>
          </p:cNvSpPr>
          <p:nvPr>
            <p:ph type="sldNum" sz="quarter" idx="13"/>
          </p:nvPr>
        </p:nvSpPr>
        <p:spPr/>
        <p:txBody>
          <a:bodyPr/>
          <a:lstStyle>
            <a:extLst/>
          </a:lstStyle>
          <a:p>
            <a:fld id="{8A4431D5-1B33-458B-8AFD-CECCB0FA18CB}" type="slidenum">
              <a:rPr kumimoji="0" lang="es-ES">
                <a:solidFill>
                  <a:schemeClr val="bg1"/>
                </a:solidFill>
              </a:rPr>
              <a:pPr/>
              <a:t>‹Nº›</a:t>
            </a:fld>
            <a:endParaRPr kumimoji="0" lang="es-ES"/>
          </a:p>
        </p:txBody>
      </p:sp>
      <p:sp>
        <p:nvSpPr>
          <p:cNvPr id="14" name="Rectangle 13"/>
          <p:cNvSpPr>
            <a:spLocks noGrp="1"/>
          </p:cNvSpPr>
          <p:nvPr>
            <p:ph type="ftr" sz="quarter" idx="14"/>
          </p:nvPr>
        </p:nvSpPr>
        <p:spPr>
          <a:xfrm rot="16200000">
            <a:off x="7296150" y="3698878"/>
            <a:ext cx="2933700" cy="365125"/>
          </a:xfrm>
        </p:spPr>
        <p:txBody>
          <a:bodyPr/>
          <a:lstStyle>
            <a:extLst/>
          </a:lstStyle>
          <a:p>
            <a:endParaRPr kumimoji="0" lang="es-ES"/>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eaLnBrk="1" latinLnBrk="0" hangingPunct="1">
              <a:buNone/>
              <a:defRPr kumimoji="0" lang="es-ES" sz="2000">
                <a:solidFill>
                  <a:srgbClr val="FFFFFF"/>
                </a:solidFill>
              </a:defRPr>
            </a:lvl1pPr>
          </a:lstStyle>
          <a:p>
            <a:pPr lvl="0"/>
            <a:r>
              <a:rPr kumimoji="0" lang="es-ES"/>
              <a:t>Haga clic para agregar la fecha u otros detalles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en horizontal con título">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eaLnBrk="1" latinLnBrk="0" hangingPunct="1">
              <a:buFontTx/>
              <a:buNone/>
              <a:defRPr kumimoji="0" lang="es-ES" sz="2000" i="0"/>
            </a:lvl1pPr>
            <a:extLst/>
          </a:lstStyle>
          <a:p>
            <a:pPr lvl="0"/>
            <a:r>
              <a:rPr kumimoji="0" lang="es-ES"/>
              <a:t>Haga clic para agregar el título</a:t>
            </a:r>
          </a:p>
        </p:txBody>
      </p:sp>
      <p:sp>
        <p:nvSpPr>
          <p:cNvPr id="6" name="Rectangle 5"/>
          <p:cNvSpPr>
            <a:spLocks noGrp="1"/>
          </p:cNvSpPr>
          <p:nvPr>
            <p:ph type="dt" sz="half" idx="15"/>
          </p:nvPr>
        </p:nvSpPr>
        <p:spPr/>
        <p:txBody>
          <a:bodyPr/>
          <a:lstStyle>
            <a:extLst/>
          </a:lstStyle>
          <a:p>
            <a:pPr algn="r"/>
            <a:fld id="{9668B50E-0B48-4566-8609-C51CF752A7DF}" type="datetimeFigureOut">
              <a:rPr kumimoji="0" lang="es-ES">
                <a:solidFill>
                  <a:schemeClr val="bg1"/>
                </a:solidFill>
              </a:rPr>
              <a:pPr algn="r"/>
              <a:t>01/06/2014</a:t>
            </a:fld>
            <a:endParaRPr kumimoji="0" lang="es-ES"/>
          </a:p>
        </p:txBody>
      </p:sp>
      <p:sp>
        <p:nvSpPr>
          <p:cNvPr id="7" name="Rectangle 6"/>
          <p:cNvSpPr>
            <a:spLocks noGrp="1"/>
          </p:cNvSpPr>
          <p:nvPr>
            <p:ph type="sldNum" sz="quarter" idx="16"/>
          </p:nvPr>
        </p:nvSpPr>
        <p:spPr/>
        <p:txBody>
          <a:bodyPr/>
          <a:lstStyle>
            <a:extLst/>
          </a:lstStyle>
          <a:p>
            <a:fld id="{8A4431D5-1B33-458B-8AFD-CECCB0FA18CB}" type="slidenum">
              <a:rPr kumimoji="0" lang="es-ES">
                <a:solidFill>
                  <a:srgbClr val="FFFFFF"/>
                </a:solidFill>
              </a:rPr>
              <a:pPr/>
              <a:t>‹Nº›</a:t>
            </a:fld>
            <a:endParaRPr kumimoji="0" lang="es-ES"/>
          </a:p>
        </p:txBody>
      </p:sp>
      <p:sp>
        <p:nvSpPr>
          <p:cNvPr id="8" name="Rectangle 7"/>
          <p:cNvSpPr>
            <a:spLocks noGrp="1"/>
          </p:cNvSpPr>
          <p:nvPr>
            <p:ph type="ftr" sz="quarter" idx="17"/>
          </p:nvPr>
        </p:nvSpPr>
        <p:spPr/>
        <p:txBody>
          <a:bodyPr/>
          <a:lstStyle>
            <a:extLst/>
          </a:lstStyle>
          <a:p>
            <a:endParaRPr kumimoji="0"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mixto">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5" name="Rectangle 4"/>
          <p:cNvSpPr>
            <a:spLocks noGrp="1"/>
          </p:cNvSpPr>
          <p:nvPr>
            <p:ph type="dt" sz="half" idx="14"/>
          </p:nvPr>
        </p:nvSpPr>
        <p:spPr/>
        <p:txBody>
          <a:bodyPr/>
          <a:lstStyle>
            <a:extLst/>
          </a:lstStyle>
          <a:p>
            <a:pPr algn="r"/>
            <a:fld id="{9668B50E-0B48-4566-8609-C51CF752A7DF}" type="datetimeFigureOut">
              <a:rPr kumimoji="0" lang="es-ES">
                <a:solidFill>
                  <a:schemeClr val="bg1"/>
                </a:solidFill>
              </a:rPr>
              <a:pPr algn="r"/>
              <a:t>01/06/2014</a:t>
            </a:fld>
            <a:endParaRPr kumimoji="0" lang="es-ES"/>
          </a:p>
        </p:txBody>
      </p:sp>
      <p:sp>
        <p:nvSpPr>
          <p:cNvPr id="7" name="Rectangle 6"/>
          <p:cNvSpPr>
            <a:spLocks noGrp="1"/>
          </p:cNvSpPr>
          <p:nvPr>
            <p:ph type="sldNum" sz="quarter" idx="15"/>
          </p:nvPr>
        </p:nvSpPr>
        <p:spPr/>
        <p:txBody>
          <a:bodyPr/>
          <a:lstStyle>
            <a:extLst/>
          </a:lstStyle>
          <a:p>
            <a:fld id="{8A4431D5-1B33-458B-8AFD-CECCB0FA18CB}" type="slidenum">
              <a:rPr kumimoji="0" lang="es-ES">
                <a:solidFill>
                  <a:srgbClr val="FFFFFF"/>
                </a:solidFill>
              </a:rPr>
              <a:pPr/>
              <a:t>‹Nº›</a:t>
            </a:fld>
            <a:endParaRPr kumimoji="0" lang="es-ES"/>
          </a:p>
        </p:txBody>
      </p:sp>
      <p:sp>
        <p:nvSpPr>
          <p:cNvPr id="8" name="Rectangle 7"/>
          <p:cNvSpPr>
            <a:spLocks noGrp="1"/>
          </p:cNvSpPr>
          <p:nvPr>
            <p:ph type="ftr" sz="quarter" idx="16"/>
          </p:nvPr>
        </p:nvSpPr>
        <p:spPr/>
        <p:txBody>
          <a:bodyPr/>
          <a:lstStyle>
            <a:extLst/>
          </a:lstStyle>
          <a:p>
            <a:endParaRPr kumimoji="0" lang="es-E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en vertical con título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eaLnBrk="1" latinLnBrk="0" hangingPunct="1">
              <a:buFontTx/>
              <a:buNone/>
              <a:defRPr kumimoji="0" lang="es-ES" sz="1600" baseline="0"/>
            </a:lvl1pPr>
            <a:extLst/>
          </a:lstStyle>
          <a:p>
            <a:pPr lvl="0"/>
            <a:r>
              <a:rPr kumimoji="0" lang="es-ES"/>
              <a:t>Haga clic para agregar el título</a:t>
            </a:r>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eaLnBrk="1" latinLnBrk="0" hangingPunct="1">
              <a:buFontTx/>
              <a:buNone/>
              <a:defRPr kumimoji="0" lang="es-ES" sz="1600" baseline="0"/>
            </a:lvl1pPr>
            <a:extLst/>
          </a:lstStyle>
          <a:p>
            <a:pPr lvl="0"/>
            <a:r>
              <a:rPr kumimoji="0" lang="es-ES"/>
              <a:t>Haga clic para agregar el título</a:t>
            </a:r>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10" name="Rectangle 9"/>
          <p:cNvSpPr>
            <a:spLocks noGrp="1"/>
          </p:cNvSpPr>
          <p:nvPr>
            <p:ph type="dt" sz="half" idx="31"/>
          </p:nvPr>
        </p:nvSpPr>
        <p:spPr/>
        <p:txBody>
          <a:bodyPr/>
          <a:lstStyle>
            <a:extLst/>
          </a:lstStyle>
          <a:p>
            <a:pPr algn="r"/>
            <a:fld id="{9668B50E-0B48-4566-8609-C51CF752A7DF}" type="datetimeFigureOut">
              <a:rPr kumimoji="0" lang="es-ES">
                <a:solidFill>
                  <a:schemeClr val="bg1"/>
                </a:solidFill>
              </a:rPr>
              <a:pPr algn="r"/>
              <a:t>01/06/2014</a:t>
            </a:fld>
            <a:endParaRPr kumimoji="0" lang="es-ES"/>
          </a:p>
        </p:txBody>
      </p:sp>
      <p:sp>
        <p:nvSpPr>
          <p:cNvPr id="11" name="Rectangle 10"/>
          <p:cNvSpPr>
            <a:spLocks noGrp="1"/>
          </p:cNvSpPr>
          <p:nvPr>
            <p:ph type="sldNum" sz="quarter" idx="32"/>
          </p:nvPr>
        </p:nvSpPr>
        <p:spPr/>
        <p:txBody>
          <a:bodyPr/>
          <a:lstStyle>
            <a:extLst/>
          </a:lstStyle>
          <a:p>
            <a:fld id="{8A4431D5-1B33-458B-8AFD-CECCB0FA18CB}" type="slidenum">
              <a:rPr kumimoji="0" lang="es-ES">
                <a:solidFill>
                  <a:srgbClr val="FFFFFF"/>
                </a:solidFill>
              </a:rPr>
              <a:pPr/>
              <a:t>‹Nº›</a:t>
            </a:fld>
            <a:endParaRPr kumimoji="0" lang="es-ES"/>
          </a:p>
        </p:txBody>
      </p:sp>
      <p:sp>
        <p:nvSpPr>
          <p:cNvPr id="12" name="Rectangle 11"/>
          <p:cNvSpPr>
            <a:spLocks noGrp="1"/>
          </p:cNvSpPr>
          <p:nvPr>
            <p:ph type="ftr" sz="quarter" idx="33"/>
          </p:nvPr>
        </p:nvSpPr>
        <p:spPr/>
        <p:txBody>
          <a:bodyPr/>
          <a:lstStyle>
            <a:extLst/>
          </a:lstStyle>
          <a:p>
            <a:endParaRPr kumimoji="0" lang="es-E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en horizontal con título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eaLnBrk="1" latinLnBrk="0" hangingPunct="1">
              <a:buFontTx/>
              <a:buNone/>
              <a:defRPr kumimoji="0" lang="es-ES" sz="1600" baseline="0"/>
            </a:lvl1pPr>
            <a:extLst/>
          </a:lstStyle>
          <a:p>
            <a:pPr lvl="0"/>
            <a:r>
              <a:rPr kumimoji="0" lang="es-ES"/>
              <a:t>Haga clic para agregar el título</a:t>
            </a:r>
          </a:p>
        </p:txBody>
      </p:sp>
      <p:sp>
        <p:nvSpPr>
          <p:cNvPr id="10" name="Rectangle 9"/>
          <p:cNvSpPr>
            <a:spLocks noGrp="1"/>
          </p:cNvSpPr>
          <p:nvPr>
            <p:ph type="dt" sz="half" idx="25"/>
          </p:nvPr>
        </p:nvSpPr>
        <p:spPr/>
        <p:txBody>
          <a:bodyPr/>
          <a:lstStyle>
            <a:extLst/>
          </a:lstStyle>
          <a:p>
            <a:pPr algn="r"/>
            <a:fld id="{9668B50E-0B48-4566-8609-C51CF752A7DF}" type="datetimeFigureOut">
              <a:rPr kumimoji="0" lang="es-ES">
                <a:solidFill>
                  <a:schemeClr val="bg1"/>
                </a:solidFill>
              </a:rPr>
              <a:pPr algn="r"/>
              <a:t>01/06/2014</a:t>
            </a:fld>
            <a:endParaRPr kumimoji="0" lang="es-ES"/>
          </a:p>
        </p:txBody>
      </p:sp>
      <p:sp>
        <p:nvSpPr>
          <p:cNvPr id="11" name="Rectangle 10"/>
          <p:cNvSpPr>
            <a:spLocks noGrp="1"/>
          </p:cNvSpPr>
          <p:nvPr>
            <p:ph type="sldNum" sz="quarter" idx="26"/>
          </p:nvPr>
        </p:nvSpPr>
        <p:spPr/>
        <p:txBody>
          <a:bodyPr/>
          <a:lstStyle>
            <a:extLst/>
          </a:lstStyle>
          <a:p>
            <a:fld id="{8A4431D5-1B33-458B-8AFD-CECCB0FA18CB}" type="slidenum">
              <a:rPr kumimoji="0" lang="es-ES">
                <a:solidFill>
                  <a:srgbClr val="FFFFFF"/>
                </a:solidFill>
              </a:rPr>
              <a:pPr/>
              <a:t>‹Nº›</a:t>
            </a:fld>
            <a:endParaRPr kumimoji="0" lang="es-ES"/>
          </a:p>
        </p:txBody>
      </p:sp>
      <p:sp>
        <p:nvSpPr>
          <p:cNvPr id="12" name="Rectangle 11"/>
          <p:cNvSpPr>
            <a:spLocks noGrp="1"/>
          </p:cNvSpPr>
          <p:nvPr>
            <p:ph type="ftr" sz="quarter" idx="27"/>
          </p:nvPr>
        </p:nvSpPr>
        <p:spPr/>
        <p:txBody>
          <a:bodyPr/>
          <a:lstStyle>
            <a:extLst/>
          </a:lstStyle>
          <a:p>
            <a:endParaRPr kumimoji="0" lang="es-E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en vertical con título grande">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eaLnBrk="1" latinLnBrk="0" hangingPunct="1">
              <a:buFontTx/>
              <a:buNone/>
              <a:defRPr kumimoji="0" lang="es-ES" sz="2800" baseline="0"/>
            </a:lvl1pPr>
            <a:extLst/>
          </a:lstStyle>
          <a:p>
            <a:pPr lvl="0"/>
            <a:r>
              <a:rPr kumimoji="0" lang="es-ES"/>
              <a:t>Haga clic para agregar el título</a:t>
            </a:r>
          </a:p>
        </p:txBody>
      </p:sp>
      <p:sp>
        <p:nvSpPr>
          <p:cNvPr id="7" name="Rectangle 6"/>
          <p:cNvSpPr>
            <a:spLocks noGrp="1"/>
          </p:cNvSpPr>
          <p:nvPr>
            <p:ph type="dt" sz="half" idx="33"/>
          </p:nvPr>
        </p:nvSpPr>
        <p:spPr/>
        <p:txBody>
          <a:bodyPr/>
          <a:lstStyle>
            <a:extLst/>
          </a:lstStyle>
          <a:p>
            <a:pPr algn="r"/>
            <a:fld id="{9668B50E-0B48-4566-8609-C51CF752A7DF}" type="datetimeFigureOut">
              <a:rPr kumimoji="0" lang="es-ES">
                <a:solidFill>
                  <a:schemeClr val="bg1"/>
                </a:solidFill>
              </a:rPr>
              <a:pPr algn="r"/>
              <a:t>01/06/2014</a:t>
            </a:fld>
            <a:endParaRPr kumimoji="0" lang="es-ES"/>
          </a:p>
        </p:txBody>
      </p:sp>
      <p:sp>
        <p:nvSpPr>
          <p:cNvPr id="8" name="Rectangle 7"/>
          <p:cNvSpPr>
            <a:spLocks noGrp="1"/>
          </p:cNvSpPr>
          <p:nvPr>
            <p:ph type="sldNum" sz="quarter" idx="34"/>
          </p:nvPr>
        </p:nvSpPr>
        <p:spPr/>
        <p:txBody>
          <a:bodyPr/>
          <a:lstStyle>
            <a:extLst/>
          </a:lstStyle>
          <a:p>
            <a:fld id="{8A4431D5-1B33-458B-8AFD-CECCB0FA18CB}" type="slidenum">
              <a:rPr kumimoji="0" lang="es-ES">
                <a:solidFill>
                  <a:srgbClr val="FFFFFF"/>
                </a:solidFill>
              </a:rPr>
              <a:pPr/>
              <a:t>‹Nº›</a:t>
            </a:fld>
            <a:endParaRPr kumimoji="0" lang="es-ES"/>
          </a:p>
        </p:txBody>
      </p:sp>
      <p:sp>
        <p:nvSpPr>
          <p:cNvPr id="9" name="Rectangle 8"/>
          <p:cNvSpPr>
            <a:spLocks noGrp="1"/>
          </p:cNvSpPr>
          <p:nvPr>
            <p:ph type="ftr" sz="quarter" idx="35"/>
          </p:nvPr>
        </p:nvSpPr>
        <p:spPr/>
        <p:txBody>
          <a:bodyPr/>
          <a:lstStyle>
            <a:extLst/>
          </a:lstStyle>
          <a:p>
            <a:endParaRPr kumimoji="0" lang="es-E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1 en vertical y 3 en horizontal">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6" name="Rectangle 5"/>
          <p:cNvSpPr>
            <a:spLocks noGrp="1"/>
          </p:cNvSpPr>
          <p:nvPr>
            <p:ph type="dt" sz="half" idx="24"/>
          </p:nvPr>
        </p:nvSpPr>
        <p:spPr/>
        <p:txBody>
          <a:bodyPr/>
          <a:lstStyle>
            <a:extLst/>
          </a:lstStyle>
          <a:p>
            <a:pPr algn="r"/>
            <a:fld id="{9668B50E-0B48-4566-8609-C51CF752A7DF}" type="datetimeFigureOut">
              <a:rPr kumimoji="0" lang="es-ES">
                <a:solidFill>
                  <a:schemeClr val="bg1"/>
                </a:solidFill>
              </a:rPr>
              <a:pPr algn="r"/>
              <a:t>01/06/2014</a:t>
            </a:fld>
            <a:endParaRPr kumimoji="0" lang="es-ES"/>
          </a:p>
        </p:txBody>
      </p:sp>
      <p:sp>
        <p:nvSpPr>
          <p:cNvPr id="7" name="Rectangle 6"/>
          <p:cNvSpPr>
            <a:spLocks noGrp="1"/>
          </p:cNvSpPr>
          <p:nvPr>
            <p:ph type="sldNum" sz="quarter" idx="25"/>
          </p:nvPr>
        </p:nvSpPr>
        <p:spPr/>
        <p:txBody>
          <a:bodyPr/>
          <a:lstStyle>
            <a:extLst/>
          </a:lstStyle>
          <a:p>
            <a:fld id="{8A4431D5-1B33-458B-8AFD-CECCB0FA18CB}" type="slidenum">
              <a:rPr kumimoji="0" lang="es-ES">
                <a:solidFill>
                  <a:srgbClr val="FFFFFF"/>
                </a:solidFill>
              </a:rPr>
              <a:pPr/>
              <a:t>‹Nº›</a:t>
            </a:fld>
            <a:endParaRPr kumimoji="0" lang="es-ES"/>
          </a:p>
        </p:txBody>
      </p:sp>
      <p:sp>
        <p:nvSpPr>
          <p:cNvPr id="8" name="Rectangle 7"/>
          <p:cNvSpPr>
            <a:spLocks noGrp="1"/>
          </p:cNvSpPr>
          <p:nvPr>
            <p:ph type="ftr" sz="quarter" idx="26"/>
          </p:nvPr>
        </p:nvSpPr>
        <p:spPr/>
        <p:txBody>
          <a:bodyPr/>
          <a:lstStyle>
            <a:extLst/>
          </a:lstStyle>
          <a:p>
            <a:endParaRPr kumimoji="0" lang="es-E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 3 en horizontal y 2 en vertical">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7" name="Rectangle 6"/>
          <p:cNvSpPr>
            <a:spLocks noGrp="1"/>
          </p:cNvSpPr>
          <p:nvPr>
            <p:ph type="dt" sz="half" idx="29"/>
          </p:nvPr>
        </p:nvSpPr>
        <p:spPr/>
        <p:txBody>
          <a:bodyPr/>
          <a:lstStyle>
            <a:extLst/>
          </a:lstStyle>
          <a:p>
            <a:pPr algn="r"/>
            <a:fld id="{9668B50E-0B48-4566-8609-C51CF752A7DF}" type="datetimeFigureOut">
              <a:rPr kumimoji="0" lang="es-ES">
                <a:solidFill>
                  <a:schemeClr val="bg1"/>
                </a:solidFill>
              </a:rPr>
              <a:pPr algn="r"/>
              <a:t>01/06/2014</a:t>
            </a:fld>
            <a:endParaRPr kumimoji="0" lang="es-ES"/>
          </a:p>
        </p:txBody>
      </p:sp>
      <p:sp>
        <p:nvSpPr>
          <p:cNvPr id="8" name="Rectangle 7"/>
          <p:cNvSpPr>
            <a:spLocks noGrp="1"/>
          </p:cNvSpPr>
          <p:nvPr>
            <p:ph type="sldNum" sz="quarter" idx="30"/>
          </p:nvPr>
        </p:nvSpPr>
        <p:spPr/>
        <p:txBody>
          <a:bodyPr/>
          <a:lstStyle>
            <a:extLst/>
          </a:lstStyle>
          <a:p>
            <a:fld id="{8A4431D5-1B33-458B-8AFD-CECCB0FA18CB}" type="slidenum">
              <a:rPr kumimoji="0" lang="es-ES">
                <a:solidFill>
                  <a:srgbClr val="FFFFFF"/>
                </a:solidFill>
              </a:rPr>
              <a:pPr/>
              <a:t>‹Nº›</a:t>
            </a:fld>
            <a:endParaRPr kumimoji="0" lang="es-ES"/>
          </a:p>
        </p:txBody>
      </p:sp>
      <p:sp>
        <p:nvSpPr>
          <p:cNvPr id="9" name="Rectangle 8"/>
          <p:cNvSpPr>
            <a:spLocks noGrp="1"/>
          </p:cNvSpPr>
          <p:nvPr>
            <p:ph type="ftr" sz="quarter" idx="31"/>
          </p:nvPr>
        </p:nvSpPr>
        <p:spPr/>
        <p:txBody>
          <a:bodyPr/>
          <a:lstStyle>
            <a:extLst/>
          </a:lstStyle>
          <a:p>
            <a:endParaRPr kumimoji="0" lang="es-E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 2 en horizontal y 3 en vertical">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8" name="Rectangle 7"/>
          <p:cNvSpPr>
            <a:spLocks noGrp="1"/>
          </p:cNvSpPr>
          <p:nvPr>
            <p:ph type="dt" sz="half" idx="31"/>
          </p:nvPr>
        </p:nvSpPr>
        <p:spPr/>
        <p:txBody>
          <a:bodyPr/>
          <a:lstStyle>
            <a:extLst/>
          </a:lstStyle>
          <a:p>
            <a:pPr algn="r"/>
            <a:fld id="{9668B50E-0B48-4566-8609-C51CF752A7DF}" type="datetimeFigureOut">
              <a:rPr kumimoji="0" lang="es-ES">
                <a:solidFill>
                  <a:schemeClr val="bg1"/>
                </a:solidFill>
              </a:rPr>
              <a:pPr algn="r"/>
              <a:t>01/06/2014</a:t>
            </a:fld>
            <a:endParaRPr kumimoji="0" lang="es-ES"/>
          </a:p>
        </p:txBody>
      </p:sp>
      <p:sp>
        <p:nvSpPr>
          <p:cNvPr id="10" name="Rectangle 9"/>
          <p:cNvSpPr>
            <a:spLocks noGrp="1"/>
          </p:cNvSpPr>
          <p:nvPr>
            <p:ph type="sldNum" sz="quarter" idx="32"/>
          </p:nvPr>
        </p:nvSpPr>
        <p:spPr/>
        <p:txBody>
          <a:bodyPr/>
          <a:lstStyle>
            <a:extLst/>
          </a:lstStyle>
          <a:p>
            <a:fld id="{8A4431D5-1B33-458B-8AFD-CECCB0FA18CB}" type="slidenum">
              <a:rPr kumimoji="0" lang="es-ES">
                <a:solidFill>
                  <a:srgbClr val="FFFFFF"/>
                </a:solidFill>
              </a:rPr>
              <a:pPr/>
              <a:t>‹Nº›</a:t>
            </a:fld>
            <a:endParaRPr kumimoji="0" lang="es-ES"/>
          </a:p>
        </p:txBody>
      </p:sp>
      <p:sp>
        <p:nvSpPr>
          <p:cNvPr id="11" name="Rectangle 10"/>
          <p:cNvSpPr>
            <a:spLocks noGrp="1"/>
          </p:cNvSpPr>
          <p:nvPr>
            <p:ph type="ftr" sz="quarter" idx="33"/>
          </p:nvPr>
        </p:nvSpPr>
        <p:spPr/>
        <p:txBody>
          <a:bodyPr/>
          <a:lstStyle>
            <a:extLst/>
          </a:lstStyle>
          <a:p>
            <a:endParaRPr kumimoji="0" lang="es-E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adrado con título">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es-ES" sz="2000" i="0">
                <a:solidFill>
                  <a:schemeClr val="tx2"/>
                </a:solidFill>
                <a:latin typeface="+mn-lt"/>
                <a:ea typeface="+mn-ea"/>
                <a:cs typeface="+mn-cs"/>
              </a:defRPr>
            </a:lvl1pPr>
            <a:extLst/>
          </a:lstStyle>
          <a:p>
            <a:pPr marL="0" marR="0" indent="1588" algn="ctr" eaLnBrk="1" latinLnBrk="0" hangingPunct="1"/>
            <a:r>
              <a:rPr kumimoji="0" lang="es-ES_tradnl" smtClean="0"/>
              <a:t>Arrastre la imagen al marcador de posición o haga clic en el icono para agregar</a:t>
            </a:r>
            <a:endParaRPr kumimoji="0"/>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eaLnBrk="1" latinLnBrk="0" hangingPunct="1">
              <a:buFontTx/>
              <a:buNone/>
              <a:defRPr kumimoji="0" lang="es-ES" sz="2000" i="0"/>
            </a:lvl1pPr>
            <a:extLst/>
          </a:lstStyle>
          <a:p>
            <a:pPr lvl="0"/>
            <a:r>
              <a:rPr kumimoji="0" lang="es-ES"/>
              <a:t>Haga clic para agregar el título</a:t>
            </a:r>
          </a:p>
        </p:txBody>
      </p:sp>
      <p:sp>
        <p:nvSpPr>
          <p:cNvPr id="8" name="Rectangle 7"/>
          <p:cNvSpPr>
            <a:spLocks noGrp="1"/>
          </p:cNvSpPr>
          <p:nvPr>
            <p:ph type="dt" sz="half" idx="16"/>
          </p:nvPr>
        </p:nvSpPr>
        <p:spPr/>
        <p:txBody>
          <a:bodyPr/>
          <a:lstStyle>
            <a:extLst/>
          </a:lstStyle>
          <a:p>
            <a:pPr algn="r"/>
            <a:fld id="{9668B50E-0B48-4566-8609-C51CF752A7DF}" type="datetimeFigureOut">
              <a:rPr kumimoji="0" lang="es-ES">
                <a:solidFill>
                  <a:schemeClr val="bg1"/>
                </a:solidFill>
              </a:rPr>
              <a:pPr algn="r"/>
              <a:t>01/06/2014</a:t>
            </a:fld>
            <a:endParaRPr kumimoji="0" lang="es-ES"/>
          </a:p>
        </p:txBody>
      </p:sp>
      <p:sp>
        <p:nvSpPr>
          <p:cNvPr id="9" name="Rectangle 8"/>
          <p:cNvSpPr>
            <a:spLocks noGrp="1"/>
          </p:cNvSpPr>
          <p:nvPr>
            <p:ph type="sldNum" sz="quarter" idx="17"/>
          </p:nvPr>
        </p:nvSpPr>
        <p:spPr/>
        <p:txBody>
          <a:bodyPr/>
          <a:lstStyle>
            <a:extLst/>
          </a:lstStyle>
          <a:p>
            <a:fld id="{8A4431D5-1B33-458B-8AFD-CECCB0FA18CB}" type="slidenum">
              <a:rPr kumimoji="0" lang="es-ES">
                <a:solidFill>
                  <a:srgbClr val="FFFFFF"/>
                </a:solidFill>
              </a:rPr>
              <a:pPr/>
              <a:t>‹Nº›</a:t>
            </a:fld>
            <a:endParaRPr kumimoji="0" lang="es-ES"/>
          </a:p>
        </p:txBody>
      </p:sp>
      <p:sp>
        <p:nvSpPr>
          <p:cNvPr id="10" name="Rectangle 9"/>
          <p:cNvSpPr>
            <a:spLocks noGrp="1"/>
          </p:cNvSpPr>
          <p:nvPr>
            <p:ph type="ftr" sz="quarter" idx="18"/>
          </p:nvPr>
        </p:nvSpPr>
        <p:spPr/>
        <p:txBody>
          <a:bodyPr/>
          <a:lstStyle>
            <a:extLst/>
          </a:lstStyle>
          <a:p>
            <a:endParaRPr kumimoji="0" lang="es-E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cuadrado con título">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es-ES" sz="2400" i="0">
                <a:solidFill>
                  <a:schemeClr val="tx2"/>
                </a:solidFill>
                <a:latin typeface="+mn-lt"/>
                <a:ea typeface="+mn-ea"/>
                <a:cs typeface="+mn-cs"/>
              </a:defRPr>
            </a:lvl1pPr>
            <a:extLst/>
          </a:lstStyle>
          <a:p>
            <a:pPr marL="0" marR="0" indent="1588" algn="ctr" eaLnBrk="1" latinLnBrk="0" hangingPunct="1"/>
            <a:r>
              <a:rPr kumimoji="0" lang="es-ES_tradnl" smtClean="0"/>
              <a:t>Arrastre la imagen al marcador de posición o haga clic en el icono para agregar</a:t>
            </a:r>
            <a:endParaRPr kumimoji="0"/>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es-ES" sz="2000" i="0">
                <a:solidFill>
                  <a:schemeClr val="tx2"/>
                </a:solidFill>
                <a:latin typeface="+mn-lt"/>
                <a:ea typeface="+mn-ea"/>
                <a:cs typeface="+mn-cs"/>
              </a:defRPr>
            </a:lvl1pPr>
            <a:extLst/>
          </a:lstStyle>
          <a:p>
            <a:pPr marL="0" marR="0" indent="1588" algn="ctr" eaLnBrk="1" latinLnBrk="0" hangingPunct="1"/>
            <a:r>
              <a:rPr kumimoji="0" lang="es-ES_tradnl" smtClean="0"/>
              <a:t>Arrastre la imagen al marcador de posición o haga clic en el icono para agregar</a:t>
            </a:r>
            <a:endParaRPr kumimoji="0"/>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eaLnBrk="1" latinLnBrk="0" hangingPunct="1">
              <a:buFontTx/>
              <a:buNone/>
              <a:defRPr kumimoji="0" lang="es-ES" sz="2000" i="0"/>
            </a:lvl1pPr>
            <a:extLst/>
          </a:lstStyle>
          <a:p>
            <a:pPr lvl="0"/>
            <a:r>
              <a:rPr kumimoji="0" lang="es-ES"/>
              <a:t>Haga clic para agregar el título</a:t>
            </a:r>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eaLnBrk="1" latinLnBrk="0" hangingPunct="1">
              <a:buFontTx/>
              <a:buNone/>
              <a:defRPr kumimoji="0" lang="es-ES" sz="2000" i="0"/>
            </a:lvl1pPr>
            <a:extLst/>
          </a:lstStyle>
          <a:p>
            <a:pPr lvl="0"/>
            <a:r>
              <a:rPr kumimoji="0" lang="es-ES"/>
              <a:t>Haga clic para agregar el título</a:t>
            </a:r>
          </a:p>
        </p:txBody>
      </p:sp>
      <p:sp>
        <p:nvSpPr>
          <p:cNvPr id="10" name="Rectangle 9"/>
          <p:cNvSpPr>
            <a:spLocks noGrp="1"/>
          </p:cNvSpPr>
          <p:nvPr>
            <p:ph type="dt" sz="half" idx="17"/>
          </p:nvPr>
        </p:nvSpPr>
        <p:spPr/>
        <p:txBody>
          <a:bodyPr/>
          <a:lstStyle>
            <a:extLst/>
          </a:lstStyle>
          <a:p>
            <a:pPr algn="r"/>
            <a:fld id="{9668B50E-0B48-4566-8609-C51CF752A7DF}" type="datetimeFigureOut">
              <a:rPr kumimoji="0" lang="es-ES">
                <a:solidFill>
                  <a:schemeClr val="bg1"/>
                </a:solidFill>
              </a:rPr>
              <a:pPr algn="r"/>
              <a:t>01/06/2014</a:t>
            </a:fld>
            <a:endParaRPr kumimoji="0" lang="es-ES"/>
          </a:p>
        </p:txBody>
      </p:sp>
      <p:sp>
        <p:nvSpPr>
          <p:cNvPr id="11" name="Rectangle 10"/>
          <p:cNvSpPr>
            <a:spLocks noGrp="1"/>
          </p:cNvSpPr>
          <p:nvPr>
            <p:ph type="sldNum" sz="quarter" idx="18"/>
          </p:nvPr>
        </p:nvSpPr>
        <p:spPr/>
        <p:txBody>
          <a:bodyPr/>
          <a:lstStyle>
            <a:extLst/>
          </a:lstStyle>
          <a:p>
            <a:fld id="{8A4431D5-1B33-458B-8AFD-CECCB0FA18CB}" type="slidenum">
              <a:rPr kumimoji="0" lang="es-ES">
                <a:solidFill>
                  <a:srgbClr val="FFFFFF"/>
                </a:solidFill>
              </a:rPr>
              <a:pPr/>
              <a:t>‹Nº›</a:t>
            </a:fld>
            <a:endParaRPr kumimoji="0" lang="es-ES"/>
          </a:p>
        </p:txBody>
      </p:sp>
      <p:sp>
        <p:nvSpPr>
          <p:cNvPr id="12" name="Rectangle 11"/>
          <p:cNvSpPr>
            <a:spLocks noGrp="1"/>
          </p:cNvSpPr>
          <p:nvPr>
            <p:ph type="ftr" sz="quarter" idx="19"/>
          </p:nvPr>
        </p:nvSpPr>
        <p:spPr/>
        <p:txBody>
          <a:bodyPr/>
          <a:lstStyle>
            <a:extLst/>
          </a:lstStyle>
          <a:p>
            <a:endParaRPr kumimoji="0"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orizontal con título">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eaLnBrk="1" latinLnBrk="0" hangingPunct="1">
              <a:buFontTx/>
              <a:buNone/>
              <a:defRPr kumimoji="0" lang="es-ES" sz="2400" i="0" baseline="0"/>
            </a:lvl1pPr>
            <a:extLst/>
          </a:lstStyle>
          <a:p>
            <a:pPr lvl="0"/>
            <a:r>
              <a:rPr kumimoji="0" lang="es-ES"/>
              <a:t>Haga clic para agregar el título</a:t>
            </a:r>
          </a:p>
        </p:txBody>
      </p:sp>
      <p:sp>
        <p:nvSpPr>
          <p:cNvPr id="7" name="Rectangle 6"/>
          <p:cNvSpPr>
            <a:spLocks noGrp="1"/>
          </p:cNvSpPr>
          <p:nvPr>
            <p:ph type="dt" sz="half" idx="12"/>
          </p:nvPr>
        </p:nvSpPr>
        <p:spPr/>
        <p:txBody>
          <a:bodyPr/>
          <a:lstStyle>
            <a:extLst/>
          </a:lstStyle>
          <a:p>
            <a:pPr algn="r"/>
            <a:fld id="{9668B50E-0B48-4566-8609-C51CF752A7DF}" type="datetimeFigureOut">
              <a:rPr kumimoji="0" lang="es-ES">
                <a:solidFill>
                  <a:schemeClr val="bg1"/>
                </a:solidFill>
              </a:rPr>
              <a:pPr algn="r"/>
              <a:t>01/06/2014</a:t>
            </a:fld>
            <a:endParaRPr kumimoji="0" lang="es-ES"/>
          </a:p>
        </p:txBody>
      </p:sp>
      <p:sp>
        <p:nvSpPr>
          <p:cNvPr id="8" name="Rectangle 7"/>
          <p:cNvSpPr>
            <a:spLocks noGrp="1"/>
          </p:cNvSpPr>
          <p:nvPr>
            <p:ph type="sldNum" sz="quarter" idx="13"/>
          </p:nvPr>
        </p:nvSpPr>
        <p:spPr/>
        <p:txBody>
          <a:bodyPr/>
          <a:lstStyle>
            <a:extLst/>
          </a:lstStyle>
          <a:p>
            <a:fld id="{8A4431D5-1B33-458B-8AFD-CECCB0FA18CB}" type="slidenum">
              <a:rPr kumimoji="0" lang="es-ES">
                <a:solidFill>
                  <a:srgbClr val="FFFFFF"/>
                </a:solidFill>
              </a:rPr>
              <a:pPr/>
              <a:t>‹Nº›</a:t>
            </a:fld>
            <a:endParaRPr kumimoji="0" lang="es-ES"/>
          </a:p>
        </p:txBody>
      </p:sp>
      <p:sp>
        <p:nvSpPr>
          <p:cNvPr id="9" name="Rectangle 8"/>
          <p:cNvSpPr>
            <a:spLocks noGrp="1"/>
          </p:cNvSpPr>
          <p:nvPr>
            <p:ph type="ftr" sz="quarter" idx="14"/>
          </p:nvPr>
        </p:nvSpPr>
        <p:spPr/>
        <p:txBody>
          <a:bodyPr/>
          <a:lstStyle>
            <a:extLst/>
          </a:lstStyle>
          <a:p>
            <a:endParaRPr kumimoji="0" lang="es-E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ámica con título">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es-ES" sz="2000" i="0">
                <a:solidFill>
                  <a:schemeClr val="tx2"/>
                </a:solidFill>
                <a:latin typeface="+mn-lt"/>
                <a:ea typeface="+mn-ea"/>
                <a:cs typeface="+mn-cs"/>
              </a:defRPr>
            </a:lvl1pPr>
            <a:extLst/>
          </a:lstStyle>
          <a:p>
            <a:pPr marL="0" marR="0" indent="0" algn="ctr" eaLnBrk="1" latinLnBrk="0" hangingPunct="1"/>
            <a:r>
              <a:rPr kumimoji="0" lang="es-ES_tradnl" smtClean="0"/>
              <a:t>Arrastre la imagen al marcador de posición o haga clic en el icono para agregar</a:t>
            </a:r>
            <a:endParaRPr kumimoji="0"/>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eaLnBrk="1" latinLnBrk="0" hangingPunct="1">
              <a:buFontTx/>
              <a:buNone/>
              <a:defRPr kumimoji="0" lang="es-ES" sz="2000" i="0"/>
            </a:lvl1pPr>
            <a:extLst/>
          </a:lstStyle>
          <a:p>
            <a:pPr lvl="0"/>
            <a:r>
              <a:rPr kumimoji="0" lang="es-ES"/>
              <a:t>Haga clic para agregar el título</a:t>
            </a:r>
          </a:p>
        </p:txBody>
      </p:sp>
      <p:sp>
        <p:nvSpPr>
          <p:cNvPr id="8" name="Rectangle 7"/>
          <p:cNvSpPr>
            <a:spLocks noGrp="1"/>
          </p:cNvSpPr>
          <p:nvPr>
            <p:ph type="dt" sz="half" idx="32"/>
          </p:nvPr>
        </p:nvSpPr>
        <p:spPr/>
        <p:txBody>
          <a:bodyPr/>
          <a:lstStyle>
            <a:extLst/>
          </a:lstStyle>
          <a:p>
            <a:pPr algn="r"/>
            <a:fld id="{9668B50E-0B48-4566-8609-C51CF752A7DF}" type="datetimeFigureOut">
              <a:rPr kumimoji="0" lang="es-ES">
                <a:solidFill>
                  <a:schemeClr val="bg1"/>
                </a:solidFill>
              </a:rPr>
              <a:pPr algn="r"/>
              <a:t>01/06/2014</a:t>
            </a:fld>
            <a:endParaRPr kumimoji="0" lang="es-ES"/>
          </a:p>
        </p:txBody>
      </p:sp>
      <p:sp>
        <p:nvSpPr>
          <p:cNvPr id="9" name="Rectangle 8"/>
          <p:cNvSpPr>
            <a:spLocks noGrp="1"/>
          </p:cNvSpPr>
          <p:nvPr>
            <p:ph type="sldNum" sz="quarter" idx="33"/>
          </p:nvPr>
        </p:nvSpPr>
        <p:spPr/>
        <p:txBody>
          <a:bodyPr/>
          <a:lstStyle>
            <a:extLst/>
          </a:lstStyle>
          <a:p>
            <a:fld id="{8A4431D5-1B33-458B-8AFD-CECCB0FA18CB}" type="slidenum">
              <a:rPr kumimoji="0" lang="es-ES">
                <a:solidFill>
                  <a:srgbClr val="FFFFFF"/>
                </a:solidFill>
              </a:rPr>
              <a:pPr/>
              <a:t>‹Nº›</a:t>
            </a:fld>
            <a:endParaRPr kumimoji="0" lang="es-ES"/>
          </a:p>
        </p:txBody>
      </p:sp>
      <p:sp>
        <p:nvSpPr>
          <p:cNvPr id="10" name="Rectangle 9"/>
          <p:cNvSpPr>
            <a:spLocks noGrp="1"/>
          </p:cNvSpPr>
          <p:nvPr>
            <p:ph type="ftr" sz="quarter" idx="34"/>
          </p:nvPr>
        </p:nvSpPr>
        <p:spPr/>
        <p:txBody>
          <a:bodyPr/>
          <a:lstStyle>
            <a:extLst/>
          </a:lstStyle>
          <a:p>
            <a:endParaRPr kumimoji="0" lang="es-E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kumimoji="0" lang="es-ES_tradnl" smtClean="0"/>
              <a:t>Clic para editar título</a:t>
            </a:r>
            <a:endParaRPr kumimoji="0"/>
          </a:p>
        </p:txBody>
      </p:sp>
      <p:sp>
        <p:nvSpPr>
          <p:cNvPr id="3" name="Content Placeholder 2"/>
          <p:cNvSpPr>
            <a:spLocks noGrp="1"/>
          </p:cNvSpPr>
          <p:nvPr>
            <p:ph idx="1"/>
          </p:nvPr>
        </p:nvSpPr>
        <p:spPr/>
        <p:txBody>
          <a:bodyPr/>
          <a:lstStyle>
            <a:extLst/>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a:p>
        </p:txBody>
      </p:sp>
      <p:sp>
        <p:nvSpPr>
          <p:cNvPr id="4" name="Date Placeholder 3"/>
          <p:cNvSpPr>
            <a:spLocks noGrp="1"/>
          </p:cNvSpPr>
          <p:nvPr>
            <p:ph type="dt" sz="half" idx="10"/>
          </p:nvPr>
        </p:nvSpPr>
        <p:spPr/>
        <p:txBody>
          <a:bodyPr/>
          <a:lstStyle>
            <a:extLst/>
          </a:lstStyle>
          <a:p>
            <a:fld id="{9668B50E-0B48-4566-8609-C51CF752A7DF}" type="datetimeFigureOut">
              <a:rPr kumimoji="0" lang="es-ES"/>
              <a:pPr/>
              <a:t>01/06/2014</a:t>
            </a:fld>
            <a:endParaRPr kumimoji="0" lang="es-ES"/>
          </a:p>
        </p:txBody>
      </p:sp>
      <p:sp>
        <p:nvSpPr>
          <p:cNvPr id="5" name="Footer Placeholder 4"/>
          <p:cNvSpPr>
            <a:spLocks noGrp="1"/>
          </p:cNvSpPr>
          <p:nvPr>
            <p:ph type="ftr" sz="quarter" idx="11"/>
          </p:nvPr>
        </p:nvSpPr>
        <p:spPr/>
        <p:txBody>
          <a:bodyPr/>
          <a:lstStyle>
            <a:extLst/>
          </a:lstStyle>
          <a:p>
            <a:endParaRPr kumimoji="0" lang="es-ES"/>
          </a:p>
        </p:txBody>
      </p:sp>
      <p:sp>
        <p:nvSpPr>
          <p:cNvPr id="6" name="Slide Number Placeholder 5"/>
          <p:cNvSpPr>
            <a:spLocks noGrp="1"/>
          </p:cNvSpPr>
          <p:nvPr>
            <p:ph type="sldNum" sz="quarter" idx="12"/>
          </p:nvPr>
        </p:nvSpPr>
        <p:spPr/>
        <p:txBody>
          <a:bodyPr/>
          <a:lstStyle>
            <a:extLst/>
          </a:lstStyle>
          <a:p>
            <a:fld id="{8A4431D5-1B33-458B-8AFD-CECCB0FA18CB}" type="slidenum">
              <a:rPr kumimoji="0"/>
              <a:pPr/>
              <a:t>‹Nº›</a:t>
            </a:fld>
            <a:endParaRPr kumimoji="0"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68B50E-0B48-4566-8609-C51CF752A7DF}" type="datetimeFigureOut">
              <a:rPr kumimoji="0" lang="es-ES"/>
              <a:pPr/>
              <a:t>01/06/2014</a:t>
            </a:fld>
            <a:endParaRPr kumimoji="0" lang="es-ES"/>
          </a:p>
        </p:txBody>
      </p:sp>
      <p:sp>
        <p:nvSpPr>
          <p:cNvPr id="3" name="Footer Placeholder 2"/>
          <p:cNvSpPr>
            <a:spLocks noGrp="1"/>
          </p:cNvSpPr>
          <p:nvPr>
            <p:ph type="ftr" sz="quarter" idx="11"/>
          </p:nvPr>
        </p:nvSpPr>
        <p:spPr/>
        <p:txBody>
          <a:bodyPr/>
          <a:lstStyle>
            <a:extLst/>
          </a:lstStyle>
          <a:p>
            <a:endParaRPr kumimoji="0" lang="es-ES"/>
          </a:p>
        </p:txBody>
      </p:sp>
      <p:sp>
        <p:nvSpPr>
          <p:cNvPr id="4" name="Slide Number Placeholder 3"/>
          <p:cNvSpPr>
            <a:spLocks noGrp="1"/>
          </p:cNvSpPr>
          <p:nvPr>
            <p:ph type="sldNum" sz="quarter" idx="12"/>
          </p:nvPr>
        </p:nvSpPr>
        <p:spPr/>
        <p:txBody>
          <a:bodyPr/>
          <a:lstStyle>
            <a:extLst/>
          </a:lstStyle>
          <a:p>
            <a:fld id="{8A4431D5-1B33-458B-8AFD-CECCB0FA18CB}" type="slidenum">
              <a:rPr kumimoji="0"/>
              <a:pPr/>
              <a:t>‹Nº›</a:t>
            </a:fld>
            <a:endParaRPr kumimoji="0"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4D41D688-C9CE-4724-8E67-C64804D94A2A}" type="slidenum">
              <a:rPr lang="es-ES"/>
              <a:pPr/>
              <a:t>‹Nº›</a:t>
            </a:fld>
            <a:endParaRPr lang="es-ES"/>
          </a:p>
        </p:txBody>
      </p:sp>
    </p:spTree>
    <p:extLst>
      <p:ext uri="{BB962C8B-B14F-4D97-AF65-F5344CB8AC3E}">
        <p14:creationId xmlns:p14="http://schemas.microsoft.com/office/powerpoint/2010/main" xmlns="" val="1691052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ítulo y tex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Haga clic para modificar el estilo de título del patrón</a:t>
            </a:r>
            <a:endParaRPr lang="es-ES"/>
          </a:p>
        </p:txBody>
      </p:sp>
      <p:sp>
        <p:nvSpPr>
          <p:cNvPr id="3" name="Text Placeholder 2"/>
          <p:cNvSpPr>
            <a:spLocks noGrp="1"/>
          </p:cNvSpPr>
          <p:nvPr>
            <p:ph type="body"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mtClean="0">
                <a:latin typeface="Arial" pitchFamily="34" charset="0"/>
                <a:ea typeface="ＭＳ Ｐゴシック" charset="-128"/>
              </a:defRPr>
            </a:lvl1pPr>
          </a:lstStyle>
          <a:p>
            <a:fld id="{38134F8A-EE53-4A11-91EC-6C671EE20275}" type="datetime1">
              <a:rPr lang="es-ES"/>
              <a:pPr/>
              <a:t>01/06/2014</a:t>
            </a:fld>
            <a:r>
              <a:rPr lang="en-US"/>
              <a:t>© Pearson Educación, S.A.</a:t>
            </a:r>
            <a:endParaRPr lang="es-E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mtClean="0">
                <a:latin typeface="Arial" pitchFamily="34" charset="0"/>
                <a:ea typeface="ＭＳ Ｐゴシック" charset="-128"/>
              </a:defRPr>
            </a:lvl1pPr>
          </a:lstStyle>
          <a:p>
            <a:r>
              <a:rPr lang="en-US"/>
              <a:t>Química General: Capítulo 9</a:t>
            </a:r>
            <a:endParaRPr lang="es-ES"/>
          </a:p>
        </p:txBody>
      </p:sp>
    </p:spTree>
    <p:extLst>
      <p:ext uri="{BB962C8B-B14F-4D97-AF65-F5344CB8AC3E}">
        <p14:creationId xmlns:p14="http://schemas.microsoft.com/office/powerpoint/2010/main" xmlns="" val="3201417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ertical con título">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eaLnBrk="1" latinLnBrk="0" hangingPunct="1">
              <a:buFontTx/>
              <a:buNone/>
              <a:defRPr kumimoji="0" lang="es-ES" sz="2000" i="0"/>
            </a:lvl1pPr>
            <a:extLst/>
          </a:lstStyle>
          <a:p>
            <a:pPr lvl="0"/>
            <a:r>
              <a:rPr kumimoji="0" lang="es-ES"/>
              <a:t>Haga clic para agregar el título</a:t>
            </a:r>
          </a:p>
        </p:txBody>
      </p:sp>
      <p:sp>
        <p:nvSpPr>
          <p:cNvPr id="7" name="Rectangle 6"/>
          <p:cNvSpPr>
            <a:spLocks noGrp="1"/>
          </p:cNvSpPr>
          <p:nvPr>
            <p:ph type="dt" sz="half" idx="12"/>
          </p:nvPr>
        </p:nvSpPr>
        <p:spPr/>
        <p:txBody>
          <a:bodyPr/>
          <a:lstStyle>
            <a:extLst/>
          </a:lstStyle>
          <a:p>
            <a:pPr algn="r"/>
            <a:fld id="{9668B50E-0B48-4566-8609-C51CF752A7DF}" type="datetimeFigureOut">
              <a:rPr kumimoji="0" lang="es-ES">
                <a:solidFill>
                  <a:schemeClr val="bg1"/>
                </a:solidFill>
              </a:rPr>
              <a:pPr algn="r"/>
              <a:t>01/06/2014</a:t>
            </a:fld>
            <a:endParaRPr kumimoji="0" lang="es-ES"/>
          </a:p>
        </p:txBody>
      </p:sp>
      <p:sp>
        <p:nvSpPr>
          <p:cNvPr id="8" name="Rectangle 7"/>
          <p:cNvSpPr>
            <a:spLocks noGrp="1"/>
          </p:cNvSpPr>
          <p:nvPr>
            <p:ph type="sldNum" sz="quarter" idx="13"/>
          </p:nvPr>
        </p:nvSpPr>
        <p:spPr/>
        <p:txBody>
          <a:bodyPr/>
          <a:lstStyle>
            <a:extLst/>
          </a:lstStyle>
          <a:p>
            <a:fld id="{8A4431D5-1B33-458B-8AFD-CECCB0FA18CB}" type="slidenum">
              <a:rPr kumimoji="0" lang="es-ES">
                <a:solidFill>
                  <a:srgbClr val="FFFFFF"/>
                </a:solidFill>
              </a:rPr>
              <a:pPr/>
              <a:t>‹Nº›</a:t>
            </a:fld>
            <a:endParaRPr kumimoji="0" lang="es-ES"/>
          </a:p>
        </p:txBody>
      </p:sp>
      <p:sp>
        <p:nvSpPr>
          <p:cNvPr id="9" name="Rectangle 8"/>
          <p:cNvSpPr>
            <a:spLocks noGrp="1"/>
          </p:cNvSpPr>
          <p:nvPr>
            <p:ph type="ftr" sz="quarter" idx="14"/>
          </p:nvPr>
        </p:nvSpPr>
        <p:spPr/>
        <p:txBody>
          <a:bodyPr/>
          <a:lstStyle>
            <a:extLst/>
          </a:lstStyle>
          <a:p>
            <a:endParaRPr kumimoji="0"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ntalla completa horizontal">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extLst/>
          </a:lstStyle>
          <a:p>
            <a:pPr marL="0" marR="0" indent="0" algn="ctr">
              <a:buFontTx/>
              <a:buNone/>
            </a:pPr>
            <a:r>
              <a:rPr kumimoji="0" lang="es-ES" i="0"/>
              <a:t>Haga clic en el icono para agregar una imagen a página completa</a:t>
            </a:r>
            <a:endParaRPr kumimoji="0" lang="es-ES" i="0" baseline="0"/>
          </a:p>
        </p:txBody>
      </p:sp>
      <p:sp>
        <p:nvSpPr>
          <p:cNvPr id="6" name="Rectangle 5"/>
          <p:cNvSpPr>
            <a:spLocks noGrp="1"/>
          </p:cNvSpPr>
          <p:nvPr>
            <p:ph type="dt" sz="half" idx="11"/>
          </p:nvPr>
        </p:nvSpPr>
        <p:spPr/>
        <p:txBody>
          <a:bodyPr/>
          <a:lstStyle>
            <a:extLst/>
          </a:lstStyle>
          <a:p>
            <a:pPr algn="r"/>
            <a:fld id="{9668B50E-0B48-4566-8609-C51CF752A7DF}" type="datetimeFigureOut">
              <a:rPr kumimoji="0" lang="es-ES">
                <a:solidFill>
                  <a:schemeClr val="bg1"/>
                </a:solidFill>
              </a:rPr>
              <a:pPr algn="r"/>
              <a:t>01/06/2014</a:t>
            </a:fld>
            <a:endParaRPr kumimoji="0" lang="es-ES"/>
          </a:p>
        </p:txBody>
      </p:sp>
      <p:sp>
        <p:nvSpPr>
          <p:cNvPr id="7" name="Rectangle 6"/>
          <p:cNvSpPr>
            <a:spLocks noGrp="1"/>
          </p:cNvSpPr>
          <p:nvPr>
            <p:ph type="sldNum" sz="quarter" idx="12"/>
          </p:nvPr>
        </p:nvSpPr>
        <p:spPr/>
        <p:txBody>
          <a:bodyPr/>
          <a:lstStyle>
            <a:extLst/>
          </a:lstStyle>
          <a:p>
            <a:fld id="{8A4431D5-1B33-458B-8AFD-CECCB0FA18CB}" type="slidenum">
              <a:rPr kumimoji="0" lang="es-ES">
                <a:solidFill>
                  <a:srgbClr val="FFFFFF"/>
                </a:solidFill>
              </a:rPr>
              <a:pPr/>
              <a:t>‹Nº›</a:t>
            </a:fld>
            <a:endParaRPr kumimoji="0" lang="es-ES"/>
          </a:p>
        </p:txBody>
      </p:sp>
      <p:sp>
        <p:nvSpPr>
          <p:cNvPr id="8" name="Rectangle 7"/>
          <p:cNvSpPr>
            <a:spLocks noGrp="1"/>
          </p:cNvSpPr>
          <p:nvPr>
            <p:ph type="ftr" sz="quarter" idx="13"/>
          </p:nvPr>
        </p:nvSpPr>
        <p:spPr/>
        <p:txBody>
          <a:bodyPr/>
          <a:lstStyle>
            <a:extLst/>
          </a:lstStyle>
          <a:p>
            <a:endParaRPr kumimoji="0"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ción del álbum">
    <p:spTree>
      <p:nvGrpSpPr>
        <p:cNvPr id="1" name=""/>
        <p:cNvGrpSpPr/>
        <p:nvPr/>
      </p:nvGrpSpPr>
      <p:grpSpPr>
        <a:xfrm>
          <a:off x="0" y="0"/>
          <a:ext cx="0" cy="0"/>
          <a:chOff x="0" y="0"/>
          <a:chExt cx="0" cy="0"/>
        </a:xfrm>
      </p:grpSpPr>
      <p:sp>
        <p:nvSpPr>
          <p:cNvPr id="15" name="Rectangle 14"/>
          <p:cNvSpPr/>
          <p:nvPr userDrawn="1"/>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es-ES"/>
          </a:p>
        </p:txBody>
      </p:sp>
      <p:sp>
        <p:nvSpPr>
          <p:cNvPr id="23" name="Rectangle 22"/>
          <p:cNvSpPr/>
          <p:nvPr userDrawn="1"/>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es-ES"/>
          </a:p>
        </p:txBody>
      </p:sp>
      <p:sp>
        <p:nvSpPr>
          <p:cNvPr id="24" name="Rectangle 23"/>
          <p:cNvSpPr/>
          <p:nvPr userDrawn="1"/>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7" name="Rectangle 16"/>
          <p:cNvSpPr/>
          <p:nvPr/>
        </p:nvSpPr>
        <p:spPr>
          <a:xfrm rot="10800000" flipV="1">
            <a:off x="435429"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22" name="Rectangle 21"/>
          <p:cNvSpPr/>
          <p:nvPr userDrawn="1"/>
        </p:nvSpPr>
        <p:spPr>
          <a:xfrm>
            <a:off x="435429"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6" name="Text Placeholder 5"/>
          <p:cNvSpPr>
            <a:spLocks noGrp="1"/>
          </p:cNvSpPr>
          <p:nvPr>
            <p:ph type="body" sz="quarter" idx="16" hasCustomPrompt="1"/>
          </p:nvPr>
        </p:nvSpPr>
        <p:spPr>
          <a:xfrm>
            <a:off x="435429" y="5791200"/>
            <a:ext cx="7086600" cy="381000"/>
          </a:xfrm>
          <a:solidFill>
            <a:schemeClr val="accent3"/>
          </a:solidFill>
        </p:spPr>
        <p:txBody>
          <a:bodyPr vert="horz" anchor="ctr"/>
          <a:lstStyle>
            <a:lvl1pPr marL="0" indent="0" algn="l" eaLnBrk="1" latinLnBrk="0" hangingPunct="1">
              <a:buFontTx/>
              <a:buNone/>
              <a:defRPr kumimoji="0" lang="es-ES" sz="1200">
                <a:solidFill>
                  <a:srgbClr val="FFFFFF"/>
                </a:solidFill>
              </a:defRPr>
            </a:lvl1pPr>
            <a:extLst/>
          </a:lstStyle>
          <a:p>
            <a:pPr lvl="0"/>
            <a:r>
              <a:rPr kumimoji="0" lang="es-ES"/>
              <a:t>Haga clic para agregar subtítulo</a:t>
            </a:r>
          </a:p>
        </p:txBody>
      </p:sp>
      <p:sp>
        <p:nvSpPr>
          <p:cNvPr id="19" name="Text Placeholder 18"/>
          <p:cNvSpPr>
            <a:spLocks noGrp="1"/>
          </p:cNvSpPr>
          <p:nvPr>
            <p:ph type="body" sz="quarter" idx="17" hasCustomPrompt="1"/>
          </p:nvPr>
        </p:nvSpPr>
        <p:spPr>
          <a:xfrm>
            <a:off x="435429" y="4495800"/>
            <a:ext cx="7086600" cy="1295400"/>
          </a:xfrm>
          <a:solidFill>
            <a:schemeClr val="accent6"/>
          </a:solidFill>
        </p:spPr>
        <p:txBody>
          <a:bodyPr vert="horz" anchor="ctr"/>
          <a:lstStyle>
            <a:lvl1pPr marL="0" indent="0" algn="l" eaLnBrk="1" latinLnBrk="0" hangingPunct="1">
              <a:buFontTx/>
              <a:buNone/>
              <a:defRPr kumimoji="0" lang="es-ES" sz="3200">
                <a:solidFill>
                  <a:srgbClr val="FFFFFF"/>
                </a:solidFill>
              </a:defRPr>
            </a:lvl1pPr>
            <a:extLst/>
          </a:lstStyle>
          <a:p>
            <a:pPr lvl="0"/>
            <a:r>
              <a:rPr kumimoji="0" lang="es-ES"/>
              <a:t>Haga clic para agregar el título de la sección</a:t>
            </a:r>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eaLnBrk="1" latinLnBrk="0" hangingPunct="1">
              <a:spcBef>
                <a:spcPct val="20000"/>
              </a:spcBef>
              <a:buFontTx/>
              <a:buNone/>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eaLnBrk="1" latinLnBrk="0" hangingPunct="1">
              <a:spcBef>
                <a:spcPct val="20000"/>
              </a:spcBef>
              <a:buFontTx/>
              <a:buNone/>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8" name="Rectangle 17"/>
          <p:cNvSpPr>
            <a:spLocks noGrp="1"/>
          </p:cNvSpPr>
          <p:nvPr>
            <p:ph type="dt" sz="half" idx="20"/>
          </p:nvPr>
        </p:nvSpPr>
        <p:spPr/>
        <p:txBody>
          <a:bodyPr/>
          <a:lstStyle>
            <a:extLst/>
          </a:lstStyle>
          <a:p>
            <a:pPr algn="r"/>
            <a:fld id="{9668B50E-0B48-4566-8609-C51CF752A7DF}" type="datetimeFigureOut">
              <a:rPr kumimoji="0" lang="es-ES">
                <a:solidFill>
                  <a:schemeClr val="bg1"/>
                </a:solidFill>
              </a:rPr>
              <a:pPr algn="r"/>
              <a:t>01/06/2014</a:t>
            </a:fld>
            <a:endParaRPr kumimoji="0" lang="es-ES"/>
          </a:p>
        </p:txBody>
      </p:sp>
      <p:sp>
        <p:nvSpPr>
          <p:cNvPr id="20" name="Rectangle 19"/>
          <p:cNvSpPr>
            <a:spLocks noGrp="1"/>
          </p:cNvSpPr>
          <p:nvPr>
            <p:ph type="sldNum" sz="quarter" idx="21"/>
          </p:nvPr>
        </p:nvSpPr>
        <p:spPr/>
        <p:txBody>
          <a:bodyPr/>
          <a:lstStyle>
            <a:extLst/>
          </a:lstStyle>
          <a:p>
            <a:fld id="{8A4431D5-1B33-458B-8AFD-CECCB0FA18CB}" type="slidenum">
              <a:rPr kumimoji="0" lang="es-ES">
                <a:solidFill>
                  <a:srgbClr val="FFFFFF"/>
                </a:solidFill>
              </a:rPr>
              <a:pPr/>
              <a:t>‹Nº›</a:t>
            </a:fld>
            <a:endParaRPr kumimoji="0" lang="es-ES"/>
          </a:p>
        </p:txBody>
      </p:sp>
      <p:sp>
        <p:nvSpPr>
          <p:cNvPr id="21" name="Rectangle 20"/>
          <p:cNvSpPr>
            <a:spLocks noGrp="1"/>
          </p:cNvSpPr>
          <p:nvPr>
            <p:ph type="ftr" sz="quarter" idx="22"/>
          </p:nvPr>
        </p:nvSpPr>
        <p:spPr/>
        <p:txBody>
          <a:bodyPr/>
          <a:lstStyle>
            <a:extLst/>
          </a:lstStyle>
          <a:p>
            <a:endParaRPr kumimoji="0"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en vertical con título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eaLnBrk="1" latinLnBrk="0" hangingPunct="1">
              <a:buFontTx/>
              <a:buNone/>
              <a:defRPr kumimoji="0" lang="es-ES" sz="1800" baseline="0"/>
            </a:lvl1pPr>
            <a:extLst/>
          </a:lstStyle>
          <a:p>
            <a:pPr lvl="0"/>
            <a:r>
              <a:rPr kumimoji="0" lang="es-ES"/>
              <a:t>Haga clic para agregar el título</a:t>
            </a:r>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eaLnBrk="1" latinLnBrk="0" hangingPunct="1">
              <a:buFontTx/>
              <a:buNone/>
              <a:defRPr kumimoji="0" lang="es-ES" sz="1800" baseline="0"/>
            </a:lvl1pPr>
            <a:extLst/>
          </a:lstStyle>
          <a:p>
            <a:pPr lvl="0"/>
            <a:r>
              <a:rPr kumimoji="0" lang="es-ES"/>
              <a:t>Haga clic para agregar el título</a:t>
            </a:r>
          </a:p>
        </p:txBody>
      </p:sp>
      <p:sp>
        <p:nvSpPr>
          <p:cNvPr id="6" name="Rectangle 5"/>
          <p:cNvSpPr>
            <a:spLocks noGrp="1"/>
          </p:cNvSpPr>
          <p:nvPr>
            <p:ph type="dt" sz="half" idx="16"/>
          </p:nvPr>
        </p:nvSpPr>
        <p:spPr/>
        <p:txBody>
          <a:bodyPr/>
          <a:lstStyle>
            <a:extLst/>
          </a:lstStyle>
          <a:p>
            <a:pPr algn="r"/>
            <a:fld id="{9668B50E-0B48-4566-8609-C51CF752A7DF}" type="datetimeFigureOut">
              <a:rPr kumimoji="0" lang="es-ES">
                <a:solidFill>
                  <a:schemeClr val="bg1"/>
                </a:solidFill>
              </a:rPr>
              <a:pPr algn="r"/>
              <a:t>01/06/2014</a:t>
            </a:fld>
            <a:endParaRPr kumimoji="0" lang="es-ES"/>
          </a:p>
        </p:txBody>
      </p:sp>
      <p:sp>
        <p:nvSpPr>
          <p:cNvPr id="7" name="Rectangle 6"/>
          <p:cNvSpPr>
            <a:spLocks noGrp="1"/>
          </p:cNvSpPr>
          <p:nvPr>
            <p:ph type="sldNum" sz="quarter" idx="17"/>
          </p:nvPr>
        </p:nvSpPr>
        <p:spPr/>
        <p:txBody>
          <a:bodyPr/>
          <a:lstStyle>
            <a:extLst/>
          </a:lstStyle>
          <a:p>
            <a:fld id="{8A4431D5-1B33-458B-8AFD-CECCB0FA18CB}" type="slidenum">
              <a:rPr kumimoji="0" lang="es-ES">
                <a:solidFill>
                  <a:srgbClr val="FFFFFF"/>
                </a:solidFill>
              </a:rPr>
              <a:pPr/>
              <a:t>‹Nº›</a:t>
            </a:fld>
            <a:endParaRPr kumimoji="0" lang="es-ES"/>
          </a:p>
        </p:txBody>
      </p:sp>
      <p:sp>
        <p:nvSpPr>
          <p:cNvPr id="9" name="Rectangle 8"/>
          <p:cNvSpPr>
            <a:spLocks noGrp="1"/>
          </p:cNvSpPr>
          <p:nvPr>
            <p:ph type="ftr" sz="quarter" idx="18"/>
          </p:nvPr>
        </p:nvSpPr>
        <p:spPr/>
        <p:txBody>
          <a:bodyPr/>
          <a:lstStyle>
            <a:extLst/>
          </a:lstStyle>
          <a:p>
            <a:endParaRPr kumimoji="0"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en horizontal con título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eaLnBrk="1" latinLnBrk="0" hangingPunct="1">
              <a:buFontTx/>
              <a:buNone/>
              <a:defRPr kumimoji="0" lang="es-ES" sz="1800" baseline="0"/>
            </a:lvl1pPr>
            <a:extLst/>
          </a:lstStyle>
          <a:p>
            <a:pPr lvl="0"/>
            <a:r>
              <a:rPr kumimoji="0" lang="es-ES"/>
              <a:t>Haga clic para agregar el título</a:t>
            </a:r>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eaLnBrk="1" latinLnBrk="0" hangingPunct="1">
              <a:buFontTx/>
              <a:buNone/>
              <a:defRPr kumimoji="0" lang="es-ES" sz="1800" baseline="0"/>
            </a:lvl1pPr>
            <a:extLst/>
          </a:lstStyle>
          <a:p>
            <a:pPr lvl="0"/>
            <a:r>
              <a:rPr kumimoji="0" lang="es-ES"/>
              <a:t>Haga clic para agregar el título</a:t>
            </a:r>
          </a:p>
        </p:txBody>
      </p:sp>
      <p:sp>
        <p:nvSpPr>
          <p:cNvPr id="6" name="Rectangle 5"/>
          <p:cNvSpPr>
            <a:spLocks noGrp="1"/>
          </p:cNvSpPr>
          <p:nvPr>
            <p:ph type="dt" sz="half" idx="18"/>
          </p:nvPr>
        </p:nvSpPr>
        <p:spPr/>
        <p:txBody>
          <a:bodyPr/>
          <a:lstStyle>
            <a:extLst/>
          </a:lstStyle>
          <a:p>
            <a:pPr algn="r"/>
            <a:fld id="{9668B50E-0B48-4566-8609-C51CF752A7DF}" type="datetimeFigureOut">
              <a:rPr kumimoji="0" lang="es-ES">
                <a:solidFill>
                  <a:schemeClr val="bg1"/>
                </a:solidFill>
              </a:rPr>
              <a:pPr algn="r"/>
              <a:t>01/06/2014</a:t>
            </a:fld>
            <a:endParaRPr kumimoji="0" lang="es-ES"/>
          </a:p>
        </p:txBody>
      </p:sp>
      <p:sp>
        <p:nvSpPr>
          <p:cNvPr id="7" name="Rectangle 6"/>
          <p:cNvSpPr>
            <a:spLocks noGrp="1"/>
          </p:cNvSpPr>
          <p:nvPr>
            <p:ph type="sldNum" sz="quarter" idx="19"/>
          </p:nvPr>
        </p:nvSpPr>
        <p:spPr/>
        <p:txBody>
          <a:bodyPr/>
          <a:lstStyle>
            <a:extLst/>
          </a:lstStyle>
          <a:p>
            <a:fld id="{8A4431D5-1B33-458B-8AFD-CECCB0FA18CB}" type="slidenum">
              <a:rPr kumimoji="0" lang="es-ES">
                <a:solidFill>
                  <a:srgbClr val="FFFFFF"/>
                </a:solidFill>
              </a:rPr>
              <a:pPr/>
              <a:t>‹Nº›</a:t>
            </a:fld>
            <a:endParaRPr kumimoji="0" lang="es-ES"/>
          </a:p>
        </p:txBody>
      </p:sp>
      <p:sp>
        <p:nvSpPr>
          <p:cNvPr id="9" name="Rectangle 8"/>
          <p:cNvSpPr>
            <a:spLocks noGrp="1"/>
          </p:cNvSpPr>
          <p:nvPr>
            <p:ph type="ftr" sz="quarter" idx="20"/>
          </p:nvPr>
        </p:nvSpPr>
        <p:spPr/>
        <p:txBody>
          <a:bodyPr/>
          <a:lstStyle>
            <a:extLst/>
          </a:lstStyle>
          <a:p>
            <a:endParaRPr kumimoji="0"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mixto con título">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eaLnBrk="1" latinLnBrk="0" hangingPunct="1">
              <a:buFontTx/>
              <a:buNone/>
              <a:defRPr kumimoji="0" lang="es-ES" sz="2000" i="0"/>
            </a:lvl1pPr>
            <a:extLst/>
          </a:lstStyle>
          <a:p>
            <a:pPr lvl="0"/>
            <a:r>
              <a:rPr kumimoji="0" lang="es-ES"/>
              <a:t>Haga clic para agregar el título</a:t>
            </a:r>
          </a:p>
        </p:txBody>
      </p:sp>
      <p:sp>
        <p:nvSpPr>
          <p:cNvPr id="5" name="Rectangle 4"/>
          <p:cNvSpPr>
            <a:spLocks noGrp="1"/>
          </p:cNvSpPr>
          <p:nvPr>
            <p:ph type="dt" sz="half" idx="14"/>
          </p:nvPr>
        </p:nvSpPr>
        <p:spPr/>
        <p:txBody>
          <a:bodyPr/>
          <a:lstStyle>
            <a:extLst/>
          </a:lstStyle>
          <a:p>
            <a:pPr algn="r"/>
            <a:fld id="{9668B50E-0B48-4566-8609-C51CF752A7DF}" type="datetimeFigureOut">
              <a:rPr kumimoji="0" lang="es-ES">
                <a:solidFill>
                  <a:schemeClr val="bg1"/>
                </a:solidFill>
              </a:rPr>
              <a:pPr algn="r"/>
              <a:t>01/06/2014</a:t>
            </a:fld>
            <a:endParaRPr kumimoji="0" lang="es-ES"/>
          </a:p>
        </p:txBody>
      </p:sp>
      <p:sp>
        <p:nvSpPr>
          <p:cNvPr id="6" name="Rectangle 5"/>
          <p:cNvSpPr>
            <a:spLocks noGrp="1"/>
          </p:cNvSpPr>
          <p:nvPr>
            <p:ph type="sldNum" sz="quarter" idx="15"/>
          </p:nvPr>
        </p:nvSpPr>
        <p:spPr/>
        <p:txBody>
          <a:bodyPr/>
          <a:lstStyle>
            <a:extLst/>
          </a:lstStyle>
          <a:p>
            <a:fld id="{8A4431D5-1B33-458B-8AFD-CECCB0FA18CB}" type="slidenum">
              <a:rPr kumimoji="0" lang="es-ES">
                <a:solidFill>
                  <a:srgbClr val="FFFFFF"/>
                </a:solidFill>
              </a:rPr>
              <a:pPr/>
              <a:t>‹Nº›</a:t>
            </a:fld>
            <a:endParaRPr kumimoji="0" lang="es-ES"/>
          </a:p>
        </p:txBody>
      </p:sp>
      <p:sp>
        <p:nvSpPr>
          <p:cNvPr id="7" name="Rectangle 6"/>
          <p:cNvSpPr>
            <a:spLocks noGrp="1"/>
          </p:cNvSpPr>
          <p:nvPr>
            <p:ph type="ftr" sz="quarter" idx="16"/>
          </p:nvPr>
        </p:nvSpPr>
        <p:spPr/>
        <p:txBody>
          <a:bodyPr/>
          <a:lstStyle>
            <a:extLst/>
          </a:lstStyle>
          <a:p>
            <a:endParaRPr kumimoji="0" lang="es-E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en vertical con título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s-ES" sz="2000">
                <a:solidFill>
                  <a:schemeClr val="tx2"/>
                </a:solidFill>
                <a:latin typeface="+mn-lt"/>
                <a:ea typeface="+mn-ea"/>
                <a:cs typeface="+mn-cs"/>
              </a:defRPr>
            </a:lvl1pPr>
            <a:extLst/>
          </a:lstStyle>
          <a:p>
            <a:pPr marL="342900" indent="-342900" algn="ctr" eaLnBrk="1" latinLnBrk="0" hangingPunct="1"/>
            <a:r>
              <a:rPr kumimoji="0" lang="es-ES_tradnl" smtClean="0"/>
              <a:t>Arrastre la imagen al marcador de posición o haga clic en el icono para agregar</a:t>
            </a:r>
            <a:endParaRPr kumimoji="0"/>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eaLnBrk="1" latinLnBrk="0" hangingPunct="1">
              <a:buFontTx/>
              <a:buNone/>
              <a:defRPr kumimoji="0" lang="es-ES" sz="2000" baseline="0"/>
            </a:lvl1pPr>
            <a:extLst/>
          </a:lstStyle>
          <a:p>
            <a:pPr lvl="0"/>
            <a:r>
              <a:rPr kumimoji="0" lang="es-ES"/>
              <a:t>Haga clic para agregar el título</a:t>
            </a:r>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eaLnBrk="1" latinLnBrk="0" hangingPunct="1">
              <a:buFontTx/>
              <a:buNone/>
              <a:defRPr kumimoji="0" lang="es-ES" sz="2000" baseline="0"/>
            </a:lvl1pPr>
            <a:extLst/>
          </a:lstStyle>
          <a:p>
            <a:pPr lvl="0"/>
            <a:r>
              <a:rPr kumimoji="0" lang="es-ES"/>
              <a:t>Haga clic para agregar el título</a:t>
            </a:r>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eaLnBrk="1" latinLnBrk="0" hangingPunct="1">
              <a:buFontTx/>
              <a:buNone/>
              <a:defRPr kumimoji="0" lang="es-ES" sz="2000" baseline="0"/>
            </a:lvl1pPr>
            <a:extLst/>
          </a:lstStyle>
          <a:p>
            <a:pPr lvl="0"/>
            <a:r>
              <a:rPr kumimoji="0" lang="es-ES"/>
              <a:t>Haga clic para agregar el título</a:t>
            </a:r>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9" name="Rectangle 8"/>
          <p:cNvSpPr>
            <a:spLocks noGrp="1"/>
          </p:cNvSpPr>
          <p:nvPr>
            <p:ph type="dt" sz="half" idx="16"/>
          </p:nvPr>
        </p:nvSpPr>
        <p:spPr/>
        <p:txBody>
          <a:bodyPr/>
          <a:lstStyle>
            <a:extLst/>
          </a:lstStyle>
          <a:p>
            <a:pPr algn="r"/>
            <a:fld id="{9668B50E-0B48-4566-8609-C51CF752A7DF}" type="datetimeFigureOut">
              <a:rPr kumimoji="0" lang="es-ES">
                <a:solidFill>
                  <a:schemeClr val="bg1"/>
                </a:solidFill>
              </a:rPr>
              <a:pPr algn="r"/>
              <a:t>01/06/2014</a:t>
            </a:fld>
            <a:endParaRPr kumimoji="0" lang="es-ES"/>
          </a:p>
        </p:txBody>
      </p:sp>
      <p:sp>
        <p:nvSpPr>
          <p:cNvPr id="11" name="Rectangle 10"/>
          <p:cNvSpPr>
            <a:spLocks noGrp="1"/>
          </p:cNvSpPr>
          <p:nvPr>
            <p:ph type="sldNum" sz="quarter" idx="17"/>
          </p:nvPr>
        </p:nvSpPr>
        <p:spPr/>
        <p:txBody>
          <a:bodyPr/>
          <a:lstStyle>
            <a:extLst/>
          </a:lstStyle>
          <a:p>
            <a:fld id="{8A4431D5-1B33-458B-8AFD-CECCB0FA18CB}" type="slidenum">
              <a:rPr kumimoji="0" lang="es-ES">
                <a:solidFill>
                  <a:srgbClr val="FFFFFF"/>
                </a:solidFill>
              </a:rPr>
              <a:pPr/>
              <a:t>‹Nº›</a:t>
            </a:fld>
            <a:endParaRPr kumimoji="0" lang="es-ES"/>
          </a:p>
        </p:txBody>
      </p:sp>
      <p:sp>
        <p:nvSpPr>
          <p:cNvPr id="12" name="Rectangle 11"/>
          <p:cNvSpPr>
            <a:spLocks noGrp="1"/>
          </p:cNvSpPr>
          <p:nvPr>
            <p:ph type="ftr" sz="quarter" idx="18"/>
          </p:nvPr>
        </p:nvSpPr>
        <p:spPr/>
        <p:txBody>
          <a:bodyPr/>
          <a:lstStyle>
            <a:extLst/>
          </a:lstStyle>
          <a:p>
            <a:endParaRPr kumimoji="0"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es-ES"/>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es-ES"/>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extLst/>
          </a:lstStyle>
          <a:p>
            <a:pPr eaLnBrk="1" latinLnBrk="0" hangingPunct="1"/>
            <a:r>
              <a:rPr kumimoji="0" lang="es-ES_tradnl" smtClean="0"/>
              <a:t>Clic para editar título</a:t>
            </a:r>
            <a:endParaRPr kumimoji="0" lang="en-US" smtClean="0"/>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extLst/>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lang="en-US"/>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eaLnBrk="1" latinLnBrk="0" hangingPunct="1">
              <a:defRPr kumimoji="0" lang="es-ES" sz="1200">
                <a:solidFill>
                  <a:schemeClr val="bg1"/>
                </a:solidFill>
              </a:defRPr>
            </a:lvl1pPr>
            <a:extLst/>
          </a:lstStyle>
          <a:p>
            <a:pPr algn="r"/>
            <a:fld id="{9668B50E-0B48-4566-8609-C51CF752A7DF}" type="datetimeFigureOut">
              <a:rPr kumimoji="0" lang="es-ES">
                <a:solidFill>
                  <a:schemeClr val="bg1"/>
                </a:solidFill>
              </a:rPr>
              <a:pPr algn="r"/>
              <a:t>01/06/2014</a:t>
            </a:fld>
            <a:endParaRPr kumimoji="0" lang="es-ES">
              <a:solidFill>
                <a:schemeClr val="bg1"/>
              </a:solidFill>
            </a:endParaRPr>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eaLnBrk="1" latinLnBrk="0" hangingPunct="1">
              <a:defRPr kumimoji="0" lang="es-ES" sz="1200">
                <a:solidFill>
                  <a:schemeClr val="bg1"/>
                </a:solidFill>
              </a:defRPr>
            </a:lvl1pPr>
            <a:extLst/>
          </a:lstStyle>
          <a:p>
            <a:pPr algn="l"/>
            <a:endParaRPr kumimoji="0" lang="es-ES">
              <a:solidFill>
                <a:schemeClr val="bg1"/>
              </a:solidFill>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eaLnBrk="1" latinLnBrk="0" hangingPunct="1">
              <a:defRPr kumimoji="0" lang="es-ES" sz="1200">
                <a:solidFill>
                  <a:schemeClr val="bg1"/>
                </a:solidFill>
              </a:defRPr>
            </a:lvl1pPr>
            <a:extLst/>
          </a:lstStyle>
          <a:p>
            <a:fld id="{8A4431D5-1B33-458B-8AFD-CECCB0FA18CB}" type="slidenum">
              <a:rPr kumimoji="0" lang="es-ES">
                <a:solidFill>
                  <a:schemeClr val="bg1"/>
                </a:solidFill>
              </a:rPr>
              <a:pPr/>
              <a:t>‹Nº›</a:t>
            </a:fld>
            <a:endParaRPr kumimoji="0" lang="es-ES">
              <a:solidFill>
                <a:schemeClr val="bg1"/>
              </a:solidFill>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3" r:id="rId23"/>
    <p:sldLayoutId id="2147483674" r:id="rId24"/>
  </p:sldLayoutIdLst>
  <p:transition>
    <p:fade/>
  </p:transition>
  <p:timing>
    <p:tnLst>
      <p:par>
        <p:cTn id="1" dur="indefinite" restart="never" nodeType="tmRoot"/>
      </p:par>
    </p:tnLst>
  </p:timing>
  <p:txStyles>
    <p:titleStyle>
      <a:lvl1pPr algn="ctr" rtl="0" eaLnBrk="1" latinLnBrk="0" hangingPunct="1">
        <a:spcBef>
          <a:spcPct val="0"/>
        </a:spcBef>
        <a:buNone/>
        <a:defRPr kumimoji="0" lang="es-ES"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kumimoji="0" lang="es-ES"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kumimoji="0" lang="es-ES"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kumimoji="0" lang="es-ES"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kumimoji="0" lang="es-ES"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kumimoji="0" lang="es-ES"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kumimoji="0" lang="es-ES"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lang="es-ES"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lang="es-ES"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lang="es-ES" sz="2000" kern="1200">
          <a:solidFill>
            <a:schemeClr val="tx1"/>
          </a:solidFill>
          <a:latin typeface="+mn-lt"/>
          <a:ea typeface="+mn-ea"/>
          <a:cs typeface="+mn-cs"/>
        </a:defRPr>
      </a:lvl9pPr>
      <a:extLst/>
    </p:bodyStyle>
    <p:otherStyle>
      <a:lvl1pPr marL="0" algn="l" rtl="0" eaLnBrk="1" latinLnBrk="0" hangingPunct="1">
        <a:defRPr kumimoji="0" lang="es-ES" kern="1200">
          <a:solidFill>
            <a:schemeClr val="tx1"/>
          </a:solidFill>
          <a:latin typeface="+mn-lt"/>
          <a:ea typeface="+mn-ea"/>
          <a:cs typeface="+mn-cs"/>
        </a:defRPr>
      </a:lvl1pPr>
      <a:lvl2pPr marL="457200" algn="l" rtl="0" eaLnBrk="1" latinLnBrk="0" hangingPunct="1">
        <a:defRPr kumimoji="0" lang="es-ES" kern="1200">
          <a:solidFill>
            <a:schemeClr val="tx1"/>
          </a:solidFill>
          <a:latin typeface="+mn-lt"/>
          <a:ea typeface="+mn-ea"/>
          <a:cs typeface="+mn-cs"/>
        </a:defRPr>
      </a:lvl2pPr>
      <a:lvl3pPr marL="914400" algn="l" rtl="0" eaLnBrk="1" latinLnBrk="0" hangingPunct="1">
        <a:defRPr kumimoji="0" lang="es-ES" kern="1200">
          <a:solidFill>
            <a:schemeClr val="tx1"/>
          </a:solidFill>
          <a:latin typeface="+mn-lt"/>
          <a:ea typeface="+mn-ea"/>
          <a:cs typeface="+mn-cs"/>
        </a:defRPr>
      </a:lvl3pPr>
      <a:lvl4pPr marL="1371600" algn="l" rtl="0" eaLnBrk="1" latinLnBrk="0" hangingPunct="1">
        <a:defRPr kumimoji="0" lang="es-ES" kern="1200">
          <a:solidFill>
            <a:schemeClr val="tx1"/>
          </a:solidFill>
          <a:latin typeface="+mn-lt"/>
          <a:ea typeface="+mn-ea"/>
          <a:cs typeface="+mn-cs"/>
        </a:defRPr>
      </a:lvl4pPr>
      <a:lvl5pPr marL="1828800" algn="l" rtl="0" eaLnBrk="1" latinLnBrk="0" hangingPunct="1">
        <a:defRPr kumimoji="0" lang="es-ES" kern="1200">
          <a:solidFill>
            <a:schemeClr val="tx1"/>
          </a:solidFill>
          <a:latin typeface="+mn-lt"/>
          <a:ea typeface="+mn-ea"/>
          <a:cs typeface="+mn-cs"/>
        </a:defRPr>
      </a:lvl5pPr>
      <a:lvl6pPr marL="2286000" algn="l" rtl="0" eaLnBrk="1" latinLnBrk="0" hangingPunct="1">
        <a:defRPr kumimoji="0" lang="es-ES" kern="1200">
          <a:solidFill>
            <a:schemeClr val="tx1"/>
          </a:solidFill>
          <a:latin typeface="+mn-lt"/>
          <a:ea typeface="+mn-ea"/>
          <a:cs typeface="+mn-cs"/>
        </a:defRPr>
      </a:lvl6pPr>
      <a:lvl7pPr marL="2743200" algn="l" rtl="0" eaLnBrk="1" latinLnBrk="0" hangingPunct="1">
        <a:defRPr kumimoji="0" lang="es-ES" kern="1200">
          <a:solidFill>
            <a:schemeClr val="tx1"/>
          </a:solidFill>
          <a:latin typeface="+mn-lt"/>
          <a:ea typeface="+mn-ea"/>
          <a:cs typeface="+mn-cs"/>
        </a:defRPr>
      </a:lvl7pPr>
      <a:lvl8pPr marL="3200400" algn="l" rtl="0" eaLnBrk="1" latinLnBrk="0" hangingPunct="1">
        <a:defRPr kumimoji="0" lang="es-ES" kern="1200">
          <a:solidFill>
            <a:schemeClr val="tx1"/>
          </a:solidFill>
          <a:latin typeface="+mn-lt"/>
          <a:ea typeface="+mn-ea"/>
          <a:cs typeface="+mn-cs"/>
        </a:defRPr>
      </a:lvl8pPr>
      <a:lvl9pPr marL="3657600" algn="l" rtl="0" eaLnBrk="1" latinLnBrk="0" hangingPunct="1">
        <a:defRPr kumimoji="0" lang="es-ES"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boe.es/boe/dias/1998/04/22/pdfs/A13372-13384.pdf" TargetMode="Externa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hyperlink" Target="http://www.magrama.gob.es/es/calidad-y-evaluacion-ambiental/temas/prevencion-y-gestion-residuos/flujos/Residuos_con_caracteristicas_peligrosidad.aspx" TargetMode="External"/><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hyperlink" Target="http://www.boe.es/buscar/doc.php?id=BOE-A-1989-26488"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eur-lex.europa.eu/es/index.htm" TargetMode="External"/><Relationship Id="rId7" Type="http://schemas.openxmlformats.org/officeDocument/2006/relationships/hyperlink" Target="http://www.ingurumena.ejgv.euskadi.net/r49-4892/es/contenidos/normativa/legislacion_residuos/es_10565/indice.html"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hyperlink" Target="http://web.ua.es/es/ecocampus/gest-residuos/residuos/informacion/residuos-quimicos.html" TargetMode="External"/><Relationship Id="rId5" Type="http://schemas.openxmlformats.org/officeDocument/2006/relationships/hyperlink" Target="http://www.ingurumena.ejgv.euskadi.net/r49-579/es/" TargetMode="External"/><Relationship Id="rId4" Type="http://schemas.openxmlformats.org/officeDocument/2006/relationships/hyperlink" Target="http://www.boe.es/aeboe/consultas/bases_datos/iberlex.php"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www.boe.es/boe/dias/1998/04/22/pdfs/A13372-13384.pdf" TargetMode="External"/><Relationship Id="rId3" Type="http://schemas.openxmlformats.org/officeDocument/2006/relationships/hyperlink" Target="https://www.boe.es/buscar/doc.php?id=BOE-A-1988-18848" TargetMode="External"/><Relationship Id="rId7" Type="http://schemas.openxmlformats.org/officeDocument/2006/relationships/hyperlink" Target="http://www.boe.es/boe/dias/1999/01/08/pdfs/A00570-00580.pdf"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hyperlink" Target="http://www.boe.es/boe/dias/1997/07/05/pdfs/A20871-20880.pdf" TargetMode="External"/><Relationship Id="rId11" Type="http://schemas.openxmlformats.org/officeDocument/2006/relationships/image" Target="../media/image1.png"/><Relationship Id="rId5" Type="http://schemas.openxmlformats.org/officeDocument/2006/relationships/hyperlink" Target="http://www.boe.es/boe/dias/1989/11/10/pdfs/A35216-35222.pdf" TargetMode="External"/><Relationship Id="rId10" Type="http://schemas.openxmlformats.org/officeDocument/2006/relationships/hyperlink" Target="http://www.boe.es/boe/dias/2011/07/29/pdfs/BOE-A-2011-13046.pdf" TargetMode="External"/><Relationship Id="rId4" Type="http://schemas.openxmlformats.org/officeDocument/2006/relationships/hyperlink" Target="http://www.boe.es/buscar/doc.php?id=BOE-A-1989-26488" TargetMode="External"/><Relationship Id="rId9" Type="http://schemas.openxmlformats.org/officeDocument/2006/relationships/hyperlink" Target="http://www.otersu.es/pages/docs/1.Legislacion/1.2.Legislacion_Estatal/31.Orden_MAM_304_2002.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package" Target="../embeddings/Documento_de_Microsoft_Office_Word1.docx"/><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hyperlink" Target="http://es.wikipedia.org/wiki/Residuos_s%C3%B3lidos_urbanos_en_Espa%C3%B1a" TargetMode="External"/><Relationship Id="rId2" Type="http://schemas.openxmlformats.org/officeDocument/2006/relationships/image" Target="../media/image11.png"/><Relationship Id="rId1" Type="http://schemas.openxmlformats.org/officeDocument/2006/relationships/slideLayout" Target="../slideLayouts/slideLayout2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pPr algn="ctr">
              <a:spcBef>
                <a:spcPts val="0"/>
              </a:spcBef>
            </a:pPr>
            <a:r>
              <a:rPr lang="es-ES" sz="2000" b="1" i="1" dirty="0" smtClean="0">
                <a:effectLst>
                  <a:outerShdw blurRad="38100" dist="38100" dir="2700000" algn="tl">
                    <a:srgbClr val="000000">
                      <a:alpha val="43137"/>
                    </a:srgbClr>
                  </a:outerShdw>
                </a:effectLst>
                <a:cs typeface="Times New Roman"/>
              </a:rPr>
              <a:t>Curso OCW 2014</a:t>
            </a:r>
          </a:p>
          <a:p>
            <a:pPr algn="ctr">
              <a:spcBef>
                <a:spcPts val="0"/>
              </a:spcBef>
            </a:pPr>
            <a:r>
              <a:rPr lang="es-ES" sz="2000" b="1" i="1" dirty="0" smtClean="0">
                <a:effectLst>
                  <a:outerShdw blurRad="38100" dist="38100" dir="2700000" algn="tl">
                    <a:srgbClr val="000000">
                      <a:alpha val="43137"/>
                    </a:srgbClr>
                  </a:outerShdw>
                </a:effectLst>
                <a:cs typeface="Times New Roman"/>
              </a:rPr>
              <a:t>Tecnologías </a:t>
            </a:r>
            <a:r>
              <a:rPr lang="es-ES" sz="2000" b="1" i="1" dirty="0">
                <a:effectLst>
                  <a:outerShdw blurRad="38100" dist="38100" dir="2700000" algn="tl">
                    <a:srgbClr val="000000">
                      <a:alpha val="43137"/>
                    </a:srgbClr>
                  </a:outerShdw>
                </a:effectLst>
                <a:cs typeface="Times New Roman"/>
              </a:rPr>
              <a:t>Ambientales: Gestión y Minimización de Residuos Industriales. Estudio de Casos</a:t>
            </a:r>
            <a:endParaRPr lang="es-ES" sz="2000" b="1" dirty="0">
              <a:effectLst>
                <a:outerShdw blurRad="38100" dist="38100" dir="2700000" algn="tl">
                  <a:srgbClr val="000000">
                    <a:alpha val="43137"/>
                  </a:srgbClr>
                </a:outerShdw>
              </a:effectLst>
              <a:cs typeface="Times New Roman"/>
            </a:endParaRPr>
          </a:p>
          <a:p>
            <a:pPr algn="ctr">
              <a:spcBef>
                <a:spcPts val="0"/>
              </a:spcBef>
            </a:pPr>
            <a:r>
              <a:rPr lang="es-ES" sz="2000" b="1" i="1" dirty="0">
                <a:effectLst>
                  <a:outerShdw blurRad="38100" dist="38100" dir="2700000" algn="tl">
                    <a:srgbClr val="000000">
                      <a:alpha val="43137"/>
                    </a:srgbClr>
                  </a:outerShdw>
                </a:effectLst>
                <a:cs typeface="Times New Roman"/>
              </a:rPr>
              <a:t>F. Fernández Marzo, C. Peña Rodríguez y M.P.  Ruiz </a:t>
            </a:r>
            <a:r>
              <a:rPr lang="es-ES" sz="2000" b="1" i="1" dirty="0" smtClean="0">
                <a:effectLst>
                  <a:outerShdw blurRad="38100" dist="38100" dir="2700000" algn="tl">
                    <a:srgbClr val="000000">
                      <a:alpha val="43137"/>
                    </a:srgbClr>
                  </a:outerShdw>
                </a:effectLst>
                <a:cs typeface="Times New Roman"/>
              </a:rPr>
              <a:t>Ojeda </a:t>
            </a:r>
            <a:endParaRPr lang="es-ES" sz="2000" b="1" dirty="0">
              <a:effectLst>
                <a:outerShdw blurRad="38100" dist="38100" dir="2700000" algn="tl">
                  <a:srgbClr val="000000">
                    <a:alpha val="43137"/>
                  </a:srgbClr>
                </a:outerShdw>
              </a:effectLst>
            </a:endParaRPr>
          </a:p>
        </p:txBody>
      </p:sp>
      <p:sp>
        <p:nvSpPr>
          <p:cNvPr id="6" name="Rectangle 8"/>
          <p:cNvSpPr>
            <a:spLocks noChangeArrowheads="1"/>
          </p:cNvSpPr>
          <p:nvPr/>
        </p:nvSpPr>
        <p:spPr bwMode="auto">
          <a:xfrm>
            <a:off x="762000" y="457200"/>
            <a:ext cx="6324600" cy="487313"/>
          </a:xfrm>
          <a:prstGeom prst="rect">
            <a:avLst/>
          </a:prstGeom>
          <a:solidFill>
            <a:srgbClr val="4C86DB"/>
          </a:solidFill>
          <a:ln w="9525">
            <a:noFill/>
            <a:miter lim="800000"/>
            <a:headEnd/>
            <a:tailEnd/>
          </a:ln>
        </p:spPr>
        <p:txBody>
          <a:bodyPr wrap="square" anchor="ctr">
            <a:spAutoFit/>
          </a:bodyPr>
          <a:lstStyle/>
          <a:p>
            <a:pPr algn="ctr">
              <a:lnSpc>
                <a:spcPct val="90000"/>
              </a:lnSpc>
            </a:pPr>
            <a:r>
              <a:rPr lang="es-ES" sz="2800" b="1" dirty="0" smtClean="0">
                <a:solidFill>
                  <a:srgbClr val="FFFF00"/>
                </a:solidFill>
                <a:effectLst>
                  <a:outerShdw blurRad="38100" dist="38100" dir="2700000" algn="tl">
                    <a:srgbClr val="000000"/>
                  </a:outerShdw>
                </a:effectLst>
                <a:latin typeface="Comic Sans MS" pitchFamily="66" charset="0"/>
              </a:rPr>
              <a:t>Tema 2. Codificación de residuos</a:t>
            </a:r>
            <a:endParaRPr lang="en-US" sz="2800" b="1" dirty="0">
              <a:solidFill>
                <a:srgbClr val="FFFF00"/>
              </a:solidFill>
              <a:effectLst>
                <a:outerShdw blurRad="38100" dist="38100" dir="2700000" algn="tl">
                  <a:srgbClr val="000000"/>
                </a:outerShdw>
              </a:effectLst>
              <a:latin typeface="Comic Sans MS" pitchFamily="66" charset="0"/>
            </a:endParaRPr>
          </a:p>
        </p:txBody>
      </p:sp>
      <p:pic>
        <p:nvPicPr>
          <p:cNvPr id="11" name="Imagen 10" descr="Captura de pantalla 2013-02-15 a la(s) 14.12.38.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4800" y="6172200"/>
            <a:ext cx="990600" cy="451120"/>
          </a:xfrm>
          <a:prstGeom prst="rect">
            <a:avLst/>
          </a:prstGeom>
        </p:spPr>
      </p:pic>
      <p:sp>
        <p:nvSpPr>
          <p:cNvPr id="3" name="Rectángulo 2"/>
          <p:cNvSpPr/>
          <p:nvPr/>
        </p:nvSpPr>
        <p:spPr>
          <a:xfrm>
            <a:off x="228600" y="76200"/>
            <a:ext cx="381000" cy="5334000"/>
          </a:xfrm>
          <a:prstGeom prst="rect">
            <a:avLst/>
          </a:prstGeom>
          <a:solidFill>
            <a:srgbClr val="FE8B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 name="Imagen 1" descr="Captura de pantalla 2014-04-13 a la(s) 22.56.19.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0458168">
            <a:off x="383481" y="1346085"/>
            <a:ext cx="3097718" cy="1436442"/>
          </a:xfrm>
          <a:prstGeom prst="rect">
            <a:avLst/>
          </a:prstGeom>
          <a:ln w="19050" cmpd="sng">
            <a:solidFill>
              <a:schemeClr val="accent3"/>
            </a:solidFill>
          </a:ln>
        </p:spPr>
      </p:pic>
      <p:pic>
        <p:nvPicPr>
          <p:cNvPr id="8" name="Imagen 7" descr="Captura de pantalla 2014-04-13 a la(s) 22.57.22.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2000" y="4038600"/>
            <a:ext cx="3291798" cy="1231900"/>
          </a:xfrm>
          <a:prstGeom prst="rect">
            <a:avLst/>
          </a:prstGeom>
          <a:ln w="12700" cmpd="sng">
            <a:solidFill>
              <a:schemeClr val="accent6">
                <a:lumMod val="75000"/>
              </a:schemeClr>
            </a:solidFill>
          </a:ln>
        </p:spPr>
      </p:pic>
      <p:pic>
        <p:nvPicPr>
          <p:cNvPr id="10" name="Imagen 9" descr="Captura de pantalla 2014-04-13 a la(s) 22.58.45.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549680">
            <a:off x="4684556" y="3824374"/>
            <a:ext cx="3185893" cy="1669131"/>
          </a:xfrm>
          <a:prstGeom prst="rect">
            <a:avLst/>
          </a:prstGeom>
          <a:ln w="12700" cmpd="sng">
            <a:solidFill>
              <a:schemeClr val="accent4">
                <a:lumMod val="75000"/>
              </a:schemeClr>
            </a:solidFill>
          </a:ln>
        </p:spPr>
      </p:pic>
      <p:pic>
        <p:nvPicPr>
          <p:cNvPr id="12" name="Imagen 11" descr="Captura de pantalla 2014-04-14 a la(s) 00.40.43.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733800" y="1219200"/>
            <a:ext cx="4267200" cy="556592"/>
          </a:xfrm>
          <a:prstGeom prst="rect">
            <a:avLst/>
          </a:prstGeom>
          <a:ln w="19050" cmpd="sng">
            <a:solidFill>
              <a:schemeClr val="accent2">
                <a:lumMod val="60000"/>
                <a:lumOff val="40000"/>
              </a:schemeClr>
            </a:solidFill>
          </a:ln>
        </p:spPr>
      </p:pic>
      <p:pic>
        <p:nvPicPr>
          <p:cNvPr id="13" name="Imagen 12" descr="Captura de pantalla 2014-04-13 a la(s) 22.56.57.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rot="1320149">
            <a:off x="5361020" y="2095981"/>
            <a:ext cx="3201774" cy="1616800"/>
          </a:xfrm>
          <a:prstGeom prst="rect">
            <a:avLst/>
          </a:prstGeom>
          <a:ln w="12700" cmpd="sng">
            <a:solidFill>
              <a:schemeClr val="accent6"/>
            </a:solidFill>
          </a:ln>
        </p:spPr>
      </p:pic>
      <p:pic>
        <p:nvPicPr>
          <p:cNvPr id="14" name="Imagen 13" descr="Captura de pantalla 2014-04-13 a la(s) 22.58.06.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990600" y="2971800"/>
            <a:ext cx="4581074" cy="762000"/>
          </a:xfrm>
          <a:prstGeom prst="rect">
            <a:avLst/>
          </a:prstGeom>
          <a:ln w="28575" cmpd="sng">
            <a:solidFill>
              <a:schemeClr val="tx2">
                <a:lumMod val="40000"/>
                <a:lumOff val="60000"/>
              </a:schemeClr>
            </a:solid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533400" y="762000"/>
            <a:ext cx="7620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6" name="5 Rectángulo"/>
          <p:cNvSpPr/>
          <p:nvPr/>
        </p:nvSpPr>
        <p:spPr>
          <a:xfrm>
            <a:off x="533400" y="914400"/>
            <a:ext cx="7620000" cy="5216813"/>
          </a:xfrm>
          <a:prstGeom prst="rect">
            <a:avLst/>
          </a:prstGeom>
          <a:solidFill>
            <a:srgbClr val="D7E4BD"/>
          </a:solidFill>
        </p:spPr>
        <p:txBody>
          <a:bodyPr wrap="square">
            <a:spAutoFit/>
          </a:bodyPr>
          <a:lstStyle/>
          <a:p>
            <a:pPr algn="just">
              <a:spcBef>
                <a:spcPts val="600"/>
              </a:spcBef>
              <a:buClr>
                <a:srgbClr val="C00000"/>
              </a:buClr>
              <a:buSzPct val="174000"/>
            </a:pPr>
            <a:r>
              <a:rPr lang="es-ES_tradnl" sz="2400" b="1" dirty="0">
                <a:solidFill>
                  <a:srgbClr val="CC0000"/>
                </a:solidFill>
              </a:rPr>
              <a:t>R</a:t>
            </a:r>
            <a:r>
              <a:rPr lang="es-ES_tradnl" sz="2400" b="1" dirty="0" smtClean="0">
                <a:solidFill>
                  <a:srgbClr val="CC0000"/>
                </a:solidFill>
              </a:rPr>
              <a:t>esiduos </a:t>
            </a:r>
            <a:r>
              <a:rPr lang="es-ES_tradnl" sz="2400" b="1" dirty="0">
                <a:solidFill>
                  <a:srgbClr val="CC0000"/>
                </a:solidFill>
              </a:rPr>
              <a:t>industriales </a:t>
            </a:r>
            <a:r>
              <a:rPr lang="es-ES_tradnl" sz="2400" b="1" dirty="0" smtClean="0">
                <a:solidFill>
                  <a:srgbClr val="CC0000"/>
                </a:solidFill>
              </a:rPr>
              <a:t>No </a:t>
            </a:r>
            <a:r>
              <a:rPr lang="es-ES_tradnl" sz="2400" b="1" dirty="0">
                <a:solidFill>
                  <a:srgbClr val="CC0000"/>
                </a:solidFill>
              </a:rPr>
              <a:t>P</a:t>
            </a:r>
            <a:r>
              <a:rPr lang="es-ES_tradnl" sz="2400" b="1" dirty="0" smtClean="0">
                <a:solidFill>
                  <a:srgbClr val="CC0000"/>
                </a:solidFill>
              </a:rPr>
              <a:t>eligrosos: </a:t>
            </a:r>
            <a:endParaRPr lang="es-ES_tradnl" sz="2400" b="1" dirty="0">
              <a:solidFill>
                <a:srgbClr val="CC0000"/>
              </a:solidFill>
            </a:endParaRPr>
          </a:p>
          <a:p>
            <a:pPr marL="449263" algn="just">
              <a:spcBef>
                <a:spcPts val="600"/>
              </a:spcBef>
            </a:pPr>
            <a:r>
              <a:rPr lang="es-ES_tradnl" sz="2400" b="1" dirty="0" smtClean="0">
                <a:solidFill>
                  <a:srgbClr val="0000FF"/>
                </a:solidFill>
              </a:rPr>
              <a:t>Residuos </a:t>
            </a:r>
            <a:r>
              <a:rPr lang="es-ES_tradnl" sz="2400" b="1" dirty="0">
                <a:solidFill>
                  <a:srgbClr val="0000FF"/>
                </a:solidFill>
              </a:rPr>
              <a:t>industriales </a:t>
            </a:r>
            <a:r>
              <a:rPr lang="es-ES_tradnl" sz="2400" b="1" dirty="0" smtClean="0">
                <a:solidFill>
                  <a:srgbClr val="0000FF"/>
                </a:solidFill>
              </a:rPr>
              <a:t>inertes: </a:t>
            </a:r>
          </a:p>
          <a:p>
            <a:pPr marL="447675" indent="-447675" algn="just">
              <a:spcBef>
                <a:spcPts val="600"/>
              </a:spcBef>
              <a:buClr>
                <a:srgbClr val="0000FF"/>
              </a:buClr>
              <a:buSzPct val="135000"/>
              <a:buFont typeface="Wingdings" charset="2"/>
              <a:buChar char="ü"/>
            </a:pPr>
            <a:r>
              <a:rPr lang="es-ES_tradnl" sz="2000" b="1" dirty="0" smtClean="0"/>
              <a:t>No experimentan </a:t>
            </a:r>
            <a:r>
              <a:rPr lang="es-ES_tradnl" sz="2000" b="1" dirty="0"/>
              <a:t>transformaciones físicas, químicas o biológicas significativas. </a:t>
            </a:r>
          </a:p>
          <a:p>
            <a:pPr marL="447675" indent="-447675" algn="just">
              <a:spcBef>
                <a:spcPts val="600"/>
              </a:spcBef>
              <a:buClr>
                <a:srgbClr val="0000FF"/>
              </a:buClr>
              <a:buSzPct val="135000"/>
              <a:buFont typeface="Wingdings" charset="2"/>
              <a:buChar char="ü"/>
            </a:pPr>
            <a:r>
              <a:rPr lang="es-ES_tradnl" sz="2000" b="1" dirty="0" smtClean="0"/>
              <a:t>Los residuos inertes </a:t>
            </a:r>
            <a:r>
              <a:rPr lang="es-ES_tradnl" sz="2000" b="1" dirty="0" smtClean="0">
                <a:solidFill>
                  <a:srgbClr val="0000FF"/>
                </a:solidFill>
              </a:rPr>
              <a:t>no son solubles ni</a:t>
            </a:r>
            <a:r>
              <a:rPr lang="es-ES_tradnl" sz="2000" b="1" dirty="0" smtClean="0"/>
              <a:t> </a:t>
            </a:r>
            <a:r>
              <a:rPr lang="es-ES_tradnl" sz="2000" b="1" dirty="0" smtClean="0">
                <a:solidFill>
                  <a:srgbClr val="0000FF"/>
                </a:solidFill>
              </a:rPr>
              <a:t>combustibles</a:t>
            </a:r>
            <a:r>
              <a:rPr lang="es-ES_tradnl" sz="2000" b="1" dirty="0" smtClean="0"/>
              <a:t>, ni sufren alteraciones </a:t>
            </a:r>
            <a:r>
              <a:rPr lang="es-ES_tradnl" sz="2000" b="1" dirty="0" smtClean="0">
                <a:solidFill>
                  <a:srgbClr val="0000FF"/>
                </a:solidFill>
              </a:rPr>
              <a:t>físicas</a:t>
            </a:r>
            <a:r>
              <a:rPr lang="es-ES_tradnl" sz="2000" b="1" dirty="0" smtClean="0"/>
              <a:t> ni reaccionan </a:t>
            </a:r>
            <a:r>
              <a:rPr lang="es-ES_tradnl" sz="2000" b="1" dirty="0" smtClean="0">
                <a:solidFill>
                  <a:srgbClr val="0000FF"/>
                </a:solidFill>
              </a:rPr>
              <a:t>químicamente</a:t>
            </a:r>
            <a:r>
              <a:rPr lang="es-ES_tradnl" sz="2000" b="1" dirty="0" smtClean="0"/>
              <a:t> de ninguna otra manera, </a:t>
            </a:r>
            <a:r>
              <a:rPr lang="es-ES_tradnl" sz="2000" b="1" dirty="0" smtClean="0">
                <a:solidFill>
                  <a:srgbClr val="0000FF"/>
                </a:solidFill>
              </a:rPr>
              <a:t>ni son biodegradables</a:t>
            </a:r>
            <a:r>
              <a:rPr lang="es-ES_tradnl" sz="2000" b="1" dirty="0" smtClean="0"/>
              <a:t>, ni afectan negativamente a otras materias con las cuales entran en contacto de forma que puedan dar lugar a contaminación del medio ambiente o perjudicar a la salud humana. </a:t>
            </a:r>
          </a:p>
          <a:p>
            <a:pPr marL="447675" indent="-447675" algn="just">
              <a:spcBef>
                <a:spcPts val="600"/>
              </a:spcBef>
              <a:buClr>
                <a:srgbClr val="0000FF"/>
              </a:buClr>
              <a:buSzPct val="135000"/>
              <a:buFont typeface="Wingdings" charset="2"/>
              <a:buChar char="ü"/>
            </a:pPr>
            <a:r>
              <a:rPr lang="es-ES_tradnl" sz="2000" b="1" dirty="0" smtClean="0"/>
              <a:t>La </a:t>
            </a:r>
            <a:r>
              <a:rPr lang="es-ES_tradnl" sz="2000" b="1" dirty="0" err="1">
                <a:solidFill>
                  <a:srgbClr val="0000FF"/>
                </a:solidFill>
              </a:rPr>
              <a:t>lixiviabilidad</a:t>
            </a:r>
            <a:r>
              <a:rPr lang="es-ES_tradnl" sz="2000" b="1" dirty="0"/>
              <a:t>, la cantidad de contaminantes de los residuos y la </a:t>
            </a:r>
            <a:r>
              <a:rPr lang="es-ES_tradnl" sz="2000" b="1" dirty="0" err="1">
                <a:solidFill>
                  <a:srgbClr val="0000FF"/>
                </a:solidFill>
              </a:rPr>
              <a:t>ecotoxicidad</a:t>
            </a:r>
            <a:r>
              <a:rPr lang="es-ES_tradnl" sz="2000" b="1" dirty="0">
                <a:solidFill>
                  <a:srgbClr val="0000FF"/>
                </a:solidFill>
              </a:rPr>
              <a:t> del lixiviado </a:t>
            </a:r>
            <a:r>
              <a:rPr lang="es-ES_tradnl" sz="2000" b="1" dirty="0"/>
              <a:t>deberán ser insignificantes en el caso de un residuo inerte. </a:t>
            </a:r>
            <a:endParaRPr lang="es-ES_tradnl" sz="2000" b="1" dirty="0" smtClean="0"/>
          </a:p>
          <a:p>
            <a:pPr marL="447675" indent="-447675" algn="just">
              <a:spcBef>
                <a:spcPts val="600"/>
              </a:spcBef>
              <a:buClr>
                <a:srgbClr val="0000FF"/>
              </a:buClr>
              <a:buSzPct val="135000"/>
              <a:buFont typeface="Wingdings" charset="2"/>
              <a:buChar char="ü"/>
            </a:pPr>
            <a:r>
              <a:rPr lang="es-ES_tradnl" sz="2000" b="1" dirty="0">
                <a:solidFill>
                  <a:srgbClr val="CC0000"/>
                </a:solidFill>
              </a:rPr>
              <a:t>Ejemplos</a:t>
            </a:r>
            <a:r>
              <a:rPr lang="es-ES_tradnl" sz="2000" b="1" dirty="0"/>
              <a:t> </a:t>
            </a:r>
            <a:r>
              <a:rPr lang="es-ES_tradnl" sz="2000" b="1" dirty="0">
                <a:solidFill>
                  <a:srgbClr val="CC0000"/>
                </a:solidFill>
              </a:rPr>
              <a:t>de residuos inertes </a:t>
            </a:r>
            <a:r>
              <a:rPr lang="es-ES_tradnl" sz="2000" b="1" dirty="0"/>
              <a:t>son: </a:t>
            </a:r>
            <a:r>
              <a:rPr lang="es-ES_tradnl" sz="2000" b="1" dirty="0">
                <a:solidFill>
                  <a:srgbClr val="0000FF"/>
                </a:solidFill>
              </a:rPr>
              <a:t>escombros, tierras, ladrillos refractarios y la chatarra</a:t>
            </a:r>
            <a:r>
              <a:rPr lang="es-ES_tradnl" sz="2000" b="1" dirty="0" smtClean="0">
                <a:solidFill>
                  <a:srgbClr val="0000FF"/>
                </a:solidFill>
              </a:rPr>
              <a:t>.</a:t>
            </a:r>
            <a:endParaRPr lang="es-ES_tradnl" sz="2000" b="1" dirty="0">
              <a:solidFill>
                <a:srgbClr val="0000FF"/>
              </a:solidFill>
            </a:endParaRPr>
          </a:p>
        </p:txBody>
      </p:sp>
      <p:sp>
        <p:nvSpPr>
          <p:cNvPr id="5" name="Text Box 3"/>
          <p:cNvSpPr txBox="1">
            <a:spLocks noChangeArrowheads="1"/>
          </p:cNvSpPr>
          <p:nvPr/>
        </p:nvSpPr>
        <p:spPr bwMode="auto">
          <a:xfrm>
            <a:off x="1295400" y="228600"/>
            <a:ext cx="57150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a:solidFill>
                  <a:srgbClr val="C00000"/>
                </a:solidFill>
              </a:rPr>
              <a:t>2</a:t>
            </a:r>
            <a:r>
              <a:rPr lang="es-ES" sz="2800" b="1" dirty="0" smtClean="0">
                <a:solidFill>
                  <a:srgbClr val="C00000"/>
                </a:solidFill>
              </a:rPr>
              <a:t>. Clasificación de los Residuos</a:t>
            </a:r>
            <a:endParaRPr lang="es-ES" sz="2800" b="1" dirty="0">
              <a:solidFill>
                <a:srgbClr val="C00000"/>
              </a:solidFill>
            </a:endParaRPr>
          </a:p>
        </p:txBody>
      </p:sp>
      <p:sp>
        <p:nvSpPr>
          <p:cNvPr id="7" name="5 Marcador de número de diapositiva"/>
          <p:cNvSpPr txBox="1">
            <a:spLocks/>
          </p:cNvSpPr>
          <p:nvPr/>
        </p:nvSpPr>
        <p:spPr bwMode="auto">
          <a:xfrm>
            <a:off x="8572500" y="6351588"/>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10</a:t>
            </a:fld>
            <a:endParaRPr lang="eu-ES" sz="1600" dirty="0">
              <a:latin typeface="Arial" charset="0"/>
              <a:cs typeface="Arial" charset="0"/>
            </a:endParaRPr>
          </a:p>
        </p:txBody>
      </p:sp>
      <p:sp>
        <p:nvSpPr>
          <p:cNvPr id="10" name="Rectangle 5"/>
          <p:cNvSpPr>
            <a:spLocks noChangeArrowheads="1"/>
          </p:cNvSpPr>
          <p:nvPr/>
        </p:nvSpPr>
        <p:spPr bwMode="auto">
          <a:xfrm>
            <a:off x="1676400" y="63246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1" name="Imagen 10"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324600"/>
            <a:ext cx="990600" cy="451119"/>
          </a:xfrm>
          <a:prstGeom prst="rect">
            <a:avLst/>
          </a:prstGeom>
        </p:spPr>
      </p:pic>
    </p:spTree>
    <p:extLst>
      <p:ext uri="{BB962C8B-B14F-4D97-AF65-F5344CB8AC3E}">
        <p14:creationId xmlns:p14="http://schemas.microsoft.com/office/powerpoint/2010/main" xmlns="" val="3688014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85800" y="1143000"/>
            <a:ext cx="7391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6" name="5 Rectángulo"/>
          <p:cNvSpPr/>
          <p:nvPr/>
        </p:nvSpPr>
        <p:spPr>
          <a:xfrm>
            <a:off x="685800" y="1600200"/>
            <a:ext cx="7391400" cy="2909514"/>
          </a:xfrm>
          <a:prstGeom prst="rect">
            <a:avLst/>
          </a:prstGeom>
          <a:solidFill>
            <a:srgbClr val="D7E4BD"/>
          </a:solidFill>
        </p:spPr>
        <p:txBody>
          <a:bodyPr wrap="square">
            <a:spAutoFit/>
          </a:bodyPr>
          <a:lstStyle/>
          <a:p>
            <a:pPr marL="449263" algn="just">
              <a:lnSpc>
                <a:spcPct val="110000"/>
              </a:lnSpc>
              <a:spcBef>
                <a:spcPts val="1200"/>
              </a:spcBef>
            </a:pPr>
            <a:r>
              <a:rPr lang="es-ES_tradnl" sz="2400" b="1" dirty="0" smtClean="0">
                <a:solidFill>
                  <a:srgbClr val="0000FF"/>
                </a:solidFill>
              </a:rPr>
              <a:t>Residuos </a:t>
            </a:r>
            <a:r>
              <a:rPr lang="es-ES_tradnl" sz="2400" b="1" dirty="0">
                <a:solidFill>
                  <a:srgbClr val="0000FF"/>
                </a:solidFill>
              </a:rPr>
              <a:t>industriales asimilables a urbanos:</a:t>
            </a:r>
          </a:p>
          <a:p>
            <a:pPr marL="447675" indent="-447675" algn="just">
              <a:lnSpc>
                <a:spcPct val="110000"/>
              </a:lnSpc>
              <a:spcBef>
                <a:spcPts val="1200"/>
              </a:spcBef>
              <a:buClr>
                <a:srgbClr val="0000FF"/>
              </a:buClr>
              <a:buSzPct val="135000"/>
              <a:buFont typeface="Wingdings" charset="2"/>
              <a:buChar char="ü"/>
            </a:pPr>
            <a:r>
              <a:rPr lang="es-ES_tradnl" sz="2000" b="1" dirty="0"/>
              <a:t>Son aquellos </a:t>
            </a:r>
            <a:r>
              <a:rPr lang="es-ES_tradnl" sz="2000" b="1" dirty="0" smtClean="0"/>
              <a:t>residuos que, </a:t>
            </a:r>
            <a:r>
              <a:rPr lang="es-ES_tradnl" sz="2000" b="1" dirty="0"/>
              <a:t>generados por las </a:t>
            </a:r>
            <a:r>
              <a:rPr lang="es-ES_tradnl" sz="2000" b="1" dirty="0" smtClean="0"/>
              <a:t>industrias, poseen sin embargo </a:t>
            </a:r>
            <a:r>
              <a:rPr lang="es-ES_tradnl" sz="2000" b="1" dirty="0"/>
              <a:t>las mismas características que los residuos urbanos y cuya gestión puede hacerse de forma conjunta con ellos. </a:t>
            </a:r>
            <a:endParaRPr lang="es-ES_tradnl" sz="2000" b="1" dirty="0" smtClean="0"/>
          </a:p>
          <a:p>
            <a:pPr marL="447675" indent="-447675" algn="just">
              <a:lnSpc>
                <a:spcPct val="110000"/>
              </a:lnSpc>
              <a:spcBef>
                <a:spcPts val="1200"/>
              </a:spcBef>
              <a:buClr>
                <a:srgbClr val="0000FF"/>
              </a:buClr>
              <a:buSzPct val="135000"/>
              <a:buFont typeface="Wingdings" charset="2"/>
              <a:buChar char="ü"/>
            </a:pPr>
            <a:r>
              <a:rPr lang="es-ES_tradnl" sz="2000" b="1" dirty="0" smtClean="0"/>
              <a:t>Normalmente </a:t>
            </a:r>
            <a:r>
              <a:rPr lang="es-ES_tradnl" sz="2000" b="1" dirty="0"/>
              <a:t>corresponde a los residuos industriales que no proceden del proceso. Por ejemplo</a:t>
            </a:r>
            <a:r>
              <a:rPr lang="es-ES_tradnl" sz="2000" b="1" dirty="0">
                <a:solidFill>
                  <a:srgbClr val="B006A4"/>
                </a:solidFill>
              </a:rPr>
              <a:t>, </a:t>
            </a:r>
            <a:r>
              <a:rPr lang="es-ES_tradnl" sz="2000" b="1" dirty="0">
                <a:solidFill>
                  <a:srgbClr val="95008F"/>
                </a:solidFill>
              </a:rPr>
              <a:t>restos </a:t>
            </a:r>
            <a:r>
              <a:rPr lang="es-ES_tradnl" sz="2000" b="1" dirty="0">
                <a:solidFill>
                  <a:srgbClr val="950A8D"/>
                </a:solidFill>
              </a:rPr>
              <a:t>de </a:t>
            </a:r>
            <a:r>
              <a:rPr lang="es-ES_tradnl" sz="2000" b="1" dirty="0" smtClean="0">
                <a:solidFill>
                  <a:srgbClr val="950A8D"/>
                </a:solidFill>
              </a:rPr>
              <a:t>alimentos de restauración, </a:t>
            </a:r>
            <a:r>
              <a:rPr lang="es-ES_tradnl" sz="2000" b="1" dirty="0">
                <a:solidFill>
                  <a:srgbClr val="950A8D"/>
                </a:solidFill>
              </a:rPr>
              <a:t>papel, cartón, embalajes de plástico, ...</a:t>
            </a:r>
          </a:p>
        </p:txBody>
      </p:sp>
      <p:sp>
        <p:nvSpPr>
          <p:cNvPr id="5" name="Text Box 3"/>
          <p:cNvSpPr txBox="1">
            <a:spLocks noChangeArrowheads="1"/>
          </p:cNvSpPr>
          <p:nvPr/>
        </p:nvSpPr>
        <p:spPr bwMode="auto">
          <a:xfrm>
            <a:off x="1295400" y="533400"/>
            <a:ext cx="76200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a:solidFill>
                  <a:srgbClr val="C00000"/>
                </a:solidFill>
              </a:rPr>
              <a:t>2</a:t>
            </a:r>
            <a:r>
              <a:rPr lang="es-ES" sz="2800" b="1" dirty="0" smtClean="0">
                <a:solidFill>
                  <a:srgbClr val="C00000"/>
                </a:solidFill>
              </a:rPr>
              <a:t>. Clasificación de los Residuos</a:t>
            </a:r>
            <a:endParaRPr lang="es-ES" sz="2800" b="1" dirty="0">
              <a:solidFill>
                <a:srgbClr val="C00000"/>
              </a:solidFill>
            </a:endParaRPr>
          </a:p>
        </p:txBody>
      </p:sp>
      <p:sp>
        <p:nvSpPr>
          <p:cNvPr id="7" name="5 Marcador de número de diapositiva"/>
          <p:cNvSpPr txBox="1">
            <a:spLocks/>
          </p:cNvSpPr>
          <p:nvPr/>
        </p:nvSpPr>
        <p:spPr bwMode="auto">
          <a:xfrm>
            <a:off x="8566889" y="6356097"/>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11</a:t>
            </a:fld>
            <a:endParaRPr lang="eu-ES" sz="1600" dirty="0">
              <a:latin typeface="Arial" charset="0"/>
              <a:cs typeface="Arial" charset="0"/>
            </a:endParaRPr>
          </a:p>
        </p:txBody>
      </p:sp>
      <p:sp>
        <p:nvSpPr>
          <p:cNvPr id="10" name="Rectangle 5"/>
          <p:cNvSpPr>
            <a:spLocks noChangeArrowheads="1"/>
          </p:cNvSpPr>
          <p:nvPr/>
        </p:nvSpPr>
        <p:spPr bwMode="auto">
          <a:xfrm>
            <a:off x="17526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1" name="Imagen 10"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248400"/>
            <a:ext cx="990600" cy="451119"/>
          </a:xfrm>
          <a:prstGeom prst="rect">
            <a:avLst/>
          </a:prstGeom>
        </p:spPr>
      </p:pic>
    </p:spTree>
    <p:extLst>
      <p:ext uri="{BB962C8B-B14F-4D97-AF65-F5344CB8AC3E}">
        <p14:creationId xmlns:p14="http://schemas.microsoft.com/office/powerpoint/2010/main" xmlns="" val="2269064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09600" y="914400"/>
            <a:ext cx="7467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6" name="5 Rectángulo"/>
          <p:cNvSpPr/>
          <p:nvPr/>
        </p:nvSpPr>
        <p:spPr>
          <a:xfrm>
            <a:off x="609600" y="1371600"/>
            <a:ext cx="7467600" cy="3221395"/>
          </a:xfrm>
          <a:prstGeom prst="rect">
            <a:avLst/>
          </a:prstGeom>
          <a:solidFill>
            <a:srgbClr val="FFDFE2"/>
          </a:solidFill>
        </p:spPr>
        <p:txBody>
          <a:bodyPr wrap="square">
            <a:spAutoFit/>
          </a:bodyPr>
          <a:lstStyle/>
          <a:p>
            <a:pPr marL="449263" algn="just">
              <a:spcBef>
                <a:spcPts val="600"/>
              </a:spcBef>
              <a:buClr>
                <a:srgbClr val="C00000"/>
              </a:buClr>
              <a:buSzPct val="174000"/>
            </a:pPr>
            <a:r>
              <a:rPr lang="es-ES_tradnl" sz="2400" b="1" dirty="0">
                <a:solidFill>
                  <a:srgbClr val="CC0000"/>
                </a:solidFill>
              </a:rPr>
              <a:t>R</a:t>
            </a:r>
            <a:r>
              <a:rPr lang="es-ES_tradnl" sz="2400" b="1" dirty="0" smtClean="0">
                <a:solidFill>
                  <a:srgbClr val="CC0000"/>
                </a:solidFill>
              </a:rPr>
              <a:t>esiduos Industriales Peligrosos </a:t>
            </a:r>
            <a:endParaRPr lang="es-ES_tradnl" sz="2400" b="1" dirty="0">
              <a:solidFill>
                <a:srgbClr val="CC0000"/>
              </a:solidFill>
            </a:endParaRPr>
          </a:p>
          <a:p>
            <a:pPr algn="just">
              <a:spcBef>
                <a:spcPts val="1200"/>
              </a:spcBef>
            </a:pPr>
            <a:r>
              <a:rPr lang="es-ES" sz="2000" b="1" dirty="0" smtClean="0"/>
              <a:t>Según la Ley 22/2011, de residuos y suelos contaminados, un residuo peligroso es el:</a:t>
            </a:r>
          </a:p>
          <a:p>
            <a:pPr algn="ctr">
              <a:lnSpc>
                <a:spcPct val="120000"/>
              </a:lnSpc>
              <a:spcBef>
                <a:spcPts val="1200"/>
              </a:spcBef>
            </a:pPr>
            <a:r>
              <a:rPr lang="es-ES" sz="2000" b="1" i="1" dirty="0" smtClean="0">
                <a:solidFill>
                  <a:srgbClr val="0000FF"/>
                </a:solidFill>
              </a:rPr>
              <a:t>“Residuo que presenta una o varias de las características peligrosas enumeradas en el Anexo III, y aquél que pueda aprobar el Gobierno de conformidad con lo establecido en la normativa europea o en los convenios internacionales de los que España sea parte, así como los recipientes y </a:t>
            </a:r>
            <a:r>
              <a:rPr lang="es-ES" sz="2000" b="1" dirty="0" smtClean="0">
                <a:solidFill>
                  <a:srgbClr val="0000FF"/>
                </a:solidFill>
              </a:rPr>
              <a:t>envases que los hayan contenido”.</a:t>
            </a:r>
            <a:endParaRPr lang="es-ES_tradnl" sz="2000" b="1" dirty="0">
              <a:solidFill>
                <a:srgbClr val="0000FF"/>
              </a:solidFill>
            </a:endParaRPr>
          </a:p>
        </p:txBody>
      </p:sp>
      <p:sp>
        <p:nvSpPr>
          <p:cNvPr id="7" name="5 Marcador de número de diapositiva"/>
          <p:cNvSpPr txBox="1">
            <a:spLocks/>
          </p:cNvSpPr>
          <p:nvPr/>
        </p:nvSpPr>
        <p:spPr bwMode="auto">
          <a:xfrm>
            <a:off x="8572500" y="6351588"/>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12</a:t>
            </a:fld>
            <a:endParaRPr lang="eu-ES" sz="1600" dirty="0">
              <a:latin typeface="Arial" charset="0"/>
              <a:cs typeface="Arial" charset="0"/>
            </a:endParaRPr>
          </a:p>
        </p:txBody>
      </p:sp>
      <p:sp>
        <p:nvSpPr>
          <p:cNvPr id="10" name="Rectangle 5"/>
          <p:cNvSpPr>
            <a:spLocks noChangeArrowheads="1"/>
          </p:cNvSpPr>
          <p:nvPr/>
        </p:nvSpPr>
        <p:spPr bwMode="auto">
          <a:xfrm>
            <a:off x="17526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1" name="Imagen 10"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248400"/>
            <a:ext cx="990600" cy="451119"/>
          </a:xfrm>
          <a:prstGeom prst="rect">
            <a:avLst/>
          </a:prstGeom>
        </p:spPr>
      </p:pic>
      <p:sp>
        <p:nvSpPr>
          <p:cNvPr id="8" name="Text Box 3"/>
          <p:cNvSpPr txBox="1">
            <a:spLocks noChangeArrowheads="1"/>
          </p:cNvSpPr>
          <p:nvPr/>
        </p:nvSpPr>
        <p:spPr bwMode="auto">
          <a:xfrm>
            <a:off x="1600200" y="304800"/>
            <a:ext cx="4495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a:solidFill>
                  <a:srgbClr val="C00000"/>
                </a:solidFill>
              </a:rPr>
              <a:t>3</a:t>
            </a:r>
            <a:r>
              <a:rPr lang="es-ES" sz="2800" b="1" dirty="0" smtClean="0">
                <a:solidFill>
                  <a:srgbClr val="C00000"/>
                </a:solidFill>
              </a:rPr>
              <a:t>. Residuos Industriales</a:t>
            </a:r>
            <a:endParaRPr lang="es-ES" sz="2800" b="1" dirty="0">
              <a:solidFill>
                <a:srgbClr val="C00000"/>
              </a:solidFill>
            </a:endParaRPr>
          </a:p>
        </p:txBody>
      </p:sp>
    </p:spTree>
    <p:extLst>
      <p:ext uri="{BB962C8B-B14F-4D97-AF65-F5344CB8AC3E}">
        <p14:creationId xmlns:p14="http://schemas.microsoft.com/office/powerpoint/2010/main" xmlns="" val="2004470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09600" y="914400"/>
            <a:ext cx="7467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3" name="CuadroTexto 2"/>
          <p:cNvSpPr txBox="1"/>
          <p:nvPr/>
        </p:nvSpPr>
        <p:spPr>
          <a:xfrm>
            <a:off x="609600" y="1143000"/>
            <a:ext cx="7467600" cy="4862870"/>
          </a:xfrm>
          <a:prstGeom prst="rect">
            <a:avLst/>
          </a:prstGeom>
          <a:solidFill>
            <a:srgbClr val="D7E4BD"/>
          </a:solidFill>
        </p:spPr>
        <p:txBody>
          <a:bodyPr wrap="square">
            <a:spAutoFit/>
          </a:bodyPr>
          <a:lstStyle/>
          <a:p>
            <a:pPr marL="358775" indent="-358775" algn="just">
              <a:spcBef>
                <a:spcPts val="1200"/>
              </a:spcBef>
              <a:buClr>
                <a:srgbClr val="A72F74"/>
              </a:buClr>
              <a:buSzPct val="190000"/>
              <a:buFont typeface="Arial" pitchFamily="34" charset="0"/>
              <a:buChar char="•"/>
            </a:pPr>
            <a:r>
              <a:rPr lang="es-ES" sz="2000" b="1" dirty="0" smtClean="0">
                <a:solidFill>
                  <a:srgbClr val="0000FF"/>
                </a:solidFill>
              </a:rPr>
              <a:t>La generación de residuos peligrosos es un problema que afecta a la casi totalidad de las empresas</a:t>
            </a:r>
            <a:r>
              <a:rPr lang="es-ES" sz="2000" dirty="0" smtClean="0"/>
              <a:t>. En cualquier actividad podemos encontrar residuos que, por su peligrosidad, han de ser gestionados correctamente tal y como se especifica en la </a:t>
            </a:r>
            <a:r>
              <a:rPr lang="es-ES" sz="2000" b="1" dirty="0" smtClean="0">
                <a:solidFill>
                  <a:srgbClr val="C00000"/>
                </a:solidFill>
              </a:rPr>
              <a:t>Ley 22/2011 de Residuos y Suelos Contaminados</a:t>
            </a:r>
            <a:r>
              <a:rPr lang="es-ES" sz="2000" dirty="0" smtClean="0"/>
              <a:t>.</a:t>
            </a:r>
            <a:endParaRPr lang="es-ES" sz="2000" b="1" dirty="0" smtClean="0">
              <a:solidFill>
                <a:srgbClr val="0000FF"/>
              </a:solidFill>
            </a:endParaRPr>
          </a:p>
          <a:p>
            <a:pPr marL="358775" lvl="0" indent="-358775" algn="just">
              <a:spcBef>
                <a:spcPts val="1200"/>
              </a:spcBef>
              <a:buClr>
                <a:srgbClr val="A72F74"/>
              </a:buClr>
              <a:buSzPct val="190000"/>
              <a:buFont typeface="Arial" pitchFamily="34" charset="0"/>
              <a:buChar char="•"/>
            </a:pPr>
            <a:r>
              <a:rPr lang="es-ES" sz="2000" b="1" dirty="0" smtClean="0">
                <a:solidFill>
                  <a:srgbClr val="0000FF"/>
                </a:solidFill>
              </a:rPr>
              <a:t>¿Cómo se pueden identificar los residuos peligrosos?</a:t>
            </a:r>
          </a:p>
          <a:p>
            <a:pPr marL="365125" lvl="0" algn="just">
              <a:spcBef>
                <a:spcPts val="600"/>
              </a:spcBef>
              <a:buClr>
                <a:srgbClr val="A72F74"/>
              </a:buClr>
              <a:buSzPct val="190000"/>
            </a:pPr>
            <a:r>
              <a:rPr lang="es-ES" sz="2000" dirty="0" smtClean="0"/>
              <a:t>La normativa comunitaria ha desarrollado un conjunto de códigos al objeto de poder disponer de una serie de informaciones que permitan, en todo momento, la identificación de los residuos. Estas informaciones se completan con las contenidas en las declaraciones del residuo correspondiente.</a:t>
            </a:r>
          </a:p>
          <a:p>
            <a:pPr marL="358775" lvl="0" indent="-358775" algn="just">
              <a:spcBef>
                <a:spcPts val="1200"/>
              </a:spcBef>
              <a:buClr>
                <a:srgbClr val="A72F74"/>
              </a:buClr>
              <a:buSzPct val="190000"/>
              <a:buFont typeface="Arial" pitchFamily="34" charset="0"/>
              <a:buChar char="•"/>
            </a:pPr>
            <a:r>
              <a:rPr lang="es-ES" sz="2000" b="1" dirty="0" smtClean="0">
                <a:solidFill>
                  <a:srgbClr val="0000FF"/>
                </a:solidFill>
              </a:rPr>
              <a:t>El primer paso</a:t>
            </a:r>
            <a:r>
              <a:rPr lang="es-ES" sz="2000" dirty="0" smtClean="0"/>
              <a:t> para la correcta gestión de los residuos en la empresa, es identificar los residuos producidos y diferenciar cuáles de ellos son </a:t>
            </a:r>
            <a:r>
              <a:rPr lang="es-ES" sz="2000" b="1" dirty="0" smtClean="0">
                <a:solidFill>
                  <a:srgbClr val="FF0000"/>
                </a:solidFill>
              </a:rPr>
              <a:t>peligrosos</a:t>
            </a:r>
            <a:r>
              <a:rPr lang="es-ES" sz="2000" dirty="0" smtClean="0"/>
              <a:t>.</a:t>
            </a: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13</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248400"/>
            <a:ext cx="990600" cy="451119"/>
          </a:xfrm>
          <a:prstGeom prst="rect">
            <a:avLst/>
          </a:prstGeom>
        </p:spPr>
      </p:pic>
      <p:sp>
        <p:nvSpPr>
          <p:cNvPr id="8" name="Text Box 3"/>
          <p:cNvSpPr txBox="1">
            <a:spLocks noChangeArrowheads="1"/>
          </p:cNvSpPr>
          <p:nvPr/>
        </p:nvSpPr>
        <p:spPr bwMode="auto">
          <a:xfrm>
            <a:off x="1600200" y="304800"/>
            <a:ext cx="4495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a:solidFill>
                  <a:srgbClr val="C00000"/>
                </a:solidFill>
              </a:rPr>
              <a:t>3</a:t>
            </a:r>
            <a:r>
              <a:rPr lang="es-ES" sz="2800" b="1" dirty="0" smtClean="0">
                <a:solidFill>
                  <a:srgbClr val="C00000"/>
                </a:solidFill>
              </a:rPr>
              <a:t>. Residuos Industriales</a:t>
            </a:r>
            <a:endParaRPr lang="es-ES" sz="2800" b="1" dirty="0">
              <a:solidFill>
                <a:srgbClr val="C00000"/>
              </a:solidFill>
            </a:endParaRPr>
          </a:p>
        </p:txBody>
      </p:sp>
    </p:spTree>
    <p:extLst>
      <p:ext uri="{BB962C8B-B14F-4D97-AF65-F5344CB8AC3E}">
        <p14:creationId xmlns:p14="http://schemas.microsoft.com/office/powerpoint/2010/main" xmlns="" val="2842568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381000" y="914400"/>
            <a:ext cx="7924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210947" name="Text Box 3"/>
          <p:cNvSpPr txBox="1">
            <a:spLocks noChangeArrowheads="1"/>
          </p:cNvSpPr>
          <p:nvPr/>
        </p:nvSpPr>
        <p:spPr bwMode="auto">
          <a:xfrm>
            <a:off x="304800" y="381000"/>
            <a:ext cx="81534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gn="ctr"/>
            <a:r>
              <a:rPr lang="es-ES" sz="2800" b="1" dirty="0">
                <a:solidFill>
                  <a:srgbClr val="CC0000"/>
                </a:solidFill>
              </a:rPr>
              <a:t>4</a:t>
            </a:r>
            <a:r>
              <a:rPr lang="es-ES" sz="2800" b="1" dirty="0" smtClean="0">
                <a:solidFill>
                  <a:srgbClr val="CC0000"/>
                </a:solidFill>
              </a:rPr>
              <a:t>. Códigos de Identificación de Residuos: códigos LER</a:t>
            </a:r>
            <a:endParaRPr lang="es-ES" sz="2800" b="1" dirty="0">
              <a:solidFill>
                <a:srgbClr val="CC0000"/>
              </a:solidFill>
            </a:endParaRPr>
          </a:p>
        </p:txBody>
      </p:sp>
      <p:sp>
        <p:nvSpPr>
          <p:cNvPr id="3" name="CuadroTexto 2"/>
          <p:cNvSpPr txBox="1"/>
          <p:nvPr/>
        </p:nvSpPr>
        <p:spPr>
          <a:xfrm>
            <a:off x="381000" y="1143000"/>
            <a:ext cx="7924800" cy="4924425"/>
          </a:xfrm>
          <a:prstGeom prst="rect">
            <a:avLst/>
          </a:prstGeom>
          <a:solidFill>
            <a:srgbClr val="D7E4BD"/>
          </a:solidFill>
        </p:spPr>
        <p:txBody>
          <a:bodyPr wrap="square">
            <a:spAutoFit/>
          </a:bodyPr>
          <a:lstStyle/>
          <a:p>
            <a:pPr lvl="0" algn="ctr">
              <a:spcBef>
                <a:spcPts val="600"/>
              </a:spcBef>
              <a:buClr>
                <a:srgbClr val="A72F74"/>
              </a:buClr>
              <a:buSzPct val="190000"/>
            </a:pPr>
            <a:r>
              <a:rPr lang="es-ES" sz="2400" b="1" dirty="0" smtClean="0">
                <a:solidFill>
                  <a:srgbClr val="0000FF"/>
                </a:solidFill>
              </a:rPr>
              <a:t>¿Cómo saber si un residuo es peligroso? </a:t>
            </a:r>
          </a:p>
          <a:p>
            <a:pPr marL="358775" lvl="0" indent="-358775" algn="just">
              <a:spcBef>
                <a:spcPts val="1200"/>
              </a:spcBef>
              <a:buClr>
                <a:srgbClr val="A72F74"/>
              </a:buClr>
              <a:buSzPct val="190000"/>
              <a:buFont typeface="Arial" pitchFamily="34" charset="0"/>
              <a:buChar char="•"/>
            </a:pPr>
            <a:r>
              <a:rPr lang="es-ES" sz="2000" dirty="0"/>
              <a:t>La </a:t>
            </a:r>
            <a:r>
              <a:rPr lang="es-ES" sz="2000" b="1" dirty="0" smtClean="0">
                <a:solidFill>
                  <a:srgbClr val="FF0000"/>
                </a:solidFill>
                <a:hlinkClick r:id="rId2"/>
              </a:rPr>
              <a:t>Ley 10/1998</a:t>
            </a:r>
            <a:r>
              <a:rPr lang="es-ES" sz="2000" dirty="0" smtClean="0"/>
              <a:t>, de 21 de abril, de Residuos, establece que tendrán </a:t>
            </a:r>
            <a:r>
              <a:rPr lang="es-ES" sz="2000" dirty="0"/>
              <a:t>la consideración de residuos los que figuren en el </a:t>
            </a:r>
            <a:r>
              <a:rPr lang="es-ES" sz="2000" b="1" dirty="0">
                <a:solidFill>
                  <a:srgbClr val="FF0000"/>
                </a:solidFill>
              </a:rPr>
              <a:t>Catálogo Europeo de </a:t>
            </a:r>
            <a:r>
              <a:rPr lang="es-ES" sz="2000" b="1" dirty="0" smtClean="0">
                <a:solidFill>
                  <a:srgbClr val="FF0000"/>
                </a:solidFill>
              </a:rPr>
              <a:t>Residuos (CER</a:t>
            </a:r>
            <a:r>
              <a:rPr lang="es-ES" sz="2000" b="1" dirty="0">
                <a:solidFill>
                  <a:srgbClr val="FF0000"/>
                </a:solidFill>
              </a:rPr>
              <a:t>)</a:t>
            </a:r>
            <a:r>
              <a:rPr lang="es-ES" sz="2000" dirty="0"/>
              <a:t>, aprobado por las Instituciones Comunitarias mediante la Decisión 94/3/CE, de la Comisión, de 20 de diciembre de 1993</a:t>
            </a:r>
            <a:r>
              <a:rPr lang="es-ES" sz="2000" dirty="0" smtClean="0"/>
              <a:t>.</a:t>
            </a:r>
          </a:p>
          <a:p>
            <a:pPr marL="358775" lvl="0" indent="-358775" algn="just">
              <a:spcBef>
                <a:spcPts val="600"/>
              </a:spcBef>
              <a:buClr>
                <a:srgbClr val="A72F74"/>
              </a:buClr>
              <a:buSzPct val="190000"/>
              <a:buFont typeface="Arial" pitchFamily="34" charset="0"/>
              <a:buChar char="•"/>
            </a:pPr>
            <a:r>
              <a:rPr lang="es-ES" sz="2000" dirty="0" smtClean="0"/>
              <a:t>El </a:t>
            </a:r>
            <a:r>
              <a:rPr lang="es-ES" sz="2000" b="1" dirty="0" smtClean="0"/>
              <a:t>CER</a:t>
            </a:r>
            <a:r>
              <a:rPr lang="es-ES" sz="2000" dirty="0" smtClean="0"/>
              <a:t> se publicó en la Resolución de la Dirección General de Calidad y Evaluación Medioambiental de 17 de noviembre de 1998.</a:t>
            </a:r>
          </a:p>
          <a:p>
            <a:pPr marL="358775" lvl="0" indent="-358775" algn="just">
              <a:spcBef>
                <a:spcPts val="600"/>
              </a:spcBef>
              <a:buClr>
                <a:srgbClr val="A72F74"/>
              </a:buClr>
              <a:buSzPct val="190000"/>
              <a:buFont typeface="Arial" pitchFamily="34" charset="0"/>
              <a:buChar char="•"/>
            </a:pPr>
            <a:r>
              <a:rPr lang="es-ES" sz="2000" dirty="0" smtClean="0"/>
              <a:t>Posteriormente, </a:t>
            </a:r>
            <a:r>
              <a:rPr lang="es-ES" sz="2000" dirty="0"/>
              <a:t>l</a:t>
            </a:r>
            <a:r>
              <a:rPr lang="es-ES" sz="2000" dirty="0" smtClean="0"/>
              <a:t>a Unión Europea ha desarrollado una </a:t>
            </a:r>
            <a:r>
              <a:rPr lang="es-ES" sz="2000" b="1" dirty="0" smtClean="0"/>
              <a:t>Lista Europea de Residuos (códigos LER)</a:t>
            </a:r>
            <a:r>
              <a:rPr lang="es-ES" sz="2000" dirty="0" smtClean="0"/>
              <a:t>, donde se detallan los diferentes residuos generados en cada sector de producción y, en particular, aquéllos que se consideran </a:t>
            </a:r>
            <a:r>
              <a:rPr lang="es-ES" sz="2000" b="1" dirty="0" smtClean="0">
                <a:solidFill>
                  <a:srgbClr val="FF0000"/>
                </a:solidFill>
              </a:rPr>
              <a:t>peligrosos</a:t>
            </a:r>
            <a:r>
              <a:rPr lang="es-ES" sz="2000" dirty="0" smtClean="0"/>
              <a:t>.</a:t>
            </a:r>
          </a:p>
          <a:p>
            <a:pPr marL="358775" indent="-358775" algn="just">
              <a:spcBef>
                <a:spcPts val="600"/>
              </a:spcBef>
              <a:buClr>
                <a:srgbClr val="A72F74"/>
              </a:buClr>
              <a:buSzPct val="190000"/>
              <a:buFont typeface="Arial" pitchFamily="34" charset="0"/>
              <a:buChar char="•"/>
            </a:pPr>
            <a:r>
              <a:rPr lang="es-ES" sz="2000" b="1" dirty="0" smtClean="0">
                <a:solidFill>
                  <a:srgbClr val="0000FF"/>
                </a:solidFill>
              </a:rPr>
              <a:t>La LER aparece</a:t>
            </a:r>
            <a:r>
              <a:rPr lang="es-ES" sz="2000" dirty="0" smtClean="0"/>
              <a:t> </a:t>
            </a:r>
            <a:r>
              <a:rPr lang="es-ES" sz="2000" b="1" dirty="0" smtClean="0">
                <a:solidFill>
                  <a:srgbClr val="0000FF"/>
                </a:solidFill>
              </a:rPr>
              <a:t>publicada en la Orden MAM/304/2002 </a:t>
            </a:r>
            <a:r>
              <a:rPr lang="es-ES" sz="2000" dirty="0" smtClean="0"/>
              <a:t>de 8 de febrero</a:t>
            </a:r>
            <a:r>
              <a:rPr lang="es-ES" sz="2000" dirty="0"/>
              <a:t>. </a:t>
            </a:r>
            <a:endParaRPr lang="es-ES" sz="2000" dirty="0" smtClean="0"/>
          </a:p>
          <a:p>
            <a:pPr marL="358775" indent="-358775" algn="just">
              <a:spcBef>
                <a:spcPts val="600"/>
              </a:spcBef>
              <a:buClr>
                <a:srgbClr val="A72F74"/>
              </a:buClr>
              <a:buSzPct val="190000"/>
              <a:buFont typeface="Arial" pitchFamily="34" charset="0"/>
              <a:buChar char="•"/>
            </a:pPr>
            <a:r>
              <a:rPr lang="es-ES" sz="2000" b="1" dirty="0" smtClean="0">
                <a:solidFill>
                  <a:srgbClr val="0000FF"/>
                </a:solidFill>
              </a:rPr>
              <a:t>Deja sin efecto</a:t>
            </a:r>
            <a:r>
              <a:rPr lang="es-ES" sz="2000" dirty="0" smtClean="0"/>
              <a:t> el Catálogo Europeo de Residuos (códigos CER).</a:t>
            </a: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14</a:t>
            </a:fld>
            <a:endParaRPr lang="eu-ES" sz="1600" dirty="0">
              <a:latin typeface="Arial" charset="0"/>
              <a:cs typeface="Arial" charset="0"/>
            </a:endParaRPr>
          </a:p>
        </p:txBody>
      </p:sp>
      <p:sp>
        <p:nvSpPr>
          <p:cNvPr id="9" name="Rectangle 5"/>
          <p:cNvSpPr>
            <a:spLocks noChangeArrowheads="1"/>
          </p:cNvSpPr>
          <p:nvPr/>
        </p:nvSpPr>
        <p:spPr bwMode="auto">
          <a:xfrm>
            <a:off x="1524000" y="633545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6324600"/>
            <a:ext cx="990600" cy="451119"/>
          </a:xfrm>
          <a:prstGeom prst="rect">
            <a:avLst/>
          </a:prstGeom>
        </p:spPr>
      </p:pic>
    </p:spTree>
    <p:extLst>
      <p:ext uri="{BB962C8B-B14F-4D97-AF65-F5344CB8AC3E}">
        <p14:creationId xmlns:p14="http://schemas.microsoft.com/office/powerpoint/2010/main" xmlns="" val="2842568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457200" y="1066800"/>
            <a:ext cx="784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210947" name="Text Box 3"/>
          <p:cNvSpPr txBox="1">
            <a:spLocks noChangeArrowheads="1"/>
          </p:cNvSpPr>
          <p:nvPr/>
        </p:nvSpPr>
        <p:spPr bwMode="auto">
          <a:xfrm>
            <a:off x="304800" y="457200"/>
            <a:ext cx="81534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gn="ctr"/>
            <a:r>
              <a:rPr lang="es-ES" sz="2800" b="1" dirty="0">
                <a:solidFill>
                  <a:srgbClr val="CC0000"/>
                </a:solidFill>
              </a:rPr>
              <a:t>4</a:t>
            </a:r>
            <a:r>
              <a:rPr lang="es-ES" sz="2800" b="1" dirty="0" smtClean="0">
                <a:solidFill>
                  <a:srgbClr val="CC0000"/>
                </a:solidFill>
              </a:rPr>
              <a:t>. Códigos de Identificación de Residuos: códigos LER</a:t>
            </a:r>
            <a:endParaRPr lang="es-ES" sz="2800" b="1" dirty="0">
              <a:solidFill>
                <a:srgbClr val="CC0000"/>
              </a:solidFill>
            </a:endParaRPr>
          </a:p>
        </p:txBody>
      </p:sp>
      <p:sp>
        <p:nvSpPr>
          <p:cNvPr id="3" name="CuadroTexto 2"/>
          <p:cNvSpPr txBox="1"/>
          <p:nvPr/>
        </p:nvSpPr>
        <p:spPr>
          <a:xfrm>
            <a:off x="609600" y="1295400"/>
            <a:ext cx="7543800" cy="3539430"/>
          </a:xfrm>
          <a:prstGeom prst="rect">
            <a:avLst/>
          </a:prstGeom>
          <a:solidFill>
            <a:srgbClr val="D7E4BD"/>
          </a:solidFill>
        </p:spPr>
        <p:txBody>
          <a:bodyPr wrap="square">
            <a:spAutoFit/>
          </a:bodyPr>
          <a:lstStyle/>
          <a:p>
            <a:pPr lvl="0" algn="ctr">
              <a:spcBef>
                <a:spcPts val="600"/>
              </a:spcBef>
              <a:buClr>
                <a:srgbClr val="A72F74"/>
              </a:buClr>
              <a:buSzPct val="190000"/>
            </a:pPr>
            <a:r>
              <a:rPr lang="es-ES" sz="2400" b="1" dirty="0" smtClean="0">
                <a:solidFill>
                  <a:srgbClr val="0000FF"/>
                </a:solidFill>
              </a:rPr>
              <a:t>¿Cómo saber si un residuo es peligroso? </a:t>
            </a:r>
          </a:p>
          <a:p>
            <a:pPr marL="358775" lvl="0" indent="-358775" algn="just">
              <a:spcBef>
                <a:spcPts val="600"/>
              </a:spcBef>
              <a:buClr>
                <a:srgbClr val="A72F74"/>
              </a:buClr>
              <a:buSzPct val="190000"/>
              <a:buFont typeface="Arial" pitchFamily="34" charset="0"/>
              <a:buChar char="•"/>
            </a:pPr>
            <a:r>
              <a:rPr lang="es-ES" sz="2000" dirty="0" smtClean="0"/>
              <a:t>Así pues, </a:t>
            </a:r>
            <a:r>
              <a:rPr lang="es-ES" sz="2000" dirty="0"/>
              <a:t>para </a:t>
            </a:r>
            <a:r>
              <a:rPr lang="es-ES" sz="2000" dirty="0" smtClean="0"/>
              <a:t>saber </a:t>
            </a:r>
            <a:r>
              <a:rPr lang="es-ES" sz="2000" dirty="0"/>
              <a:t>cuáles de los residuos generados en una actividad se consideran </a:t>
            </a:r>
            <a:r>
              <a:rPr lang="es-ES" sz="2000" dirty="0" smtClean="0"/>
              <a:t>peligrosos </a:t>
            </a:r>
            <a:r>
              <a:rPr lang="es-ES" sz="2000" dirty="0"/>
              <a:t>tenemos que </a:t>
            </a:r>
            <a:r>
              <a:rPr lang="es-ES" sz="2000" dirty="0" smtClean="0"/>
              <a:t>acudir, </a:t>
            </a:r>
            <a:r>
              <a:rPr lang="es-ES" sz="2000" b="1" dirty="0">
                <a:solidFill>
                  <a:srgbClr val="0000FF"/>
                </a:solidFill>
              </a:rPr>
              <a:t>primero</a:t>
            </a:r>
            <a:r>
              <a:rPr lang="es-ES" sz="2000" dirty="0"/>
              <a:t>, a la </a:t>
            </a:r>
            <a:r>
              <a:rPr lang="es-ES" sz="2000" b="1" dirty="0" smtClean="0">
                <a:solidFill>
                  <a:srgbClr val="0000FF"/>
                </a:solidFill>
              </a:rPr>
              <a:t>LER</a:t>
            </a:r>
            <a:r>
              <a:rPr lang="es-ES" sz="2000" dirty="0" smtClean="0"/>
              <a:t>. En ella, se listan los residuos genéricos clasificados por sector de actividad y </a:t>
            </a:r>
            <a:r>
              <a:rPr lang="es-ES" sz="2000" b="1" dirty="0" smtClean="0">
                <a:solidFill>
                  <a:srgbClr val="FF0000"/>
                </a:solidFill>
              </a:rPr>
              <a:t>señalados con un asterisco los que son peligrosos</a:t>
            </a:r>
            <a:r>
              <a:rPr lang="es-ES" sz="2000" dirty="0" smtClean="0"/>
              <a:t>.</a:t>
            </a:r>
          </a:p>
          <a:p>
            <a:pPr marL="358775" indent="-358775" algn="just">
              <a:spcBef>
                <a:spcPts val="600"/>
              </a:spcBef>
              <a:buClr>
                <a:srgbClr val="A72F74"/>
              </a:buClr>
              <a:buSzPct val="190000"/>
              <a:buFont typeface="Arial" pitchFamily="34" charset="0"/>
              <a:buChar char="•"/>
            </a:pPr>
            <a:r>
              <a:rPr lang="es-ES" sz="2000" b="1" dirty="0">
                <a:solidFill>
                  <a:srgbClr val="0000FF"/>
                </a:solidFill>
              </a:rPr>
              <a:t>El primer </a:t>
            </a:r>
            <a:r>
              <a:rPr lang="es-ES" sz="2000" b="1" dirty="0" smtClean="0">
                <a:solidFill>
                  <a:srgbClr val="0000FF"/>
                </a:solidFill>
              </a:rPr>
              <a:t>nivel</a:t>
            </a:r>
            <a:r>
              <a:rPr lang="es-ES" sz="2000" dirty="0" smtClean="0"/>
              <a:t> indica el </a:t>
            </a:r>
            <a:r>
              <a:rPr lang="es-ES" sz="2000" dirty="0"/>
              <a:t>tipo de actividad generadora de residuos (2 cifras</a:t>
            </a:r>
            <a:r>
              <a:rPr lang="es-ES" sz="2000" dirty="0" smtClean="0"/>
              <a:t>).</a:t>
            </a:r>
          </a:p>
          <a:p>
            <a:pPr marL="358775" indent="-358775" algn="just">
              <a:spcBef>
                <a:spcPts val="600"/>
              </a:spcBef>
              <a:buClr>
                <a:srgbClr val="A72F74"/>
              </a:buClr>
              <a:buSzPct val="190000"/>
              <a:buFont typeface="Arial" pitchFamily="34" charset="0"/>
              <a:buChar char="•"/>
            </a:pPr>
            <a:r>
              <a:rPr lang="es-ES" sz="2000" b="1" dirty="0">
                <a:solidFill>
                  <a:srgbClr val="0000FF"/>
                </a:solidFill>
              </a:rPr>
              <a:t>E</a:t>
            </a:r>
            <a:r>
              <a:rPr lang="es-ES" sz="2000" b="1" dirty="0" smtClean="0">
                <a:solidFill>
                  <a:srgbClr val="0000FF"/>
                </a:solidFill>
              </a:rPr>
              <a:t>l </a:t>
            </a:r>
            <a:r>
              <a:rPr lang="es-ES" sz="2000" b="1" dirty="0">
                <a:solidFill>
                  <a:srgbClr val="0000FF"/>
                </a:solidFill>
              </a:rPr>
              <a:t>segundo nivel</a:t>
            </a:r>
            <a:r>
              <a:rPr lang="es-ES" sz="2000" dirty="0"/>
              <a:t> </a:t>
            </a:r>
            <a:r>
              <a:rPr lang="es-ES" sz="2000" dirty="0" smtClean="0"/>
              <a:t>indica el </a:t>
            </a:r>
            <a:r>
              <a:rPr lang="es-ES" sz="2000" dirty="0"/>
              <a:t>grupo de residuos </a:t>
            </a:r>
            <a:r>
              <a:rPr lang="es-ES" sz="2000" dirty="0" smtClean="0"/>
              <a:t>producidos </a:t>
            </a:r>
            <a:r>
              <a:rPr lang="es-ES" sz="2000" dirty="0"/>
              <a:t>(4 cifras</a:t>
            </a:r>
            <a:r>
              <a:rPr lang="es-ES" sz="2000" dirty="0" smtClean="0"/>
              <a:t>). </a:t>
            </a:r>
          </a:p>
          <a:p>
            <a:pPr marL="358775" indent="-358775" algn="just">
              <a:spcBef>
                <a:spcPts val="600"/>
              </a:spcBef>
              <a:buClr>
                <a:srgbClr val="A72F74"/>
              </a:buClr>
              <a:buSzPct val="190000"/>
              <a:buFont typeface="Arial" pitchFamily="34" charset="0"/>
              <a:buChar char="•"/>
            </a:pPr>
            <a:r>
              <a:rPr lang="es-ES" sz="2000" b="1" dirty="0">
                <a:solidFill>
                  <a:srgbClr val="0000FF"/>
                </a:solidFill>
              </a:rPr>
              <a:t>El</a:t>
            </a:r>
            <a:r>
              <a:rPr lang="es-ES" sz="2000" dirty="0" smtClean="0"/>
              <a:t> </a:t>
            </a:r>
            <a:r>
              <a:rPr lang="es-ES" sz="2000" b="1" dirty="0" smtClean="0">
                <a:solidFill>
                  <a:srgbClr val="0000FF"/>
                </a:solidFill>
              </a:rPr>
              <a:t>tercer nivel</a:t>
            </a:r>
            <a:r>
              <a:rPr lang="es-ES" sz="2000" dirty="0" smtClean="0"/>
              <a:t> describe mediante 6 cifras cada residuo.</a:t>
            </a:r>
            <a:endParaRPr lang="es-ES" sz="2000" dirty="0"/>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15</a:t>
            </a:fld>
            <a:endParaRPr lang="eu-ES" sz="1600" dirty="0">
              <a:latin typeface="Arial" charset="0"/>
              <a:cs typeface="Arial" charset="0"/>
            </a:endParaRPr>
          </a:p>
        </p:txBody>
      </p:sp>
      <p:sp>
        <p:nvSpPr>
          <p:cNvPr id="9" name="Rectangle 5"/>
          <p:cNvSpPr>
            <a:spLocks noChangeArrowheads="1"/>
          </p:cNvSpPr>
          <p:nvPr/>
        </p:nvSpPr>
        <p:spPr bwMode="auto">
          <a:xfrm>
            <a:off x="1524000" y="633545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324600"/>
            <a:ext cx="990600" cy="451119"/>
          </a:xfrm>
          <a:prstGeom prst="rect">
            <a:avLst/>
          </a:prstGeom>
        </p:spPr>
      </p:pic>
    </p:spTree>
    <p:extLst>
      <p:ext uri="{BB962C8B-B14F-4D97-AF65-F5344CB8AC3E}">
        <p14:creationId xmlns:p14="http://schemas.microsoft.com/office/powerpoint/2010/main" xmlns="" val="2161858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457200" y="685800"/>
            <a:ext cx="784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210947" name="Text Box 3"/>
          <p:cNvSpPr txBox="1">
            <a:spLocks noChangeArrowheads="1"/>
          </p:cNvSpPr>
          <p:nvPr/>
        </p:nvSpPr>
        <p:spPr bwMode="auto">
          <a:xfrm>
            <a:off x="228600" y="152400"/>
            <a:ext cx="81534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gn="ctr"/>
            <a:r>
              <a:rPr lang="es-ES" sz="2800" b="1" dirty="0">
                <a:solidFill>
                  <a:srgbClr val="CC0000"/>
                </a:solidFill>
              </a:rPr>
              <a:t>4</a:t>
            </a:r>
            <a:r>
              <a:rPr lang="es-ES" sz="2800" b="1" dirty="0" smtClean="0">
                <a:solidFill>
                  <a:srgbClr val="CC0000"/>
                </a:solidFill>
              </a:rPr>
              <a:t>. Códigos de Identificación de Residuos: códigos LER</a:t>
            </a:r>
            <a:endParaRPr lang="es-ES" sz="2800" b="1" dirty="0">
              <a:solidFill>
                <a:srgbClr val="CC0000"/>
              </a:solidFill>
            </a:endParaRPr>
          </a:p>
        </p:txBody>
      </p:sp>
      <p:sp>
        <p:nvSpPr>
          <p:cNvPr id="3" name="CuadroTexto 2"/>
          <p:cNvSpPr txBox="1"/>
          <p:nvPr/>
        </p:nvSpPr>
        <p:spPr>
          <a:xfrm>
            <a:off x="533400" y="838200"/>
            <a:ext cx="7772400" cy="5386090"/>
          </a:xfrm>
          <a:prstGeom prst="rect">
            <a:avLst/>
          </a:prstGeom>
          <a:solidFill>
            <a:srgbClr val="FEE0B6"/>
          </a:solidFill>
        </p:spPr>
        <p:txBody>
          <a:bodyPr wrap="square">
            <a:spAutoFit/>
          </a:bodyPr>
          <a:lstStyle/>
          <a:p>
            <a:pPr lvl="0" algn="ctr">
              <a:spcBef>
                <a:spcPts val="600"/>
              </a:spcBef>
              <a:buClr>
                <a:srgbClr val="A72F74"/>
              </a:buClr>
              <a:buSzPct val="190000"/>
            </a:pPr>
            <a:r>
              <a:rPr lang="es-ES" sz="2400" b="1" dirty="0" smtClean="0">
                <a:solidFill>
                  <a:srgbClr val="0000FF"/>
                </a:solidFill>
              </a:rPr>
              <a:t>Capítulos de la Lista Europea de Residuos </a:t>
            </a:r>
            <a:r>
              <a:rPr lang="es-ES" sz="2000" b="1" dirty="0" smtClean="0">
                <a:solidFill>
                  <a:srgbClr val="0000FF"/>
                </a:solidFill>
              </a:rPr>
              <a:t>(primer nivel 2 cifras)</a:t>
            </a:r>
            <a:endParaRPr lang="es-ES" sz="2400" b="1" dirty="0" smtClean="0">
              <a:solidFill>
                <a:srgbClr val="0000FF"/>
              </a:solidFill>
            </a:endParaRPr>
          </a:p>
          <a:p>
            <a:pPr marL="271463" indent="-271463" algn="just">
              <a:spcBef>
                <a:spcPts val="600"/>
              </a:spcBef>
              <a:buClr>
                <a:srgbClr val="A72F74"/>
              </a:buClr>
              <a:buSzPct val="155000"/>
              <a:buFont typeface="Arial" pitchFamily="34" charset="0"/>
              <a:buChar char="•"/>
            </a:pPr>
            <a:r>
              <a:rPr lang="es-ES" sz="2000" b="1" dirty="0" smtClean="0">
                <a:solidFill>
                  <a:srgbClr val="0000FF"/>
                </a:solidFill>
              </a:rPr>
              <a:t>01</a:t>
            </a:r>
            <a:r>
              <a:rPr lang="es-ES" sz="2000" dirty="0" smtClean="0"/>
              <a:t> </a:t>
            </a:r>
            <a:r>
              <a:rPr lang="es-ES" sz="2000" dirty="0"/>
              <a:t>Residuos de la </a:t>
            </a:r>
            <a:r>
              <a:rPr lang="es-ES" sz="2000" dirty="0" err="1"/>
              <a:t>prospección</a:t>
            </a:r>
            <a:r>
              <a:rPr lang="es-ES" sz="2000" dirty="0"/>
              <a:t>, </a:t>
            </a:r>
            <a:r>
              <a:rPr lang="es-ES" sz="2000" dirty="0" err="1"/>
              <a:t>extracción</a:t>
            </a:r>
            <a:r>
              <a:rPr lang="es-ES" sz="2000" dirty="0"/>
              <a:t> de minas y canteras y tratamientos </a:t>
            </a:r>
            <a:r>
              <a:rPr lang="es-ES" sz="2000" dirty="0" err="1"/>
              <a:t>físicos</a:t>
            </a:r>
            <a:r>
              <a:rPr lang="es-ES" sz="2000" dirty="0"/>
              <a:t> y </a:t>
            </a:r>
            <a:r>
              <a:rPr lang="es-ES" sz="2000" dirty="0" err="1"/>
              <a:t>químicos</a:t>
            </a:r>
            <a:r>
              <a:rPr lang="es-ES" sz="2000" dirty="0"/>
              <a:t> de minerales. </a:t>
            </a:r>
          </a:p>
          <a:p>
            <a:pPr marL="271463" indent="-271463" algn="just">
              <a:spcBef>
                <a:spcPts val="600"/>
              </a:spcBef>
              <a:buClr>
                <a:srgbClr val="A72F74"/>
              </a:buClr>
              <a:buSzPct val="155000"/>
              <a:buFont typeface="Arial" pitchFamily="34" charset="0"/>
              <a:buChar char="•"/>
            </a:pPr>
            <a:r>
              <a:rPr lang="es-ES" sz="2000" b="1" dirty="0">
                <a:solidFill>
                  <a:srgbClr val="0000FF"/>
                </a:solidFill>
              </a:rPr>
              <a:t>02</a:t>
            </a:r>
            <a:r>
              <a:rPr lang="es-ES" sz="2000" dirty="0" smtClean="0"/>
              <a:t> </a:t>
            </a:r>
            <a:r>
              <a:rPr lang="es-ES" sz="2000" dirty="0"/>
              <a:t>Residuos de la agricultura, horticultura, acuicultura, silvicultura, caza y pesca; residuos de la </a:t>
            </a:r>
            <a:r>
              <a:rPr lang="es-ES" sz="2000" dirty="0" err="1"/>
              <a:t>preparación</a:t>
            </a:r>
            <a:r>
              <a:rPr lang="es-ES" sz="2000" dirty="0"/>
              <a:t> y </a:t>
            </a:r>
            <a:r>
              <a:rPr lang="es-ES" sz="2000" dirty="0" err="1"/>
              <a:t>elaboración</a:t>
            </a:r>
            <a:r>
              <a:rPr lang="es-ES" sz="2000" dirty="0"/>
              <a:t> de alimentos. </a:t>
            </a:r>
            <a:endParaRPr lang="es-ES" sz="2000" dirty="0" smtClean="0"/>
          </a:p>
          <a:p>
            <a:pPr marL="271463" indent="-271463" algn="just">
              <a:spcBef>
                <a:spcPts val="600"/>
              </a:spcBef>
              <a:buClr>
                <a:srgbClr val="A72F74"/>
              </a:buClr>
              <a:buSzPct val="155000"/>
              <a:buFont typeface="Arial" pitchFamily="34" charset="0"/>
              <a:buChar char="•"/>
            </a:pPr>
            <a:r>
              <a:rPr lang="es-ES" sz="2000" b="1" dirty="0">
                <a:solidFill>
                  <a:srgbClr val="0000FF"/>
                </a:solidFill>
              </a:rPr>
              <a:t>03</a:t>
            </a:r>
            <a:r>
              <a:rPr lang="es-ES" sz="2000" dirty="0" smtClean="0"/>
              <a:t> </a:t>
            </a:r>
            <a:r>
              <a:rPr lang="es-ES" sz="2000" dirty="0"/>
              <a:t>Residuos de la </a:t>
            </a:r>
            <a:r>
              <a:rPr lang="es-ES" sz="2000" dirty="0" err="1"/>
              <a:t>transformación</a:t>
            </a:r>
            <a:r>
              <a:rPr lang="es-ES" sz="2000" dirty="0"/>
              <a:t> de la madera y de la </a:t>
            </a:r>
            <a:r>
              <a:rPr lang="es-ES" sz="2000" dirty="0" err="1"/>
              <a:t>producción</a:t>
            </a:r>
            <a:r>
              <a:rPr lang="es-ES" sz="2000" dirty="0"/>
              <a:t> de tableros y muebles, pasta de papel, papel y </a:t>
            </a:r>
            <a:r>
              <a:rPr lang="es-ES" sz="2000" dirty="0" err="1"/>
              <a:t>cartón</a:t>
            </a:r>
            <a:r>
              <a:rPr lang="es-ES" sz="2000" dirty="0"/>
              <a:t>. </a:t>
            </a:r>
            <a:endParaRPr lang="es-ES" sz="2000" dirty="0" smtClean="0"/>
          </a:p>
          <a:p>
            <a:pPr marL="271463" indent="-271463" algn="just">
              <a:spcBef>
                <a:spcPts val="600"/>
              </a:spcBef>
              <a:buClr>
                <a:srgbClr val="A72F74"/>
              </a:buClr>
              <a:buSzPct val="155000"/>
              <a:buFont typeface="Arial" pitchFamily="34" charset="0"/>
              <a:buChar char="•"/>
            </a:pPr>
            <a:r>
              <a:rPr lang="es-ES" sz="2000" b="1" dirty="0">
                <a:solidFill>
                  <a:srgbClr val="0000FF"/>
                </a:solidFill>
              </a:rPr>
              <a:t>04</a:t>
            </a:r>
            <a:r>
              <a:rPr lang="es-ES" sz="2000" dirty="0" smtClean="0"/>
              <a:t> </a:t>
            </a:r>
            <a:r>
              <a:rPr lang="es-ES" sz="2000" dirty="0"/>
              <a:t>Residuos de las industrias del cuero, de la piel y textil. </a:t>
            </a:r>
            <a:endParaRPr lang="es-ES" sz="2000" dirty="0" smtClean="0"/>
          </a:p>
          <a:p>
            <a:pPr marL="271463" indent="-271463" algn="just">
              <a:spcBef>
                <a:spcPts val="600"/>
              </a:spcBef>
              <a:buClr>
                <a:srgbClr val="A72F74"/>
              </a:buClr>
              <a:buSzPct val="155000"/>
              <a:buFont typeface="Arial" pitchFamily="34" charset="0"/>
              <a:buChar char="•"/>
            </a:pPr>
            <a:r>
              <a:rPr lang="es-ES" sz="2000" b="1" dirty="0">
                <a:solidFill>
                  <a:srgbClr val="0000FF"/>
                </a:solidFill>
              </a:rPr>
              <a:t>05</a:t>
            </a:r>
            <a:r>
              <a:rPr lang="es-ES" sz="2000" dirty="0" smtClean="0"/>
              <a:t> </a:t>
            </a:r>
            <a:r>
              <a:rPr lang="es-ES" sz="2000" dirty="0"/>
              <a:t>Residuos del refino del </a:t>
            </a:r>
            <a:r>
              <a:rPr lang="es-ES" sz="2000" dirty="0" err="1"/>
              <a:t>petróleo</a:t>
            </a:r>
            <a:r>
              <a:rPr lang="es-ES" sz="2000" dirty="0"/>
              <a:t>, de la </a:t>
            </a:r>
            <a:r>
              <a:rPr lang="es-ES" sz="2000" dirty="0" err="1"/>
              <a:t>purificación</a:t>
            </a:r>
            <a:r>
              <a:rPr lang="es-ES" sz="2000" dirty="0"/>
              <a:t> del gas natural y del tratamiento </a:t>
            </a:r>
            <a:r>
              <a:rPr lang="es-ES" sz="2000" dirty="0" err="1"/>
              <a:t>pirolítico</a:t>
            </a:r>
            <a:r>
              <a:rPr lang="es-ES" sz="2000" dirty="0"/>
              <a:t> del </a:t>
            </a:r>
            <a:r>
              <a:rPr lang="es-ES" sz="2000" dirty="0" err="1"/>
              <a:t>carbón</a:t>
            </a:r>
            <a:r>
              <a:rPr lang="es-ES" sz="2000" dirty="0"/>
              <a:t>. </a:t>
            </a:r>
            <a:endParaRPr lang="es-ES" sz="2000" dirty="0" smtClean="0"/>
          </a:p>
          <a:p>
            <a:pPr marL="271463" indent="-271463" algn="just">
              <a:spcBef>
                <a:spcPts val="600"/>
              </a:spcBef>
              <a:buClr>
                <a:srgbClr val="A72F74"/>
              </a:buClr>
              <a:buSzPct val="155000"/>
              <a:buFont typeface="Arial" pitchFamily="34" charset="0"/>
              <a:buChar char="•"/>
            </a:pPr>
            <a:r>
              <a:rPr lang="es-ES" sz="2000" b="1" dirty="0">
                <a:solidFill>
                  <a:srgbClr val="0000FF"/>
                </a:solidFill>
              </a:rPr>
              <a:t>06</a:t>
            </a:r>
            <a:r>
              <a:rPr lang="es-ES" sz="2000" dirty="0" smtClean="0"/>
              <a:t> </a:t>
            </a:r>
            <a:r>
              <a:rPr lang="es-ES" sz="2000" dirty="0"/>
              <a:t>Residuos de procesos </a:t>
            </a:r>
            <a:r>
              <a:rPr lang="es-ES" sz="2000" dirty="0" err="1"/>
              <a:t>químicos</a:t>
            </a:r>
            <a:r>
              <a:rPr lang="es-ES" sz="2000" dirty="0"/>
              <a:t> </a:t>
            </a:r>
            <a:r>
              <a:rPr lang="es-ES" sz="2000" dirty="0" err="1"/>
              <a:t>inorgánicos</a:t>
            </a:r>
            <a:r>
              <a:rPr lang="es-ES" sz="2000" dirty="0" smtClean="0"/>
              <a:t>.</a:t>
            </a:r>
          </a:p>
          <a:p>
            <a:pPr marL="271463" indent="-271463" algn="just">
              <a:spcBef>
                <a:spcPts val="600"/>
              </a:spcBef>
              <a:buClr>
                <a:srgbClr val="A72F74"/>
              </a:buClr>
              <a:buSzPct val="155000"/>
              <a:buFont typeface="Arial" pitchFamily="34" charset="0"/>
              <a:buChar char="•"/>
            </a:pPr>
            <a:r>
              <a:rPr lang="es-ES" sz="2000" b="1" dirty="0">
                <a:solidFill>
                  <a:srgbClr val="0000FF"/>
                </a:solidFill>
              </a:rPr>
              <a:t>07</a:t>
            </a:r>
            <a:r>
              <a:rPr lang="es-ES" sz="2000" dirty="0" smtClean="0"/>
              <a:t> </a:t>
            </a:r>
            <a:r>
              <a:rPr lang="es-ES" sz="2000" dirty="0"/>
              <a:t>Residuos de procesos </a:t>
            </a:r>
            <a:r>
              <a:rPr lang="es-ES" sz="2000" dirty="0" err="1"/>
              <a:t>químicos</a:t>
            </a:r>
            <a:r>
              <a:rPr lang="es-ES" sz="2000" dirty="0"/>
              <a:t> </a:t>
            </a:r>
            <a:r>
              <a:rPr lang="es-ES" sz="2000" dirty="0" err="1"/>
              <a:t>orgánicos</a:t>
            </a:r>
            <a:r>
              <a:rPr lang="es-ES" sz="2000" dirty="0" smtClean="0"/>
              <a:t>.</a:t>
            </a:r>
            <a:r>
              <a:rPr lang="es-ES" sz="2000" b="1" dirty="0">
                <a:solidFill>
                  <a:srgbClr val="0000FF"/>
                </a:solidFill>
              </a:rPr>
              <a:t> </a:t>
            </a:r>
            <a:endParaRPr lang="es-ES" sz="2000" b="1" dirty="0" smtClean="0">
              <a:solidFill>
                <a:srgbClr val="0000FF"/>
              </a:solidFill>
            </a:endParaRPr>
          </a:p>
          <a:p>
            <a:pPr marL="271463" indent="-271463" algn="just">
              <a:spcBef>
                <a:spcPts val="600"/>
              </a:spcBef>
              <a:buClr>
                <a:srgbClr val="A72F74"/>
              </a:buClr>
              <a:buSzPct val="155000"/>
              <a:buFont typeface="Arial" pitchFamily="34" charset="0"/>
              <a:buChar char="•"/>
            </a:pPr>
            <a:r>
              <a:rPr lang="es-ES" sz="2000" b="1" dirty="0" smtClean="0">
                <a:solidFill>
                  <a:srgbClr val="0000FF"/>
                </a:solidFill>
              </a:rPr>
              <a:t>08</a:t>
            </a:r>
            <a:r>
              <a:rPr lang="es-ES" sz="2000" dirty="0" smtClean="0"/>
              <a:t> </a:t>
            </a:r>
            <a:r>
              <a:rPr lang="es-ES" sz="2000" dirty="0"/>
              <a:t>Residuos de la </a:t>
            </a:r>
            <a:r>
              <a:rPr lang="es-ES" sz="2000" dirty="0" err="1"/>
              <a:t>fabricación</a:t>
            </a:r>
            <a:r>
              <a:rPr lang="es-ES" sz="2000" dirty="0"/>
              <a:t>, </a:t>
            </a:r>
            <a:r>
              <a:rPr lang="es-ES" sz="2000" dirty="0" err="1"/>
              <a:t>formulación</a:t>
            </a:r>
            <a:r>
              <a:rPr lang="es-ES" sz="2000" dirty="0"/>
              <a:t>, </a:t>
            </a:r>
            <a:r>
              <a:rPr lang="es-ES" sz="2000" dirty="0" err="1"/>
              <a:t>distribución</a:t>
            </a:r>
            <a:r>
              <a:rPr lang="es-ES" sz="2000" dirty="0"/>
              <a:t> y </a:t>
            </a:r>
            <a:r>
              <a:rPr lang="es-ES" sz="2000" dirty="0" err="1"/>
              <a:t>utilización</a:t>
            </a:r>
            <a:r>
              <a:rPr lang="es-ES" sz="2000" dirty="0"/>
              <a:t> (FFDU) de revestimientos (pinturas, barnices y esmaltes </a:t>
            </a:r>
            <a:r>
              <a:rPr lang="es-ES" sz="2000" dirty="0" err="1"/>
              <a:t>vítreos</a:t>
            </a:r>
            <a:r>
              <a:rPr lang="es-ES" sz="2000" dirty="0"/>
              <a:t>), adhesivos, sellantes y tintas de </a:t>
            </a:r>
            <a:r>
              <a:rPr lang="es-ES" sz="2000" dirty="0" err="1"/>
              <a:t>impresión</a:t>
            </a:r>
            <a:r>
              <a:rPr lang="es-ES" sz="2000" dirty="0"/>
              <a:t>. </a:t>
            </a: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16</a:t>
            </a:fld>
            <a:endParaRPr lang="eu-ES" sz="1600" dirty="0">
              <a:latin typeface="Arial" charset="0"/>
              <a:cs typeface="Arial" charset="0"/>
            </a:endParaRPr>
          </a:p>
        </p:txBody>
      </p:sp>
      <p:sp>
        <p:nvSpPr>
          <p:cNvPr id="9" name="Rectangle 5"/>
          <p:cNvSpPr>
            <a:spLocks noChangeArrowheads="1"/>
          </p:cNvSpPr>
          <p:nvPr/>
        </p:nvSpPr>
        <p:spPr bwMode="auto">
          <a:xfrm>
            <a:off x="1524000" y="633545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324600"/>
            <a:ext cx="990600" cy="451119"/>
          </a:xfrm>
          <a:prstGeom prst="rect">
            <a:avLst/>
          </a:prstGeom>
        </p:spPr>
      </p:pic>
    </p:spTree>
    <p:extLst>
      <p:ext uri="{BB962C8B-B14F-4D97-AF65-F5344CB8AC3E}">
        <p14:creationId xmlns:p14="http://schemas.microsoft.com/office/powerpoint/2010/main" xmlns="" val="104589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457200" y="762000"/>
            <a:ext cx="784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210947" name="Text Box 3"/>
          <p:cNvSpPr txBox="1">
            <a:spLocks noChangeArrowheads="1"/>
          </p:cNvSpPr>
          <p:nvPr/>
        </p:nvSpPr>
        <p:spPr bwMode="auto">
          <a:xfrm>
            <a:off x="304800" y="228600"/>
            <a:ext cx="81534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gn="ctr"/>
            <a:r>
              <a:rPr lang="es-ES" sz="2800" b="1" dirty="0">
                <a:solidFill>
                  <a:srgbClr val="CC0000"/>
                </a:solidFill>
              </a:rPr>
              <a:t>4</a:t>
            </a:r>
            <a:r>
              <a:rPr lang="es-ES" sz="2800" b="1" dirty="0" smtClean="0">
                <a:solidFill>
                  <a:srgbClr val="CC0000"/>
                </a:solidFill>
              </a:rPr>
              <a:t>. Códigos de Identificación de Residuos: códigos LER</a:t>
            </a:r>
            <a:endParaRPr lang="es-ES" sz="2800" b="1" dirty="0">
              <a:solidFill>
                <a:srgbClr val="CC0000"/>
              </a:solidFill>
            </a:endParaRPr>
          </a:p>
        </p:txBody>
      </p:sp>
      <p:sp>
        <p:nvSpPr>
          <p:cNvPr id="3" name="CuadroTexto 2"/>
          <p:cNvSpPr txBox="1"/>
          <p:nvPr/>
        </p:nvSpPr>
        <p:spPr>
          <a:xfrm>
            <a:off x="609600" y="914400"/>
            <a:ext cx="7543800" cy="5309146"/>
          </a:xfrm>
          <a:prstGeom prst="rect">
            <a:avLst/>
          </a:prstGeom>
          <a:solidFill>
            <a:srgbClr val="FEE0B6"/>
          </a:solidFill>
        </p:spPr>
        <p:txBody>
          <a:bodyPr wrap="square">
            <a:spAutoFit/>
          </a:bodyPr>
          <a:lstStyle/>
          <a:p>
            <a:pPr lvl="0" algn="ctr">
              <a:spcBef>
                <a:spcPts val="600"/>
              </a:spcBef>
              <a:buClr>
                <a:srgbClr val="A72F74"/>
              </a:buClr>
              <a:buSzPct val="190000"/>
            </a:pPr>
            <a:r>
              <a:rPr lang="es-ES" sz="2400" b="1" dirty="0" smtClean="0">
                <a:solidFill>
                  <a:srgbClr val="0000FF"/>
                </a:solidFill>
              </a:rPr>
              <a:t>Capítulos de la Lista Europea de Residuos</a:t>
            </a:r>
          </a:p>
          <a:p>
            <a:pPr marL="271463" indent="-271463" algn="just">
              <a:spcBef>
                <a:spcPts val="600"/>
              </a:spcBef>
              <a:buClr>
                <a:srgbClr val="A72F74"/>
              </a:buClr>
              <a:buSzPct val="155000"/>
              <a:buFont typeface="Arial" pitchFamily="34" charset="0"/>
              <a:buChar char="•"/>
            </a:pPr>
            <a:r>
              <a:rPr lang="es-ES" sz="2000" b="1" dirty="0" smtClean="0">
                <a:solidFill>
                  <a:srgbClr val="0000FF"/>
                </a:solidFill>
              </a:rPr>
              <a:t>09</a:t>
            </a:r>
            <a:r>
              <a:rPr lang="es-ES" sz="2000" dirty="0" smtClean="0"/>
              <a:t> </a:t>
            </a:r>
            <a:r>
              <a:rPr lang="es-ES" sz="2000" dirty="0"/>
              <a:t>Residuos de la industria </a:t>
            </a:r>
            <a:r>
              <a:rPr lang="es-ES" sz="2000" dirty="0" err="1"/>
              <a:t>fotográfica</a:t>
            </a:r>
            <a:r>
              <a:rPr lang="es-ES" sz="2000" dirty="0" smtClean="0"/>
              <a:t>.</a:t>
            </a:r>
          </a:p>
          <a:p>
            <a:pPr marL="271463" indent="-271463" algn="just">
              <a:spcBef>
                <a:spcPts val="600"/>
              </a:spcBef>
              <a:buClr>
                <a:srgbClr val="A72F74"/>
              </a:buClr>
              <a:buSzPct val="155000"/>
              <a:buFont typeface="Arial" pitchFamily="34" charset="0"/>
              <a:buChar char="•"/>
            </a:pPr>
            <a:r>
              <a:rPr lang="es-ES" sz="2000" b="1" dirty="0">
                <a:solidFill>
                  <a:srgbClr val="0000FF"/>
                </a:solidFill>
              </a:rPr>
              <a:t>10</a:t>
            </a:r>
            <a:r>
              <a:rPr lang="es-ES" sz="2000" dirty="0" smtClean="0"/>
              <a:t> </a:t>
            </a:r>
            <a:r>
              <a:rPr lang="es-ES" sz="2000" dirty="0"/>
              <a:t>Residuos de procesos </a:t>
            </a:r>
            <a:r>
              <a:rPr lang="es-ES" sz="2000" dirty="0" err="1"/>
              <a:t>térmicos</a:t>
            </a:r>
            <a:r>
              <a:rPr lang="es-ES" sz="2000" dirty="0" smtClean="0"/>
              <a:t>.</a:t>
            </a:r>
          </a:p>
          <a:p>
            <a:pPr marL="271463" indent="-271463" algn="just">
              <a:spcBef>
                <a:spcPts val="600"/>
              </a:spcBef>
              <a:buClr>
                <a:srgbClr val="A72F74"/>
              </a:buClr>
              <a:buSzPct val="155000"/>
              <a:buFont typeface="Arial" pitchFamily="34" charset="0"/>
              <a:buChar char="•"/>
            </a:pPr>
            <a:r>
              <a:rPr lang="es-ES" sz="2000" b="1" dirty="0">
                <a:solidFill>
                  <a:srgbClr val="0000FF"/>
                </a:solidFill>
              </a:rPr>
              <a:t>11</a:t>
            </a:r>
            <a:r>
              <a:rPr lang="es-ES" sz="2000" dirty="0" smtClean="0"/>
              <a:t> </a:t>
            </a:r>
            <a:r>
              <a:rPr lang="es-ES" sz="2000" dirty="0"/>
              <a:t>Residuos del tratamiento </a:t>
            </a:r>
            <a:r>
              <a:rPr lang="es-ES" sz="2000" dirty="0" err="1"/>
              <a:t>químico</a:t>
            </a:r>
            <a:r>
              <a:rPr lang="es-ES" sz="2000" dirty="0"/>
              <a:t> de superficie y </a:t>
            </a:r>
            <a:r>
              <a:rPr lang="es-ES" sz="2000" dirty="0" smtClean="0"/>
              <a:t>del </a:t>
            </a:r>
            <a:r>
              <a:rPr lang="es-ES" sz="2000" dirty="0"/>
              <a:t>recubrimiento de metales y otros materiales; </a:t>
            </a:r>
            <a:r>
              <a:rPr lang="es-ES" sz="2000" dirty="0" smtClean="0"/>
              <a:t>residuos </a:t>
            </a:r>
            <a:r>
              <a:rPr lang="es-ES" sz="2000" dirty="0"/>
              <a:t>de la hidrometalurgia no </a:t>
            </a:r>
            <a:r>
              <a:rPr lang="es-ES" sz="2000" dirty="0" err="1"/>
              <a:t>férrea</a:t>
            </a:r>
            <a:r>
              <a:rPr lang="es-ES" sz="2000" dirty="0" smtClean="0"/>
              <a:t>.</a:t>
            </a:r>
          </a:p>
          <a:p>
            <a:pPr marL="271463" indent="-271463" algn="just">
              <a:spcBef>
                <a:spcPts val="600"/>
              </a:spcBef>
              <a:buClr>
                <a:srgbClr val="A72F74"/>
              </a:buClr>
              <a:buSzPct val="155000"/>
              <a:buFont typeface="Arial" pitchFamily="34" charset="0"/>
              <a:buChar char="•"/>
            </a:pPr>
            <a:r>
              <a:rPr lang="es-ES" sz="2000" b="1" dirty="0">
                <a:solidFill>
                  <a:srgbClr val="0000FF"/>
                </a:solidFill>
              </a:rPr>
              <a:t>12</a:t>
            </a:r>
            <a:r>
              <a:rPr lang="es-ES" sz="2000" dirty="0" smtClean="0"/>
              <a:t> </a:t>
            </a:r>
            <a:r>
              <a:rPr lang="es-ES" sz="2000" dirty="0"/>
              <a:t>Residuos del moldeado y del tratamiento </a:t>
            </a:r>
            <a:r>
              <a:rPr lang="es-ES" sz="2000" dirty="0" err="1"/>
              <a:t>físico</a:t>
            </a:r>
            <a:r>
              <a:rPr lang="es-ES" sz="2000" dirty="0"/>
              <a:t> y </a:t>
            </a:r>
            <a:r>
              <a:rPr lang="es-ES" sz="2000" dirty="0" err="1"/>
              <a:t>mecánico</a:t>
            </a:r>
            <a:r>
              <a:rPr lang="es-ES" sz="2000" dirty="0"/>
              <a:t> de superficie de metales y </a:t>
            </a:r>
            <a:r>
              <a:rPr lang="es-ES" sz="2000" dirty="0" err="1"/>
              <a:t>plásticos</a:t>
            </a:r>
            <a:r>
              <a:rPr lang="es-ES" sz="2000" dirty="0" smtClean="0"/>
              <a:t>.</a:t>
            </a:r>
          </a:p>
          <a:p>
            <a:pPr marL="271463" indent="-271463" algn="just">
              <a:spcBef>
                <a:spcPts val="600"/>
              </a:spcBef>
              <a:buClr>
                <a:srgbClr val="A72F74"/>
              </a:buClr>
              <a:buSzPct val="155000"/>
              <a:buFont typeface="Arial" pitchFamily="34" charset="0"/>
              <a:buChar char="•"/>
            </a:pPr>
            <a:r>
              <a:rPr lang="es-ES" sz="2000" b="1" dirty="0">
                <a:solidFill>
                  <a:srgbClr val="0000FF"/>
                </a:solidFill>
              </a:rPr>
              <a:t>13</a:t>
            </a:r>
            <a:r>
              <a:rPr lang="es-ES" sz="2000" dirty="0" smtClean="0"/>
              <a:t> </a:t>
            </a:r>
            <a:r>
              <a:rPr lang="es-ES" sz="2000" dirty="0"/>
              <a:t>Residuos de aceites y de combustibles </a:t>
            </a:r>
            <a:r>
              <a:rPr lang="es-ES" sz="2000" dirty="0" err="1"/>
              <a:t>líquidos</a:t>
            </a:r>
            <a:r>
              <a:rPr lang="es-ES" sz="2000" dirty="0"/>
              <a:t> (</a:t>
            </a:r>
            <a:r>
              <a:rPr lang="es-ES" sz="2000" dirty="0" smtClean="0"/>
              <a:t>excepto </a:t>
            </a:r>
            <a:r>
              <a:rPr lang="es-ES" sz="2000" dirty="0"/>
              <a:t>los aceites comestibles y los de los </a:t>
            </a:r>
            <a:r>
              <a:rPr lang="es-ES" sz="2000" dirty="0" err="1"/>
              <a:t>capítulos</a:t>
            </a:r>
            <a:r>
              <a:rPr lang="es-ES" sz="2000" dirty="0"/>
              <a:t> </a:t>
            </a:r>
            <a:r>
              <a:rPr lang="es-ES" sz="2000" dirty="0" smtClean="0"/>
              <a:t>05</a:t>
            </a:r>
            <a:r>
              <a:rPr lang="es-ES" sz="2000" dirty="0"/>
              <a:t>, 12 y 19)</a:t>
            </a:r>
            <a:r>
              <a:rPr lang="es-ES" sz="2000" dirty="0" smtClean="0"/>
              <a:t>.</a:t>
            </a:r>
          </a:p>
          <a:p>
            <a:pPr marL="271463" indent="-271463" algn="just">
              <a:spcBef>
                <a:spcPts val="600"/>
              </a:spcBef>
              <a:buClr>
                <a:srgbClr val="A72F74"/>
              </a:buClr>
              <a:buSzPct val="155000"/>
              <a:buFont typeface="Arial" pitchFamily="34" charset="0"/>
              <a:buChar char="•"/>
            </a:pPr>
            <a:r>
              <a:rPr lang="es-ES" sz="2000" b="1" dirty="0">
                <a:solidFill>
                  <a:srgbClr val="0000FF"/>
                </a:solidFill>
              </a:rPr>
              <a:t>14</a:t>
            </a:r>
            <a:r>
              <a:rPr lang="es-ES" sz="2000" dirty="0" smtClean="0"/>
              <a:t> </a:t>
            </a:r>
            <a:r>
              <a:rPr lang="es-ES" sz="2000" dirty="0"/>
              <a:t>Residuos de disolventes, refrigerantes y </a:t>
            </a:r>
            <a:r>
              <a:rPr lang="es-ES" sz="2000" dirty="0" err="1" smtClean="0"/>
              <a:t>propelentes</a:t>
            </a:r>
            <a:r>
              <a:rPr lang="es-ES" sz="2000" dirty="0" smtClean="0"/>
              <a:t> </a:t>
            </a:r>
            <a:r>
              <a:rPr lang="es-ES" sz="2000" dirty="0" err="1"/>
              <a:t>orgánicos</a:t>
            </a:r>
            <a:r>
              <a:rPr lang="es-ES" sz="2000" dirty="0"/>
              <a:t> (excepto los de los </a:t>
            </a:r>
            <a:r>
              <a:rPr lang="es-ES" sz="2000" dirty="0" err="1"/>
              <a:t>capítulos</a:t>
            </a:r>
            <a:r>
              <a:rPr lang="es-ES" sz="2000" dirty="0"/>
              <a:t> 07 </a:t>
            </a:r>
            <a:r>
              <a:rPr lang="es-ES" sz="2000" dirty="0" smtClean="0"/>
              <a:t>y 08). </a:t>
            </a:r>
          </a:p>
          <a:p>
            <a:pPr marL="271463" indent="-271463" algn="just">
              <a:spcBef>
                <a:spcPts val="600"/>
              </a:spcBef>
              <a:buClr>
                <a:srgbClr val="A72F74"/>
              </a:buClr>
              <a:buSzPct val="155000"/>
              <a:buFont typeface="Arial" pitchFamily="34" charset="0"/>
              <a:buChar char="•"/>
            </a:pPr>
            <a:r>
              <a:rPr lang="es-ES" sz="2000" b="1" dirty="0">
                <a:solidFill>
                  <a:srgbClr val="0000FF"/>
                </a:solidFill>
              </a:rPr>
              <a:t>15</a:t>
            </a:r>
            <a:r>
              <a:rPr lang="es-ES" sz="2000" dirty="0"/>
              <a:t> Residuos de envases; absorbentes, trapos de limpieza, materiales de </a:t>
            </a:r>
            <a:r>
              <a:rPr lang="es-ES" sz="2000" dirty="0" err="1"/>
              <a:t>filtración</a:t>
            </a:r>
            <a:r>
              <a:rPr lang="es-ES" sz="2000" dirty="0"/>
              <a:t> y ropas de </a:t>
            </a:r>
            <a:r>
              <a:rPr lang="es-ES" sz="2000" dirty="0" err="1"/>
              <a:t>protección</a:t>
            </a:r>
            <a:r>
              <a:rPr lang="es-ES" sz="2000" dirty="0"/>
              <a:t> no especificados en otra </a:t>
            </a:r>
            <a:r>
              <a:rPr lang="es-ES" sz="2000" dirty="0" err="1"/>
              <a:t>categoría</a:t>
            </a:r>
            <a:r>
              <a:rPr lang="es-ES" sz="2000" dirty="0" smtClean="0"/>
              <a:t>.</a:t>
            </a:r>
            <a:endParaRPr lang="es-ES" sz="2000" dirty="0"/>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17</a:t>
            </a:fld>
            <a:endParaRPr lang="eu-ES" sz="1600" dirty="0">
              <a:latin typeface="Arial" charset="0"/>
              <a:cs typeface="Arial" charset="0"/>
            </a:endParaRPr>
          </a:p>
        </p:txBody>
      </p:sp>
      <p:sp>
        <p:nvSpPr>
          <p:cNvPr id="9" name="Rectangle 5"/>
          <p:cNvSpPr>
            <a:spLocks noChangeArrowheads="1"/>
          </p:cNvSpPr>
          <p:nvPr/>
        </p:nvSpPr>
        <p:spPr bwMode="auto">
          <a:xfrm>
            <a:off x="1524000" y="633545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324600"/>
            <a:ext cx="990600" cy="451119"/>
          </a:xfrm>
          <a:prstGeom prst="rect">
            <a:avLst/>
          </a:prstGeom>
        </p:spPr>
      </p:pic>
    </p:spTree>
    <p:extLst>
      <p:ext uri="{BB962C8B-B14F-4D97-AF65-F5344CB8AC3E}">
        <p14:creationId xmlns:p14="http://schemas.microsoft.com/office/powerpoint/2010/main" xmlns="" val="497958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457200" y="914400"/>
            <a:ext cx="784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210947" name="Text Box 3"/>
          <p:cNvSpPr txBox="1">
            <a:spLocks noChangeArrowheads="1"/>
          </p:cNvSpPr>
          <p:nvPr/>
        </p:nvSpPr>
        <p:spPr bwMode="auto">
          <a:xfrm>
            <a:off x="304800" y="304800"/>
            <a:ext cx="81534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gn="ctr"/>
            <a:r>
              <a:rPr lang="es-ES" sz="2800" b="1" dirty="0">
                <a:solidFill>
                  <a:srgbClr val="CC0000"/>
                </a:solidFill>
              </a:rPr>
              <a:t>4</a:t>
            </a:r>
            <a:r>
              <a:rPr lang="es-ES" sz="2800" b="1" dirty="0" smtClean="0">
                <a:solidFill>
                  <a:srgbClr val="CC0000"/>
                </a:solidFill>
              </a:rPr>
              <a:t>. Códigos de Identificación de Residuos: códigos LER</a:t>
            </a:r>
            <a:endParaRPr lang="es-ES" sz="2800" b="1" dirty="0">
              <a:solidFill>
                <a:srgbClr val="CC0000"/>
              </a:solidFill>
            </a:endParaRPr>
          </a:p>
        </p:txBody>
      </p:sp>
      <p:sp>
        <p:nvSpPr>
          <p:cNvPr id="3" name="CuadroTexto 2"/>
          <p:cNvSpPr txBox="1"/>
          <p:nvPr/>
        </p:nvSpPr>
        <p:spPr>
          <a:xfrm>
            <a:off x="609600" y="1143000"/>
            <a:ext cx="7467600" cy="4847481"/>
          </a:xfrm>
          <a:prstGeom prst="rect">
            <a:avLst/>
          </a:prstGeom>
          <a:solidFill>
            <a:srgbClr val="FEE0B6"/>
          </a:solidFill>
        </p:spPr>
        <p:txBody>
          <a:bodyPr wrap="square">
            <a:spAutoFit/>
          </a:bodyPr>
          <a:lstStyle/>
          <a:p>
            <a:pPr lvl="0" algn="ctr">
              <a:spcBef>
                <a:spcPts val="600"/>
              </a:spcBef>
              <a:buClr>
                <a:srgbClr val="A72F74"/>
              </a:buClr>
              <a:buSzPct val="190000"/>
            </a:pPr>
            <a:r>
              <a:rPr lang="es-ES" sz="2400" b="1" dirty="0" smtClean="0">
                <a:solidFill>
                  <a:srgbClr val="0000FF"/>
                </a:solidFill>
              </a:rPr>
              <a:t>Capítulos de la Lista Europea de Residuos</a:t>
            </a:r>
          </a:p>
          <a:p>
            <a:pPr marL="271463" indent="-271463" algn="just">
              <a:spcBef>
                <a:spcPts val="600"/>
              </a:spcBef>
              <a:buClr>
                <a:srgbClr val="A72F74"/>
              </a:buClr>
              <a:buSzPct val="155000"/>
              <a:buFont typeface="Arial" pitchFamily="34" charset="0"/>
              <a:buChar char="•"/>
            </a:pPr>
            <a:r>
              <a:rPr lang="es-ES" sz="2000" b="1" dirty="0" smtClean="0">
                <a:solidFill>
                  <a:srgbClr val="0000FF"/>
                </a:solidFill>
              </a:rPr>
              <a:t>16</a:t>
            </a:r>
            <a:r>
              <a:rPr lang="es-ES" sz="2000" dirty="0" smtClean="0"/>
              <a:t> </a:t>
            </a:r>
            <a:r>
              <a:rPr lang="es-ES" sz="2000" dirty="0"/>
              <a:t>Residuos no especificados en otro </a:t>
            </a:r>
            <a:r>
              <a:rPr lang="es-ES" sz="2000" dirty="0" err="1"/>
              <a:t>capítulo</a:t>
            </a:r>
            <a:r>
              <a:rPr lang="es-ES" sz="2000" dirty="0"/>
              <a:t> de la </a:t>
            </a:r>
            <a:r>
              <a:rPr lang="es-ES" sz="2000" dirty="0" smtClean="0"/>
              <a:t>lista.</a:t>
            </a:r>
          </a:p>
          <a:p>
            <a:pPr marL="271463" indent="-271463" algn="just">
              <a:spcBef>
                <a:spcPts val="600"/>
              </a:spcBef>
              <a:buClr>
                <a:srgbClr val="A72F74"/>
              </a:buClr>
              <a:buSzPct val="155000"/>
              <a:buFont typeface="Arial" pitchFamily="34" charset="0"/>
              <a:buChar char="•"/>
            </a:pPr>
            <a:r>
              <a:rPr lang="es-ES" sz="2000" b="1" dirty="0">
                <a:solidFill>
                  <a:srgbClr val="0000FF"/>
                </a:solidFill>
              </a:rPr>
              <a:t>17</a:t>
            </a:r>
            <a:r>
              <a:rPr lang="es-ES" sz="2000" dirty="0" smtClean="0"/>
              <a:t> </a:t>
            </a:r>
            <a:r>
              <a:rPr lang="es-ES" sz="2000" dirty="0"/>
              <a:t>Residuos de la </a:t>
            </a:r>
            <a:r>
              <a:rPr lang="es-ES" sz="2000" dirty="0" err="1"/>
              <a:t>construcción</a:t>
            </a:r>
            <a:r>
              <a:rPr lang="es-ES" sz="2000" dirty="0"/>
              <a:t> y </a:t>
            </a:r>
            <a:r>
              <a:rPr lang="es-ES" sz="2000" dirty="0" err="1"/>
              <a:t>demolición</a:t>
            </a:r>
            <a:r>
              <a:rPr lang="es-ES" sz="2000" dirty="0"/>
              <a:t> (incluida </a:t>
            </a:r>
            <a:r>
              <a:rPr lang="es-ES" sz="2000" dirty="0" smtClean="0"/>
              <a:t>la </a:t>
            </a:r>
            <a:r>
              <a:rPr lang="es-ES" sz="2000" dirty="0"/>
              <a:t>tierra excavada de zonas contaminadas)</a:t>
            </a:r>
            <a:r>
              <a:rPr lang="es-ES" sz="2000" dirty="0" smtClean="0"/>
              <a:t>.</a:t>
            </a:r>
          </a:p>
          <a:p>
            <a:pPr marL="271463" indent="-271463" algn="just">
              <a:spcBef>
                <a:spcPts val="600"/>
              </a:spcBef>
              <a:buClr>
                <a:srgbClr val="A72F74"/>
              </a:buClr>
              <a:buSzPct val="155000"/>
              <a:buFont typeface="Arial" pitchFamily="34" charset="0"/>
              <a:buChar char="•"/>
            </a:pPr>
            <a:r>
              <a:rPr lang="es-ES" sz="2000" b="1" dirty="0">
                <a:solidFill>
                  <a:srgbClr val="0000FF"/>
                </a:solidFill>
              </a:rPr>
              <a:t>18</a:t>
            </a:r>
            <a:r>
              <a:rPr lang="es-ES" sz="2000" dirty="0" smtClean="0"/>
              <a:t> </a:t>
            </a:r>
            <a:r>
              <a:rPr lang="es-ES" sz="2000" dirty="0"/>
              <a:t>Residuos de servicios </a:t>
            </a:r>
            <a:r>
              <a:rPr lang="es-ES" sz="2000" dirty="0" err="1"/>
              <a:t>médicos</a:t>
            </a:r>
            <a:r>
              <a:rPr lang="es-ES" sz="2000" dirty="0"/>
              <a:t> o veterinarios o de </a:t>
            </a:r>
            <a:r>
              <a:rPr lang="es-ES" sz="2000" dirty="0" err="1"/>
              <a:t>investigación</a:t>
            </a:r>
            <a:r>
              <a:rPr lang="es-ES" sz="2000" dirty="0"/>
              <a:t> asociada (salvo los residuos de cocina y de restaurante no procedentes directamente de </a:t>
            </a:r>
            <a:r>
              <a:rPr lang="es-ES" sz="2000" dirty="0" smtClean="0"/>
              <a:t>la </a:t>
            </a:r>
            <a:r>
              <a:rPr lang="es-ES" sz="2000" dirty="0" err="1"/>
              <a:t>prestación</a:t>
            </a:r>
            <a:r>
              <a:rPr lang="es-ES" sz="2000" dirty="0"/>
              <a:t> de cuidados sanitarios)</a:t>
            </a:r>
            <a:r>
              <a:rPr lang="es-ES" sz="2000" dirty="0" smtClean="0"/>
              <a:t>.</a:t>
            </a:r>
          </a:p>
          <a:p>
            <a:pPr marL="271463" indent="-271463" algn="just">
              <a:spcBef>
                <a:spcPts val="600"/>
              </a:spcBef>
              <a:buClr>
                <a:srgbClr val="A72F74"/>
              </a:buClr>
              <a:buSzPct val="155000"/>
              <a:buFont typeface="Arial" pitchFamily="34" charset="0"/>
              <a:buChar char="•"/>
            </a:pPr>
            <a:r>
              <a:rPr lang="es-ES" sz="2000" b="1" dirty="0" smtClean="0">
                <a:solidFill>
                  <a:srgbClr val="0000FF"/>
                </a:solidFill>
              </a:rPr>
              <a:t>19</a:t>
            </a:r>
            <a:r>
              <a:rPr lang="es-ES" sz="2000" dirty="0" smtClean="0"/>
              <a:t> </a:t>
            </a:r>
            <a:r>
              <a:rPr lang="es-ES" sz="2000" dirty="0"/>
              <a:t>Residuos de las instalaciones para el tratamiento </a:t>
            </a:r>
            <a:r>
              <a:rPr lang="es-ES" sz="2000" dirty="0" smtClean="0"/>
              <a:t>de </a:t>
            </a:r>
            <a:r>
              <a:rPr lang="es-ES" sz="2000" dirty="0"/>
              <a:t>residuos, de las plantas externas de tratamiento de aguas residuales y de la </a:t>
            </a:r>
            <a:r>
              <a:rPr lang="es-ES" sz="2000" dirty="0" err="1"/>
              <a:t>preparación</a:t>
            </a:r>
            <a:r>
              <a:rPr lang="es-ES" sz="2000" dirty="0"/>
              <a:t> de agua para consumo humano y de agua para uso </a:t>
            </a:r>
            <a:r>
              <a:rPr lang="es-ES" sz="2000" dirty="0" smtClean="0"/>
              <a:t>industrial</a:t>
            </a:r>
            <a:r>
              <a:rPr lang="es-ES" sz="2000" dirty="0"/>
              <a:t>. </a:t>
            </a:r>
            <a:endParaRPr lang="es-ES" sz="2000" dirty="0" smtClean="0"/>
          </a:p>
          <a:p>
            <a:pPr marL="271463" indent="-271463" algn="just">
              <a:spcBef>
                <a:spcPts val="600"/>
              </a:spcBef>
              <a:buClr>
                <a:srgbClr val="A72F74"/>
              </a:buClr>
              <a:buSzPct val="155000"/>
              <a:buFont typeface="Arial" pitchFamily="34" charset="0"/>
              <a:buChar char="•"/>
            </a:pPr>
            <a:r>
              <a:rPr lang="es-ES" sz="2000" b="1" dirty="0">
                <a:solidFill>
                  <a:srgbClr val="0000FF"/>
                </a:solidFill>
              </a:rPr>
              <a:t>20</a:t>
            </a:r>
            <a:r>
              <a:rPr lang="es-ES" sz="2000" dirty="0"/>
              <a:t> Residuos municipales (residuos </a:t>
            </a:r>
            <a:r>
              <a:rPr lang="es-ES" sz="2000" dirty="0" err="1"/>
              <a:t>domésticos</a:t>
            </a:r>
            <a:r>
              <a:rPr lang="es-ES" sz="2000" dirty="0"/>
              <a:t> y </a:t>
            </a:r>
            <a:r>
              <a:rPr lang="es-ES" sz="2000" dirty="0" smtClean="0"/>
              <a:t>residuos </a:t>
            </a:r>
            <a:r>
              <a:rPr lang="es-ES" sz="2000" dirty="0"/>
              <a:t>asimilables procedentes de los comercios, industrias e instituciones), incluidas las fracciones recogidas selectivamente. </a:t>
            </a: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18</a:t>
            </a:fld>
            <a:endParaRPr lang="eu-ES" sz="1600" dirty="0">
              <a:latin typeface="Arial" charset="0"/>
              <a:cs typeface="Arial" charset="0"/>
            </a:endParaRPr>
          </a:p>
        </p:txBody>
      </p:sp>
      <p:sp>
        <p:nvSpPr>
          <p:cNvPr id="9" name="Rectangle 5"/>
          <p:cNvSpPr>
            <a:spLocks noChangeArrowheads="1"/>
          </p:cNvSpPr>
          <p:nvPr/>
        </p:nvSpPr>
        <p:spPr bwMode="auto">
          <a:xfrm>
            <a:off x="1524000" y="633545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324600"/>
            <a:ext cx="990600" cy="451119"/>
          </a:xfrm>
          <a:prstGeom prst="rect">
            <a:avLst/>
          </a:prstGeom>
        </p:spPr>
      </p:pic>
    </p:spTree>
    <p:extLst>
      <p:ext uri="{BB962C8B-B14F-4D97-AF65-F5344CB8AC3E}">
        <p14:creationId xmlns:p14="http://schemas.microsoft.com/office/powerpoint/2010/main" xmlns="" val="2362457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85800" y="990600"/>
            <a:ext cx="7620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19</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47" y="6248400"/>
            <a:ext cx="990600" cy="451119"/>
          </a:xfrm>
          <a:prstGeom prst="rect">
            <a:avLst/>
          </a:prstGeom>
        </p:spPr>
      </p:pic>
      <p:sp>
        <p:nvSpPr>
          <p:cNvPr id="12" name="11 Rectángulo redondeado"/>
          <p:cNvSpPr/>
          <p:nvPr/>
        </p:nvSpPr>
        <p:spPr>
          <a:xfrm>
            <a:off x="609600" y="1371600"/>
            <a:ext cx="7543800" cy="4648200"/>
          </a:xfrm>
          <a:prstGeom prst="roundRect">
            <a:avLst/>
          </a:prstGeom>
          <a:solidFill>
            <a:srgbClr val="F6EBB8"/>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600" b="1" dirty="0" smtClean="0">
              <a:solidFill>
                <a:schemeClr val="tx1"/>
              </a:solidFill>
            </a:endParaRPr>
          </a:p>
          <a:p>
            <a:endParaRPr lang="es-ES" sz="1600" b="1" dirty="0" smtClean="0">
              <a:solidFill>
                <a:schemeClr val="tx1"/>
              </a:solidFill>
            </a:endParaRPr>
          </a:p>
          <a:p>
            <a:pPr algn="just"/>
            <a:r>
              <a:rPr lang="es-ES" sz="2000" b="1" dirty="0">
                <a:solidFill>
                  <a:srgbClr val="0000FF"/>
                </a:solidFill>
              </a:rPr>
              <a:t>19 </a:t>
            </a:r>
            <a:r>
              <a:rPr lang="es-ES" sz="2000" b="1" i="1" dirty="0">
                <a:solidFill>
                  <a:srgbClr val="008000"/>
                </a:solidFill>
              </a:rPr>
              <a:t>R</a:t>
            </a:r>
            <a:r>
              <a:rPr lang="es-ES" sz="2000" b="1" i="1" dirty="0" smtClean="0">
                <a:solidFill>
                  <a:srgbClr val="008000"/>
                </a:solidFill>
              </a:rPr>
              <a:t>esiduos de las instalaciones para el tratamiento de residuos de las plantas externas de tratamiento de aguas residuales y de la reparación de agua para consumo humano y de agua para uso industrial.</a:t>
            </a:r>
          </a:p>
          <a:p>
            <a:pPr algn="just"/>
            <a:endParaRPr lang="es-ES" sz="1600" dirty="0" smtClean="0">
              <a:solidFill>
                <a:schemeClr val="tx1"/>
              </a:solidFill>
            </a:endParaRPr>
          </a:p>
          <a:p>
            <a:pPr algn="just"/>
            <a:r>
              <a:rPr lang="es-ES" sz="2000" b="1" dirty="0">
                <a:solidFill>
                  <a:srgbClr val="0000FF"/>
                </a:solidFill>
              </a:rPr>
              <a:t>19 02 </a:t>
            </a:r>
            <a:r>
              <a:rPr lang="es-ES" sz="2000" b="1" dirty="0" smtClean="0">
                <a:solidFill>
                  <a:schemeClr val="tx1"/>
                </a:solidFill>
              </a:rPr>
              <a:t>Residuos de tratamientos </a:t>
            </a:r>
            <a:r>
              <a:rPr lang="es-ES" sz="2000" b="1" dirty="0" err="1" smtClean="0">
                <a:solidFill>
                  <a:schemeClr val="tx1"/>
                </a:solidFill>
              </a:rPr>
              <a:t>fisico</a:t>
            </a:r>
            <a:r>
              <a:rPr lang="es-ES" sz="2000" b="1" dirty="0" smtClean="0">
                <a:solidFill>
                  <a:schemeClr val="tx1"/>
                </a:solidFill>
              </a:rPr>
              <a:t>-químicos de residuos (incluidas la descromatación, descianuración y neutralización)</a:t>
            </a:r>
          </a:p>
          <a:p>
            <a:pPr algn="just"/>
            <a:endParaRPr lang="es-ES" sz="2000" dirty="0" smtClean="0">
              <a:solidFill>
                <a:schemeClr val="tx1"/>
              </a:solidFill>
            </a:endParaRPr>
          </a:p>
          <a:p>
            <a:pPr algn="just"/>
            <a:r>
              <a:rPr lang="es-ES" sz="2000" b="1" dirty="0">
                <a:solidFill>
                  <a:srgbClr val="0000FF"/>
                </a:solidFill>
              </a:rPr>
              <a:t>19 02 05* </a:t>
            </a:r>
            <a:r>
              <a:rPr lang="es-ES" sz="2000" dirty="0" smtClean="0">
                <a:solidFill>
                  <a:schemeClr val="tx1"/>
                </a:solidFill>
              </a:rPr>
              <a:t>Lodos de tratamientos </a:t>
            </a:r>
            <a:r>
              <a:rPr lang="es-ES" sz="2000" dirty="0" err="1" smtClean="0">
                <a:solidFill>
                  <a:schemeClr val="tx1"/>
                </a:solidFill>
              </a:rPr>
              <a:t>fisico</a:t>
            </a:r>
            <a:r>
              <a:rPr lang="es-ES" sz="2000" dirty="0" smtClean="0">
                <a:solidFill>
                  <a:schemeClr val="tx1"/>
                </a:solidFill>
              </a:rPr>
              <a:t>-químicos que contienen sustancias peligrosas.</a:t>
            </a:r>
          </a:p>
          <a:p>
            <a:pPr algn="just"/>
            <a:endParaRPr lang="es-ES" sz="2000" dirty="0" smtClean="0">
              <a:solidFill>
                <a:schemeClr val="tx1"/>
              </a:solidFill>
            </a:endParaRPr>
          </a:p>
          <a:p>
            <a:pPr algn="just"/>
            <a:r>
              <a:rPr lang="es-ES" sz="2000" b="1" dirty="0" smtClean="0">
                <a:solidFill>
                  <a:srgbClr val="0000FF"/>
                </a:solidFill>
              </a:rPr>
              <a:t>19 02 06 </a:t>
            </a:r>
            <a:r>
              <a:rPr lang="es-ES" sz="2000" dirty="0" smtClean="0">
                <a:solidFill>
                  <a:schemeClr val="tx1"/>
                </a:solidFill>
              </a:rPr>
              <a:t>Lodos de tratamientos </a:t>
            </a:r>
            <a:r>
              <a:rPr lang="es-ES" sz="2000" dirty="0" err="1" smtClean="0">
                <a:solidFill>
                  <a:schemeClr val="tx1"/>
                </a:solidFill>
              </a:rPr>
              <a:t>fisico</a:t>
            </a:r>
            <a:r>
              <a:rPr lang="es-ES" sz="2000" dirty="0" smtClean="0">
                <a:solidFill>
                  <a:schemeClr val="tx1"/>
                </a:solidFill>
              </a:rPr>
              <a:t>-químicos, distintos de los especificados en el código 19 02 05*</a:t>
            </a:r>
          </a:p>
          <a:p>
            <a:pPr algn="just"/>
            <a:endParaRPr lang="es-ES" sz="1600" dirty="0" smtClean="0">
              <a:solidFill>
                <a:schemeClr val="tx1"/>
              </a:solidFill>
            </a:endParaRPr>
          </a:p>
        </p:txBody>
      </p:sp>
      <p:sp>
        <p:nvSpPr>
          <p:cNvPr id="49" name="48 Rectángulo redondeado"/>
          <p:cNvSpPr/>
          <p:nvPr/>
        </p:nvSpPr>
        <p:spPr>
          <a:xfrm>
            <a:off x="609600" y="1143000"/>
            <a:ext cx="2743200" cy="57661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t>                      </a:t>
            </a:r>
            <a:r>
              <a:rPr lang="es-ES" sz="2400" b="1" dirty="0" smtClean="0"/>
              <a:t>Ejemplo</a:t>
            </a:r>
            <a:endParaRPr lang="es-ES" b="1" dirty="0"/>
          </a:p>
        </p:txBody>
      </p:sp>
      <p:grpSp>
        <p:nvGrpSpPr>
          <p:cNvPr id="50" name="33 Grupo"/>
          <p:cNvGrpSpPr/>
          <p:nvPr/>
        </p:nvGrpSpPr>
        <p:grpSpPr>
          <a:xfrm>
            <a:off x="838200" y="1295400"/>
            <a:ext cx="688505" cy="319179"/>
            <a:chOff x="3505200" y="2438400"/>
            <a:chExt cx="533400" cy="381000"/>
          </a:xfrm>
        </p:grpSpPr>
        <p:grpSp>
          <p:nvGrpSpPr>
            <p:cNvPr id="51" name="23 Grupo"/>
            <p:cNvGrpSpPr/>
            <p:nvPr/>
          </p:nvGrpSpPr>
          <p:grpSpPr>
            <a:xfrm>
              <a:off x="3505200" y="2514600"/>
              <a:ext cx="533400" cy="304800"/>
              <a:chOff x="838200" y="2438400"/>
              <a:chExt cx="685800" cy="381000"/>
            </a:xfrm>
          </p:grpSpPr>
          <p:grpSp>
            <p:nvGrpSpPr>
              <p:cNvPr id="54" name="19 Grupo"/>
              <p:cNvGrpSpPr/>
              <p:nvPr/>
            </p:nvGrpSpPr>
            <p:grpSpPr>
              <a:xfrm>
                <a:off x="838200" y="2438400"/>
                <a:ext cx="381000" cy="381000"/>
                <a:chOff x="5257800" y="2590800"/>
                <a:chExt cx="401548" cy="381000"/>
              </a:xfrm>
            </p:grpSpPr>
            <p:sp>
              <p:nvSpPr>
                <p:cNvPr id="58" name="57 Elipse"/>
                <p:cNvSpPr/>
                <p:nvPr/>
              </p:nvSpPr>
              <p:spPr>
                <a:xfrm>
                  <a:off x="5257800" y="2590800"/>
                  <a:ext cx="401548"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58 Elipse"/>
                <p:cNvSpPr/>
                <p:nvPr/>
              </p:nvSpPr>
              <p:spPr>
                <a:xfrm>
                  <a:off x="5337050" y="2667000"/>
                  <a:ext cx="250545"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5" name="20 Grupo"/>
              <p:cNvGrpSpPr/>
              <p:nvPr/>
            </p:nvGrpSpPr>
            <p:grpSpPr>
              <a:xfrm>
                <a:off x="1219200" y="2438400"/>
                <a:ext cx="304800" cy="304800"/>
                <a:chOff x="5257800" y="2590800"/>
                <a:chExt cx="401548" cy="381000"/>
              </a:xfrm>
            </p:grpSpPr>
            <p:sp>
              <p:nvSpPr>
                <p:cNvPr id="56" name="55 Elipse"/>
                <p:cNvSpPr/>
                <p:nvPr/>
              </p:nvSpPr>
              <p:spPr>
                <a:xfrm>
                  <a:off x="5257800" y="2590800"/>
                  <a:ext cx="401548"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56 Elipse"/>
                <p:cNvSpPr/>
                <p:nvPr/>
              </p:nvSpPr>
              <p:spPr>
                <a:xfrm>
                  <a:off x="5337050" y="2667000"/>
                  <a:ext cx="250545"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cxnSp>
          <p:nvCxnSpPr>
            <p:cNvPr id="52" name="51 Conector recto"/>
            <p:cNvCxnSpPr/>
            <p:nvPr/>
          </p:nvCxnSpPr>
          <p:spPr>
            <a:xfrm flipV="1">
              <a:off x="3505200" y="2438400"/>
              <a:ext cx="152400" cy="76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a:off x="3810000" y="2438400"/>
              <a:ext cx="176736" cy="31563"/>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20" name="Text Box 3"/>
          <p:cNvSpPr txBox="1">
            <a:spLocks noChangeArrowheads="1"/>
          </p:cNvSpPr>
          <p:nvPr/>
        </p:nvSpPr>
        <p:spPr bwMode="auto">
          <a:xfrm>
            <a:off x="304800" y="381000"/>
            <a:ext cx="81534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gn="ctr"/>
            <a:r>
              <a:rPr lang="es-ES" sz="2800" b="1" dirty="0">
                <a:solidFill>
                  <a:srgbClr val="CC0000"/>
                </a:solidFill>
              </a:rPr>
              <a:t>4</a:t>
            </a:r>
            <a:r>
              <a:rPr lang="es-ES" sz="2800" b="1" dirty="0" smtClean="0">
                <a:solidFill>
                  <a:srgbClr val="CC0000"/>
                </a:solidFill>
              </a:rPr>
              <a:t>. Códigos de Identificación de Residuos: códigos LER</a:t>
            </a:r>
            <a:endParaRPr lang="es-ES" sz="2800" b="1" dirty="0">
              <a:solidFill>
                <a:srgbClr val="CC0000"/>
              </a:solidFill>
            </a:endParaRPr>
          </a:p>
        </p:txBody>
      </p:sp>
    </p:spTree>
    <p:extLst>
      <p:ext uri="{BB962C8B-B14F-4D97-AF65-F5344CB8AC3E}">
        <p14:creationId xmlns:p14="http://schemas.microsoft.com/office/powerpoint/2010/main" xmlns="" val="2842568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685800" y="1371600"/>
            <a:ext cx="7391400" cy="4281172"/>
          </a:xfrm>
          <a:prstGeom prst="rect">
            <a:avLst/>
          </a:prstGeom>
          <a:solidFill>
            <a:srgbClr val="FFFFFF"/>
          </a:solidFill>
          <a:ln>
            <a:noFill/>
          </a:ln>
          <a:effectLst/>
          <a:extLst/>
        </p:spPr>
        <p:txBody>
          <a:bodyPr wrap="square">
            <a:spAutoFit/>
          </a:bodyPr>
          <a:lstStyle/>
          <a:p>
            <a:pPr marL="627063" lvl="1" indent="-452438" algn="just">
              <a:lnSpc>
                <a:spcPct val="110000"/>
              </a:lnSpc>
              <a:spcBef>
                <a:spcPts val="600"/>
              </a:spcBef>
              <a:buClr>
                <a:srgbClr val="0000FF"/>
              </a:buClr>
              <a:buSzPct val="111000"/>
              <a:buFontTx/>
              <a:buAutoNum type="arabicPeriod"/>
            </a:pPr>
            <a:r>
              <a:rPr lang="es-ES" sz="2400" b="1" dirty="0" smtClean="0"/>
              <a:t>Introducción</a:t>
            </a:r>
          </a:p>
          <a:p>
            <a:pPr marL="627063" lvl="1" indent="-452438" algn="just">
              <a:lnSpc>
                <a:spcPct val="110000"/>
              </a:lnSpc>
              <a:spcBef>
                <a:spcPts val="600"/>
              </a:spcBef>
              <a:buClr>
                <a:srgbClr val="0000FF"/>
              </a:buClr>
              <a:buSzPct val="111000"/>
              <a:buFontTx/>
              <a:buAutoNum type="arabicPeriod"/>
            </a:pPr>
            <a:r>
              <a:rPr lang="es-ES" sz="2400" b="1" dirty="0"/>
              <a:t>Clasificación de los residuos</a:t>
            </a:r>
          </a:p>
          <a:p>
            <a:pPr marL="627063" lvl="1" indent="-452438" algn="just">
              <a:lnSpc>
                <a:spcPct val="110000"/>
              </a:lnSpc>
              <a:spcBef>
                <a:spcPts val="600"/>
              </a:spcBef>
              <a:buClr>
                <a:srgbClr val="0000FF"/>
              </a:buClr>
              <a:buSzPct val="111000"/>
              <a:buFontTx/>
              <a:buAutoNum type="arabicPeriod"/>
            </a:pPr>
            <a:r>
              <a:rPr lang="es-ES" sz="2400" b="1" dirty="0" smtClean="0"/>
              <a:t>Residuos industriales</a:t>
            </a:r>
          </a:p>
          <a:p>
            <a:pPr marL="627063" lvl="1" indent="-452438" algn="just">
              <a:lnSpc>
                <a:spcPct val="110000"/>
              </a:lnSpc>
              <a:spcBef>
                <a:spcPts val="600"/>
              </a:spcBef>
              <a:buClr>
                <a:srgbClr val="0000FF"/>
              </a:buClr>
              <a:buSzPct val="111000"/>
              <a:buFontTx/>
              <a:buAutoNum type="arabicPeriod"/>
            </a:pPr>
            <a:r>
              <a:rPr lang="es-ES" sz="2400" b="1" dirty="0" smtClean="0"/>
              <a:t>Códigos de identificación de residuos: código LER</a:t>
            </a:r>
          </a:p>
          <a:p>
            <a:pPr marL="627063" lvl="1" indent="-452438" algn="just">
              <a:lnSpc>
                <a:spcPct val="110000"/>
              </a:lnSpc>
              <a:spcBef>
                <a:spcPts val="600"/>
              </a:spcBef>
              <a:buClr>
                <a:srgbClr val="0000FF"/>
              </a:buClr>
              <a:buSzPct val="111000"/>
              <a:buFontTx/>
              <a:buAutoNum type="arabicPeriod"/>
            </a:pPr>
            <a:r>
              <a:rPr lang="es-ES" sz="2400" b="1" dirty="0" smtClean="0"/>
              <a:t>Códigos de identificación de residuos: código según las tablas del R.D. 952/1997 y del R.D. 833/1988.</a:t>
            </a:r>
          </a:p>
          <a:p>
            <a:pPr marL="627063" lvl="1" indent="-452438" algn="just">
              <a:lnSpc>
                <a:spcPct val="110000"/>
              </a:lnSpc>
              <a:spcBef>
                <a:spcPts val="600"/>
              </a:spcBef>
              <a:buClr>
                <a:srgbClr val="0000FF"/>
              </a:buClr>
              <a:buSzPct val="111000"/>
              <a:buFontTx/>
              <a:buAutoNum type="arabicPeriod"/>
            </a:pPr>
            <a:r>
              <a:rPr lang="es-ES" sz="2400" b="1" dirty="0" smtClean="0"/>
              <a:t>Ejemplos</a:t>
            </a:r>
          </a:p>
          <a:p>
            <a:pPr marL="627063" lvl="1" indent="-452438" algn="just">
              <a:lnSpc>
                <a:spcPct val="110000"/>
              </a:lnSpc>
              <a:spcBef>
                <a:spcPts val="600"/>
              </a:spcBef>
              <a:buClr>
                <a:srgbClr val="0000FF"/>
              </a:buClr>
              <a:buSzPct val="111000"/>
              <a:buFontTx/>
              <a:buAutoNum type="arabicPeriod"/>
            </a:pPr>
            <a:r>
              <a:rPr lang="es-ES" sz="2400" b="1" dirty="0" smtClean="0"/>
              <a:t>Referencias bibliográficas</a:t>
            </a:r>
          </a:p>
          <a:p>
            <a:pPr marL="627063" lvl="1" indent="-452438" algn="just">
              <a:lnSpc>
                <a:spcPct val="110000"/>
              </a:lnSpc>
              <a:spcBef>
                <a:spcPts val="600"/>
              </a:spcBef>
              <a:buClr>
                <a:srgbClr val="0000FF"/>
              </a:buClr>
              <a:buSzPct val="111000"/>
              <a:buFontTx/>
              <a:buAutoNum type="arabicPeriod"/>
            </a:pPr>
            <a:r>
              <a:rPr lang="es-ES" sz="2400" b="1" dirty="0" smtClean="0"/>
              <a:t>Webs de interés</a:t>
            </a:r>
          </a:p>
        </p:txBody>
      </p:sp>
      <p:sp>
        <p:nvSpPr>
          <p:cNvPr id="6148" name="Line 4"/>
          <p:cNvSpPr>
            <a:spLocks noChangeShapeType="1"/>
          </p:cNvSpPr>
          <p:nvPr/>
        </p:nvSpPr>
        <p:spPr bwMode="auto">
          <a:xfrm>
            <a:off x="609600" y="1066800"/>
            <a:ext cx="7467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5" name="Rectangle 2"/>
          <p:cNvSpPr txBox="1">
            <a:spLocks noChangeArrowheads="1"/>
          </p:cNvSpPr>
          <p:nvPr/>
        </p:nvSpPr>
        <p:spPr bwMode="auto">
          <a:xfrm>
            <a:off x="838200" y="381000"/>
            <a:ext cx="2819400"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a:defRPr/>
            </a:pPr>
            <a:r>
              <a:rPr lang="es-ES" sz="2800" b="1" dirty="0" smtClean="0">
                <a:solidFill>
                  <a:srgbClr val="CC0000"/>
                </a:solidFill>
              </a:rPr>
              <a:t>Contenidos:</a:t>
            </a:r>
            <a:endParaRPr lang="en-US" sz="2800" b="1" dirty="0">
              <a:solidFill>
                <a:srgbClr val="CC0000"/>
              </a:solidFill>
            </a:endParaRPr>
          </a:p>
        </p:txBody>
      </p:sp>
      <p:sp>
        <p:nvSpPr>
          <p:cNvPr id="7"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a:t>
            </a:fld>
            <a:endParaRPr lang="eu-ES" sz="1600" dirty="0">
              <a:latin typeface="Arial" charset="0"/>
              <a:cs typeface="Arial" charset="0"/>
            </a:endParaRPr>
          </a:p>
        </p:txBody>
      </p:sp>
      <p:pic>
        <p:nvPicPr>
          <p:cNvPr id="9" name="Imagen 8"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248400"/>
            <a:ext cx="1051874" cy="479023"/>
          </a:xfrm>
          <a:prstGeom prst="rect">
            <a:avLst/>
          </a:prstGeom>
        </p:spPr>
      </p:pic>
      <p:sp>
        <p:nvSpPr>
          <p:cNvPr id="8"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spTree>
    <p:extLst>
      <p:ext uri="{BB962C8B-B14F-4D97-AF65-F5344CB8AC3E}">
        <p14:creationId xmlns:p14="http://schemas.microsoft.com/office/powerpoint/2010/main" xmlns="" val="702016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457200" y="990600"/>
            <a:ext cx="784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20</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47" y="6248400"/>
            <a:ext cx="990600" cy="451119"/>
          </a:xfrm>
          <a:prstGeom prst="rect">
            <a:avLst/>
          </a:prstGeom>
        </p:spPr>
      </p:pic>
      <p:sp>
        <p:nvSpPr>
          <p:cNvPr id="12" name="11 Rectángulo redondeado"/>
          <p:cNvSpPr/>
          <p:nvPr/>
        </p:nvSpPr>
        <p:spPr>
          <a:xfrm>
            <a:off x="533400" y="1600200"/>
            <a:ext cx="7620000" cy="4267200"/>
          </a:xfrm>
          <a:prstGeom prst="roundRect">
            <a:avLst/>
          </a:prstGeom>
          <a:solidFill>
            <a:srgbClr val="F6EBB8"/>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pPr>
            <a:r>
              <a:rPr lang="es-ES" sz="2000" dirty="0" smtClean="0">
                <a:solidFill>
                  <a:schemeClr val="tx1"/>
                </a:solidFill>
              </a:rPr>
              <a:t>Según </a:t>
            </a:r>
            <a:r>
              <a:rPr lang="es-ES" sz="2000" dirty="0">
                <a:solidFill>
                  <a:schemeClr val="tx1"/>
                </a:solidFill>
              </a:rPr>
              <a:t>la legislación vigente, las </a:t>
            </a:r>
            <a:r>
              <a:rPr lang="es-ES" sz="2000" b="1" dirty="0">
                <a:solidFill>
                  <a:srgbClr val="008000"/>
                </a:solidFill>
              </a:rPr>
              <a:t>pilas convencionales </a:t>
            </a:r>
            <a:r>
              <a:rPr lang="es-ES" sz="2000" dirty="0">
                <a:solidFill>
                  <a:schemeClr val="tx1"/>
                </a:solidFill>
              </a:rPr>
              <a:t>y </a:t>
            </a:r>
            <a:r>
              <a:rPr lang="es-ES" sz="2000" dirty="0" smtClean="0">
                <a:solidFill>
                  <a:schemeClr val="tx1"/>
                </a:solidFill>
              </a:rPr>
              <a:t>las </a:t>
            </a:r>
            <a:r>
              <a:rPr lang="es-ES" sz="2000" b="1" dirty="0">
                <a:solidFill>
                  <a:srgbClr val="008000"/>
                </a:solidFill>
              </a:rPr>
              <a:t>pilas de botón </a:t>
            </a:r>
            <a:r>
              <a:rPr lang="es-ES" sz="2000" dirty="0" smtClean="0">
                <a:solidFill>
                  <a:schemeClr val="tx1"/>
                </a:solidFill>
              </a:rPr>
              <a:t>se </a:t>
            </a:r>
            <a:r>
              <a:rPr lang="es-ES" sz="2000" dirty="0">
                <a:solidFill>
                  <a:schemeClr val="tx1"/>
                </a:solidFill>
              </a:rPr>
              <a:t>consideran residuos peligrosos. </a:t>
            </a:r>
            <a:endParaRPr lang="es-ES" sz="2000" b="1" dirty="0" smtClean="0">
              <a:solidFill>
                <a:schemeClr val="tx1"/>
              </a:solidFill>
            </a:endParaRPr>
          </a:p>
          <a:p>
            <a:pPr>
              <a:spcBef>
                <a:spcPts val="600"/>
              </a:spcBef>
            </a:pPr>
            <a:r>
              <a:rPr lang="es-ES" sz="2400" b="1" dirty="0">
                <a:solidFill>
                  <a:srgbClr val="0000FF"/>
                </a:solidFill>
              </a:rPr>
              <a:t>La Lista Europea de Residuos (LER) </a:t>
            </a:r>
            <a:r>
              <a:rPr lang="es-ES" sz="2000" dirty="0">
                <a:solidFill>
                  <a:schemeClr val="tx1"/>
                </a:solidFill>
              </a:rPr>
              <a:t>los clasifica dentro </a:t>
            </a:r>
            <a:r>
              <a:rPr lang="es-ES" sz="2000" dirty="0" smtClean="0">
                <a:solidFill>
                  <a:schemeClr val="tx1"/>
                </a:solidFill>
              </a:rPr>
              <a:t>del grupo</a:t>
            </a:r>
            <a:r>
              <a:rPr lang="es-ES" sz="2000" dirty="0">
                <a:solidFill>
                  <a:schemeClr val="tx1"/>
                </a:solidFill>
              </a:rPr>
              <a:t>:</a:t>
            </a:r>
          </a:p>
          <a:p>
            <a:pPr>
              <a:spcBef>
                <a:spcPts val="600"/>
              </a:spcBef>
            </a:pPr>
            <a:r>
              <a:rPr lang="es-ES" sz="2000" b="1" dirty="0">
                <a:solidFill>
                  <a:srgbClr val="0000FF"/>
                </a:solidFill>
              </a:rPr>
              <a:t>16</a:t>
            </a:r>
            <a:r>
              <a:rPr lang="es-ES" sz="2000" dirty="0">
                <a:solidFill>
                  <a:schemeClr val="tx1"/>
                </a:solidFill>
              </a:rPr>
              <a:t>: </a:t>
            </a:r>
            <a:r>
              <a:rPr lang="es-ES" sz="2000" b="1" dirty="0">
                <a:solidFill>
                  <a:schemeClr val="tx1"/>
                </a:solidFill>
              </a:rPr>
              <a:t>Residuos no especificados en otro capítulo de la lista. </a:t>
            </a:r>
          </a:p>
          <a:p>
            <a:pPr>
              <a:spcBef>
                <a:spcPts val="600"/>
              </a:spcBef>
            </a:pPr>
            <a:r>
              <a:rPr lang="es-ES" sz="2000" b="1" dirty="0">
                <a:solidFill>
                  <a:srgbClr val="0000FF"/>
                </a:solidFill>
              </a:rPr>
              <a:t>16 06</a:t>
            </a:r>
            <a:r>
              <a:rPr lang="es-ES" sz="2000" dirty="0">
                <a:solidFill>
                  <a:schemeClr val="tx1"/>
                </a:solidFill>
              </a:rPr>
              <a:t>: Pilas y acumuladores </a:t>
            </a:r>
          </a:p>
          <a:p>
            <a:pPr>
              <a:spcBef>
                <a:spcPts val="600"/>
              </a:spcBef>
            </a:pPr>
            <a:r>
              <a:rPr lang="es-ES" sz="2000" b="1" dirty="0">
                <a:solidFill>
                  <a:srgbClr val="0000FF"/>
                </a:solidFill>
              </a:rPr>
              <a:t>16 06 03</a:t>
            </a:r>
            <a:r>
              <a:rPr lang="es-ES" sz="2000" b="1" dirty="0">
                <a:solidFill>
                  <a:srgbClr val="FF0000"/>
                </a:solidFill>
              </a:rPr>
              <a:t>*</a:t>
            </a:r>
            <a:r>
              <a:rPr lang="es-ES" sz="2000" dirty="0">
                <a:solidFill>
                  <a:schemeClr val="tx1"/>
                </a:solidFill>
              </a:rPr>
              <a:t>: Pilas que contienen mercurio, </a:t>
            </a:r>
            <a:r>
              <a:rPr lang="es-ES" sz="2000" b="1" dirty="0">
                <a:solidFill>
                  <a:srgbClr val="FF0000"/>
                </a:solidFill>
              </a:rPr>
              <a:t>(*)</a:t>
            </a:r>
            <a:r>
              <a:rPr lang="es-ES" sz="2000" b="1" dirty="0">
                <a:solidFill>
                  <a:schemeClr val="tx1"/>
                </a:solidFill>
              </a:rPr>
              <a:t> </a:t>
            </a:r>
            <a:r>
              <a:rPr lang="es-ES" sz="2000" b="1" dirty="0">
                <a:solidFill>
                  <a:srgbClr val="FF0000"/>
                </a:solidFill>
              </a:rPr>
              <a:t>Residuo peligroso</a:t>
            </a:r>
          </a:p>
          <a:p>
            <a:pPr>
              <a:spcBef>
                <a:spcPts val="600"/>
              </a:spcBef>
            </a:pPr>
            <a:r>
              <a:rPr lang="es-ES" sz="2000" b="1" dirty="0">
                <a:solidFill>
                  <a:srgbClr val="0000FF"/>
                </a:solidFill>
              </a:rPr>
              <a:t>16 06 04</a:t>
            </a:r>
            <a:r>
              <a:rPr lang="es-ES" sz="2000" dirty="0">
                <a:solidFill>
                  <a:schemeClr val="tx1"/>
                </a:solidFill>
              </a:rPr>
              <a:t>: </a:t>
            </a:r>
            <a:r>
              <a:rPr lang="es-ES" sz="2000" dirty="0" smtClean="0">
                <a:solidFill>
                  <a:schemeClr val="tx1"/>
                </a:solidFill>
              </a:rPr>
              <a:t> Pilas </a:t>
            </a:r>
            <a:r>
              <a:rPr lang="es-ES" sz="2000" dirty="0">
                <a:solidFill>
                  <a:schemeClr val="tx1"/>
                </a:solidFill>
              </a:rPr>
              <a:t>alcalinas (excepto código 160603). (No peligroso) </a:t>
            </a:r>
          </a:p>
          <a:p>
            <a:pPr>
              <a:spcBef>
                <a:spcPts val="600"/>
              </a:spcBef>
            </a:pPr>
            <a:r>
              <a:rPr lang="es-ES" sz="2000" b="1" dirty="0">
                <a:solidFill>
                  <a:srgbClr val="0000FF"/>
                </a:solidFill>
              </a:rPr>
              <a:t>16 06 05</a:t>
            </a:r>
            <a:r>
              <a:rPr lang="es-ES" sz="2000" dirty="0">
                <a:solidFill>
                  <a:schemeClr val="tx1"/>
                </a:solidFill>
              </a:rPr>
              <a:t>: </a:t>
            </a:r>
            <a:r>
              <a:rPr lang="es-ES" sz="2000" dirty="0" smtClean="0">
                <a:solidFill>
                  <a:schemeClr val="tx1"/>
                </a:solidFill>
              </a:rPr>
              <a:t> Otras </a:t>
            </a:r>
            <a:r>
              <a:rPr lang="es-ES" sz="2000" dirty="0">
                <a:solidFill>
                  <a:schemeClr val="tx1"/>
                </a:solidFill>
              </a:rPr>
              <a:t>pilas y acumuladores. (No peligroso) </a:t>
            </a:r>
          </a:p>
        </p:txBody>
      </p:sp>
      <p:sp>
        <p:nvSpPr>
          <p:cNvPr id="49" name="48 Rectángulo redondeado"/>
          <p:cNvSpPr/>
          <p:nvPr/>
        </p:nvSpPr>
        <p:spPr>
          <a:xfrm>
            <a:off x="609600" y="1219200"/>
            <a:ext cx="2743200" cy="57661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t>                        </a:t>
            </a:r>
            <a:r>
              <a:rPr lang="es-ES" sz="2400" b="1" dirty="0" smtClean="0"/>
              <a:t>Ejemplo</a:t>
            </a:r>
            <a:endParaRPr lang="es-ES" b="1" dirty="0"/>
          </a:p>
        </p:txBody>
      </p:sp>
      <p:grpSp>
        <p:nvGrpSpPr>
          <p:cNvPr id="50" name="33 Grupo"/>
          <p:cNvGrpSpPr/>
          <p:nvPr/>
        </p:nvGrpSpPr>
        <p:grpSpPr>
          <a:xfrm>
            <a:off x="838200" y="1295400"/>
            <a:ext cx="688505" cy="319179"/>
            <a:chOff x="3505200" y="2438400"/>
            <a:chExt cx="533400" cy="381000"/>
          </a:xfrm>
        </p:grpSpPr>
        <p:grpSp>
          <p:nvGrpSpPr>
            <p:cNvPr id="51" name="23 Grupo"/>
            <p:cNvGrpSpPr/>
            <p:nvPr/>
          </p:nvGrpSpPr>
          <p:grpSpPr>
            <a:xfrm>
              <a:off x="3505200" y="2514600"/>
              <a:ext cx="533400" cy="304800"/>
              <a:chOff x="838200" y="2438400"/>
              <a:chExt cx="685800" cy="381000"/>
            </a:xfrm>
          </p:grpSpPr>
          <p:grpSp>
            <p:nvGrpSpPr>
              <p:cNvPr id="54" name="19 Grupo"/>
              <p:cNvGrpSpPr/>
              <p:nvPr/>
            </p:nvGrpSpPr>
            <p:grpSpPr>
              <a:xfrm>
                <a:off x="838200" y="2438400"/>
                <a:ext cx="381000" cy="381000"/>
                <a:chOff x="5257800" y="2590800"/>
                <a:chExt cx="401548" cy="381000"/>
              </a:xfrm>
            </p:grpSpPr>
            <p:sp>
              <p:nvSpPr>
                <p:cNvPr id="58" name="57 Elipse"/>
                <p:cNvSpPr/>
                <p:nvPr/>
              </p:nvSpPr>
              <p:spPr>
                <a:xfrm>
                  <a:off x="5257800" y="2590800"/>
                  <a:ext cx="401548"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58 Elipse"/>
                <p:cNvSpPr/>
                <p:nvPr/>
              </p:nvSpPr>
              <p:spPr>
                <a:xfrm>
                  <a:off x="5337050" y="2667000"/>
                  <a:ext cx="250545"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5" name="20 Grupo"/>
              <p:cNvGrpSpPr/>
              <p:nvPr/>
            </p:nvGrpSpPr>
            <p:grpSpPr>
              <a:xfrm>
                <a:off x="1219200" y="2438400"/>
                <a:ext cx="304800" cy="304800"/>
                <a:chOff x="5257800" y="2590800"/>
                <a:chExt cx="401548" cy="381000"/>
              </a:xfrm>
            </p:grpSpPr>
            <p:sp>
              <p:nvSpPr>
                <p:cNvPr id="56" name="55 Elipse"/>
                <p:cNvSpPr/>
                <p:nvPr/>
              </p:nvSpPr>
              <p:spPr>
                <a:xfrm>
                  <a:off x="5257800" y="2590800"/>
                  <a:ext cx="401548"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56 Elipse"/>
                <p:cNvSpPr/>
                <p:nvPr/>
              </p:nvSpPr>
              <p:spPr>
                <a:xfrm>
                  <a:off x="5337050" y="2667000"/>
                  <a:ext cx="250545"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cxnSp>
          <p:nvCxnSpPr>
            <p:cNvPr id="52" name="51 Conector recto"/>
            <p:cNvCxnSpPr/>
            <p:nvPr/>
          </p:nvCxnSpPr>
          <p:spPr>
            <a:xfrm flipV="1">
              <a:off x="3505200" y="2438400"/>
              <a:ext cx="152400" cy="76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a:off x="3810000" y="2438400"/>
              <a:ext cx="176736" cy="31563"/>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20" name="Text Box 3"/>
          <p:cNvSpPr txBox="1">
            <a:spLocks noChangeArrowheads="1"/>
          </p:cNvSpPr>
          <p:nvPr/>
        </p:nvSpPr>
        <p:spPr bwMode="auto">
          <a:xfrm>
            <a:off x="304800" y="381000"/>
            <a:ext cx="81534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gn="ctr"/>
            <a:r>
              <a:rPr lang="es-ES" sz="2800" b="1" dirty="0">
                <a:solidFill>
                  <a:srgbClr val="CC0000"/>
                </a:solidFill>
              </a:rPr>
              <a:t>4</a:t>
            </a:r>
            <a:r>
              <a:rPr lang="es-ES" sz="2800" b="1" dirty="0" smtClean="0">
                <a:solidFill>
                  <a:srgbClr val="CC0000"/>
                </a:solidFill>
              </a:rPr>
              <a:t>. Códigos de Identificación de Residuos: códigos LER</a:t>
            </a:r>
            <a:endParaRPr lang="es-ES" sz="2800" b="1" dirty="0">
              <a:solidFill>
                <a:srgbClr val="CC0000"/>
              </a:solidFill>
            </a:endParaRPr>
          </a:p>
        </p:txBody>
      </p:sp>
    </p:spTree>
    <p:extLst>
      <p:ext uri="{BB962C8B-B14F-4D97-AF65-F5344CB8AC3E}">
        <p14:creationId xmlns:p14="http://schemas.microsoft.com/office/powerpoint/2010/main" xmlns="" val="3317432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85800" y="838200"/>
            <a:ext cx="7620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3" name="CuadroTexto 2"/>
          <p:cNvSpPr txBox="1"/>
          <p:nvPr/>
        </p:nvSpPr>
        <p:spPr>
          <a:xfrm>
            <a:off x="533400" y="4038600"/>
            <a:ext cx="7620000" cy="1938992"/>
          </a:xfrm>
          <a:prstGeom prst="rect">
            <a:avLst/>
          </a:prstGeom>
          <a:solidFill>
            <a:srgbClr val="FFD2D5"/>
          </a:solidFill>
        </p:spPr>
        <p:txBody>
          <a:bodyPr wrap="square">
            <a:spAutoFit/>
          </a:bodyPr>
          <a:lstStyle/>
          <a:p>
            <a:pPr marL="358775" lvl="0" indent="-358775" algn="just">
              <a:spcBef>
                <a:spcPts val="1200"/>
              </a:spcBef>
              <a:buClr>
                <a:srgbClr val="A72F74"/>
              </a:buClr>
              <a:buSzPct val="190000"/>
              <a:buFont typeface="Arial" pitchFamily="34" charset="0"/>
              <a:buChar char="•"/>
            </a:pPr>
            <a:r>
              <a:rPr lang="es-ES" sz="2000" b="1" dirty="0" smtClean="0">
                <a:solidFill>
                  <a:srgbClr val="0000FF"/>
                </a:solidFill>
              </a:rPr>
              <a:t>Para aquellos residuos que no aparezcan específicamente en la LER</a:t>
            </a:r>
            <a:r>
              <a:rPr lang="es-ES" sz="2000" dirty="0" smtClean="0"/>
              <a:t>, </a:t>
            </a:r>
            <a:r>
              <a:rPr lang="es-ES" sz="2000" b="1" dirty="0" smtClean="0">
                <a:solidFill>
                  <a:srgbClr val="0000FF"/>
                </a:solidFill>
              </a:rPr>
              <a:t>o que no aparezcan marcados como peligrosos,</a:t>
            </a:r>
            <a:r>
              <a:rPr lang="es-ES" sz="2000" dirty="0" smtClean="0"/>
              <a:t> tendremos que acudir al </a:t>
            </a:r>
            <a:r>
              <a:rPr lang="es-ES" sz="2000" b="1" dirty="0" smtClean="0">
                <a:solidFill>
                  <a:srgbClr val="CC0000"/>
                </a:solidFill>
              </a:rPr>
              <a:t>Real Decreto 952/1997</a:t>
            </a:r>
            <a:r>
              <a:rPr lang="es-ES" sz="2000" dirty="0" smtClean="0"/>
              <a:t>, que nos ayudará a saber si nuestro residuo es o no peligroso. En el Anejo I del Real Decreto 952/1997 están las </a:t>
            </a:r>
            <a:r>
              <a:rPr lang="es-ES" sz="2000" b="1" dirty="0">
                <a:solidFill>
                  <a:srgbClr val="0000FF"/>
                </a:solidFill>
              </a:rPr>
              <a:t>T</a:t>
            </a:r>
            <a:r>
              <a:rPr lang="es-ES" sz="2000" b="1" dirty="0" smtClean="0">
                <a:solidFill>
                  <a:srgbClr val="0000FF"/>
                </a:solidFill>
              </a:rPr>
              <a:t>ablas 3</a:t>
            </a:r>
            <a:r>
              <a:rPr lang="es-ES" sz="2000" dirty="0" smtClean="0"/>
              <a:t> </a:t>
            </a:r>
            <a:r>
              <a:rPr lang="es-ES" sz="2000" b="1" dirty="0" smtClean="0">
                <a:solidFill>
                  <a:srgbClr val="0000FF"/>
                </a:solidFill>
              </a:rPr>
              <a:t>(parte A y Parte B), 4 y 5 </a:t>
            </a:r>
            <a:r>
              <a:rPr lang="es-ES" sz="2000" dirty="0" smtClean="0"/>
              <a:t>que serán el siguiente paso en nuestra búsqueda.</a:t>
            </a: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21</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248400"/>
            <a:ext cx="990600" cy="451119"/>
          </a:xfrm>
          <a:prstGeom prst="rect">
            <a:avLst/>
          </a:prstGeom>
        </p:spPr>
      </p:pic>
      <p:grpSp>
        <p:nvGrpSpPr>
          <p:cNvPr id="21" name="20 Grupo"/>
          <p:cNvGrpSpPr/>
          <p:nvPr/>
        </p:nvGrpSpPr>
        <p:grpSpPr>
          <a:xfrm>
            <a:off x="457200" y="914400"/>
            <a:ext cx="7696200" cy="2819400"/>
            <a:chOff x="457200" y="914400"/>
            <a:chExt cx="7696200" cy="2819400"/>
          </a:xfrm>
        </p:grpSpPr>
        <p:sp>
          <p:nvSpPr>
            <p:cNvPr id="14" name="13 Rectángulo redondeado"/>
            <p:cNvSpPr/>
            <p:nvPr/>
          </p:nvSpPr>
          <p:spPr>
            <a:xfrm>
              <a:off x="533400" y="1143001"/>
              <a:ext cx="7620000" cy="2590799"/>
            </a:xfrm>
            <a:prstGeom prst="roundRect">
              <a:avLst/>
            </a:prstGeom>
            <a:solidFill>
              <a:schemeClr val="accent5">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pPr>
              <a:endParaRPr lang="es-ES" sz="2000" b="1" dirty="0" smtClean="0">
                <a:solidFill>
                  <a:schemeClr val="tx1"/>
                </a:solidFill>
              </a:endParaRPr>
            </a:p>
            <a:p>
              <a:pPr algn="just">
                <a:spcBef>
                  <a:spcPts val="600"/>
                </a:spcBef>
              </a:pPr>
              <a:r>
                <a:rPr lang="es-ES" sz="2000" b="1" dirty="0" smtClean="0">
                  <a:solidFill>
                    <a:schemeClr val="tx1"/>
                  </a:solidFill>
                </a:rPr>
                <a:t>04  </a:t>
              </a:r>
              <a:r>
                <a:rPr lang="es-ES" sz="2000" b="1" dirty="0" smtClean="0">
                  <a:solidFill>
                    <a:srgbClr val="0000FF"/>
                  </a:solidFill>
                </a:rPr>
                <a:t>Residuos de las industrias del cuero, de la piel y textil</a:t>
              </a:r>
              <a:endParaRPr lang="es-ES" sz="2000" dirty="0" smtClean="0">
                <a:solidFill>
                  <a:srgbClr val="0000FF"/>
                </a:solidFill>
              </a:endParaRPr>
            </a:p>
            <a:p>
              <a:pPr algn="just">
                <a:spcBef>
                  <a:spcPts val="600"/>
                </a:spcBef>
              </a:pPr>
              <a:r>
                <a:rPr lang="es-ES" sz="2000" b="1" dirty="0" smtClean="0">
                  <a:solidFill>
                    <a:schemeClr val="tx1"/>
                  </a:solidFill>
                </a:rPr>
                <a:t>04 02 Residuos de la industria textil</a:t>
              </a:r>
              <a:endParaRPr lang="es-ES" sz="2000" dirty="0" smtClean="0">
                <a:solidFill>
                  <a:schemeClr val="tx1"/>
                </a:solidFill>
              </a:endParaRPr>
            </a:p>
            <a:p>
              <a:pPr algn="just">
                <a:spcBef>
                  <a:spcPts val="600"/>
                </a:spcBef>
              </a:pPr>
              <a:r>
                <a:rPr lang="es-ES" sz="2000" b="1" dirty="0" smtClean="0">
                  <a:solidFill>
                    <a:schemeClr val="tx1"/>
                  </a:solidFill>
                </a:rPr>
                <a:t>04 02 10 </a:t>
              </a:r>
              <a:r>
                <a:rPr lang="es-ES" sz="2000" dirty="0" smtClean="0">
                  <a:solidFill>
                    <a:schemeClr val="tx1"/>
                  </a:solidFill>
                </a:rPr>
                <a:t>Materia orgánica de productos naturales (por ejemplo grasa, cera)</a:t>
              </a:r>
            </a:p>
            <a:p>
              <a:pPr algn="just">
                <a:spcBef>
                  <a:spcPts val="600"/>
                </a:spcBef>
              </a:pPr>
              <a:r>
                <a:rPr lang="es-ES" sz="2000" b="1" dirty="0" smtClean="0">
                  <a:solidFill>
                    <a:schemeClr val="tx1"/>
                  </a:solidFill>
                </a:rPr>
                <a:t>04 02 14* </a:t>
              </a:r>
              <a:r>
                <a:rPr lang="es-ES" sz="2000" dirty="0" smtClean="0">
                  <a:solidFill>
                    <a:schemeClr val="tx1"/>
                  </a:solidFill>
                </a:rPr>
                <a:t>Residuos del acabado que contienen disolventes orgánicos</a:t>
              </a:r>
              <a:endParaRPr lang="es-ES" sz="2000" b="1" dirty="0" smtClean="0">
                <a:solidFill>
                  <a:schemeClr val="tx1"/>
                </a:solidFill>
              </a:endParaRPr>
            </a:p>
          </p:txBody>
        </p:sp>
        <p:sp>
          <p:nvSpPr>
            <p:cNvPr id="16" name="15 Rectángulo redondeado"/>
            <p:cNvSpPr/>
            <p:nvPr/>
          </p:nvSpPr>
          <p:spPr>
            <a:xfrm>
              <a:off x="457200" y="914400"/>
              <a:ext cx="2731439" cy="6096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dirty="0" smtClean="0"/>
                <a:t>                   </a:t>
              </a:r>
              <a:r>
                <a:rPr lang="es-ES" sz="2400" b="1" dirty="0" smtClean="0"/>
                <a:t>Ejemplo</a:t>
              </a:r>
              <a:endParaRPr lang="es-ES" sz="2400" b="1" dirty="0"/>
            </a:p>
          </p:txBody>
        </p:sp>
      </p:grpSp>
      <p:sp>
        <p:nvSpPr>
          <p:cNvPr id="22" name="Text Box 3"/>
          <p:cNvSpPr txBox="1">
            <a:spLocks noChangeArrowheads="1"/>
          </p:cNvSpPr>
          <p:nvPr/>
        </p:nvSpPr>
        <p:spPr bwMode="auto">
          <a:xfrm>
            <a:off x="304800" y="228600"/>
            <a:ext cx="81534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gn="ctr"/>
            <a:r>
              <a:rPr lang="es-ES" sz="2800" b="1" dirty="0">
                <a:solidFill>
                  <a:srgbClr val="CC0000"/>
                </a:solidFill>
              </a:rPr>
              <a:t>4</a:t>
            </a:r>
            <a:r>
              <a:rPr lang="es-ES" sz="2800" b="1" dirty="0" smtClean="0">
                <a:solidFill>
                  <a:srgbClr val="CC0000"/>
                </a:solidFill>
              </a:rPr>
              <a:t>. Códigos de Identificación de Residuos: códigos LER</a:t>
            </a:r>
            <a:endParaRPr lang="es-ES" sz="2800" b="1" dirty="0">
              <a:solidFill>
                <a:srgbClr val="CC0000"/>
              </a:solidFill>
            </a:endParaRPr>
          </a:p>
        </p:txBody>
      </p:sp>
      <p:grpSp>
        <p:nvGrpSpPr>
          <p:cNvPr id="27" name="33 Grupo"/>
          <p:cNvGrpSpPr/>
          <p:nvPr/>
        </p:nvGrpSpPr>
        <p:grpSpPr>
          <a:xfrm>
            <a:off x="762000" y="1066800"/>
            <a:ext cx="688505" cy="319179"/>
            <a:chOff x="3505200" y="2438400"/>
            <a:chExt cx="533400" cy="381000"/>
          </a:xfrm>
        </p:grpSpPr>
        <p:grpSp>
          <p:nvGrpSpPr>
            <p:cNvPr id="28" name="23 Grupo"/>
            <p:cNvGrpSpPr/>
            <p:nvPr/>
          </p:nvGrpSpPr>
          <p:grpSpPr>
            <a:xfrm>
              <a:off x="3505200" y="2514600"/>
              <a:ext cx="533400" cy="304800"/>
              <a:chOff x="838200" y="2438400"/>
              <a:chExt cx="685800" cy="381000"/>
            </a:xfrm>
          </p:grpSpPr>
          <p:grpSp>
            <p:nvGrpSpPr>
              <p:cNvPr id="31" name="19 Grupo"/>
              <p:cNvGrpSpPr/>
              <p:nvPr/>
            </p:nvGrpSpPr>
            <p:grpSpPr>
              <a:xfrm>
                <a:off x="838200" y="2438400"/>
                <a:ext cx="381000" cy="381000"/>
                <a:chOff x="5257800" y="2590800"/>
                <a:chExt cx="401548" cy="381000"/>
              </a:xfrm>
            </p:grpSpPr>
            <p:sp>
              <p:nvSpPr>
                <p:cNvPr id="35" name="57 Elipse"/>
                <p:cNvSpPr/>
                <p:nvPr/>
              </p:nvSpPr>
              <p:spPr>
                <a:xfrm>
                  <a:off x="5257800" y="2590800"/>
                  <a:ext cx="401548"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58 Elipse"/>
                <p:cNvSpPr/>
                <p:nvPr/>
              </p:nvSpPr>
              <p:spPr>
                <a:xfrm>
                  <a:off x="5337050" y="2667000"/>
                  <a:ext cx="250545"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2" name="20 Grupo"/>
              <p:cNvGrpSpPr/>
              <p:nvPr/>
            </p:nvGrpSpPr>
            <p:grpSpPr>
              <a:xfrm>
                <a:off x="1219200" y="2438400"/>
                <a:ext cx="304800" cy="304800"/>
                <a:chOff x="5257800" y="2590800"/>
                <a:chExt cx="401548" cy="381000"/>
              </a:xfrm>
            </p:grpSpPr>
            <p:sp>
              <p:nvSpPr>
                <p:cNvPr id="33" name="55 Elipse"/>
                <p:cNvSpPr/>
                <p:nvPr/>
              </p:nvSpPr>
              <p:spPr>
                <a:xfrm>
                  <a:off x="5257800" y="2590800"/>
                  <a:ext cx="401548"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56 Elipse"/>
                <p:cNvSpPr/>
                <p:nvPr/>
              </p:nvSpPr>
              <p:spPr>
                <a:xfrm>
                  <a:off x="5337050" y="2667000"/>
                  <a:ext cx="250545"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cxnSp>
          <p:nvCxnSpPr>
            <p:cNvPr id="29" name="51 Conector recto"/>
            <p:cNvCxnSpPr/>
            <p:nvPr/>
          </p:nvCxnSpPr>
          <p:spPr>
            <a:xfrm flipV="1">
              <a:off x="3505200" y="2438400"/>
              <a:ext cx="152400" cy="76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0" name="52 Conector recto"/>
            <p:cNvCxnSpPr/>
            <p:nvPr/>
          </p:nvCxnSpPr>
          <p:spPr>
            <a:xfrm>
              <a:off x="3810000" y="2438400"/>
              <a:ext cx="176736" cy="31563"/>
            </a:xfrm>
            <a:prstGeom prst="line">
              <a:avLst/>
            </a:prstGeom>
            <a:ln w="254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842568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533400" y="1066800"/>
            <a:ext cx="7620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3" name="CuadroTexto 2"/>
          <p:cNvSpPr txBox="1"/>
          <p:nvPr/>
        </p:nvSpPr>
        <p:spPr>
          <a:xfrm>
            <a:off x="533400" y="2438400"/>
            <a:ext cx="7620000" cy="1631216"/>
          </a:xfrm>
          <a:prstGeom prst="rect">
            <a:avLst/>
          </a:prstGeom>
          <a:solidFill>
            <a:srgbClr val="D7E4BD"/>
          </a:solidFill>
        </p:spPr>
        <p:txBody>
          <a:bodyPr wrap="square">
            <a:spAutoFit/>
          </a:bodyPr>
          <a:lstStyle/>
          <a:p>
            <a:pPr marL="358775" indent="-358775" algn="just">
              <a:spcBef>
                <a:spcPts val="1200"/>
              </a:spcBef>
              <a:buClr>
                <a:srgbClr val="A72F74"/>
              </a:buClr>
              <a:buSzPct val="190000"/>
              <a:buFont typeface="Arial" pitchFamily="34" charset="0"/>
              <a:buChar char="•"/>
            </a:pPr>
            <a:r>
              <a:rPr lang="es-ES" sz="2000" b="1" dirty="0" smtClean="0">
                <a:solidFill>
                  <a:srgbClr val="0000FF"/>
                </a:solidFill>
              </a:rPr>
              <a:t>Las 7 Tablas </a:t>
            </a:r>
            <a:r>
              <a:rPr lang="es-ES" sz="2000" b="1" dirty="0">
                <a:solidFill>
                  <a:srgbClr val="0000FF"/>
                </a:solidFill>
              </a:rPr>
              <a:t>del R.D. 952 /1997 y del R.D. 833/1988 </a:t>
            </a:r>
            <a:r>
              <a:rPr lang="es-ES" sz="2000" dirty="0"/>
              <a:t>incluyen unos códigos numerados </a:t>
            </a:r>
            <a:r>
              <a:rPr lang="es-ES" sz="2000" dirty="0" smtClean="0"/>
              <a:t>que, </a:t>
            </a:r>
            <a:r>
              <a:rPr lang="es-ES" sz="2000" dirty="0"/>
              <a:t>utilizados </a:t>
            </a:r>
            <a:r>
              <a:rPr lang="es-ES" sz="2000" dirty="0" smtClean="0"/>
              <a:t>en su conjunto, proporcionan la forma de caracterizar e identificar los residuos y que facilitan, por tanto, el control de los mismos desde que son producidos hasta su adecuado destino final.</a:t>
            </a: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22</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47" y="6248400"/>
            <a:ext cx="990600" cy="451119"/>
          </a:xfrm>
          <a:prstGeom prst="rect">
            <a:avLst/>
          </a:prstGeom>
        </p:spPr>
      </p:pic>
      <p:sp>
        <p:nvSpPr>
          <p:cNvPr id="8" name="CuadroTexto 2"/>
          <p:cNvSpPr txBox="1"/>
          <p:nvPr/>
        </p:nvSpPr>
        <p:spPr>
          <a:xfrm>
            <a:off x="533400" y="1219200"/>
            <a:ext cx="7620000" cy="1015663"/>
          </a:xfrm>
          <a:prstGeom prst="rect">
            <a:avLst/>
          </a:prstGeom>
          <a:solidFill>
            <a:srgbClr val="D7E4BD"/>
          </a:solidFill>
        </p:spPr>
        <p:txBody>
          <a:bodyPr wrap="square">
            <a:spAutoFit/>
          </a:bodyPr>
          <a:lstStyle/>
          <a:p>
            <a:pPr marL="358775" indent="-358775" algn="just">
              <a:spcBef>
                <a:spcPts val="1200"/>
              </a:spcBef>
              <a:buClr>
                <a:srgbClr val="A72F74"/>
              </a:buClr>
              <a:buSzPct val="190000"/>
              <a:buFont typeface="Arial" pitchFamily="34" charset="0"/>
              <a:buChar char="•"/>
            </a:pPr>
            <a:r>
              <a:rPr lang="es-ES" sz="2000" b="1" dirty="0" smtClean="0">
                <a:solidFill>
                  <a:srgbClr val="0000FF"/>
                </a:solidFill>
              </a:rPr>
              <a:t>Aunque encontremos nuestro residuo en el código LER </a:t>
            </a:r>
            <a:r>
              <a:rPr lang="es-ES" sz="2000" dirty="0" smtClean="0"/>
              <a:t>clasificado como peligroso (mediante un asterisco), habrá que codificarlo, también, según las </a:t>
            </a:r>
            <a:r>
              <a:rPr lang="es-ES" sz="2000" b="1" dirty="0" smtClean="0">
                <a:solidFill>
                  <a:srgbClr val="0000FF"/>
                </a:solidFill>
              </a:rPr>
              <a:t>tablas del R.D. 952 /1997 y del R.D. 833/1988</a:t>
            </a:r>
            <a:r>
              <a:rPr lang="es-ES" sz="2000" dirty="0" smtClean="0"/>
              <a:t>:</a:t>
            </a:r>
          </a:p>
        </p:txBody>
      </p:sp>
      <p:sp>
        <p:nvSpPr>
          <p:cNvPr id="12" name="CuadroTexto 2"/>
          <p:cNvSpPr txBox="1"/>
          <p:nvPr/>
        </p:nvSpPr>
        <p:spPr>
          <a:xfrm>
            <a:off x="533400" y="4191000"/>
            <a:ext cx="7620000" cy="1938992"/>
          </a:xfrm>
          <a:prstGeom prst="rect">
            <a:avLst/>
          </a:prstGeom>
          <a:solidFill>
            <a:srgbClr val="D7E4BD"/>
          </a:solidFill>
        </p:spPr>
        <p:txBody>
          <a:bodyPr wrap="square">
            <a:spAutoFit/>
          </a:bodyPr>
          <a:lstStyle/>
          <a:p>
            <a:pPr marL="358775" indent="-358775" algn="just">
              <a:spcBef>
                <a:spcPts val="1200"/>
              </a:spcBef>
              <a:buClr>
                <a:srgbClr val="A72F74"/>
              </a:buClr>
              <a:buSzPct val="190000"/>
              <a:buFont typeface="Arial" pitchFamily="34" charset="0"/>
              <a:buChar char="•"/>
            </a:pPr>
            <a:r>
              <a:rPr lang="es-ES" sz="2000" dirty="0" smtClean="0"/>
              <a:t>Indican el motivo para que sean </a:t>
            </a:r>
            <a:r>
              <a:rPr lang="es-ES" sz="2000" dirty="0"/>
              <a:t>gestionados </a:t>
            </a:r>
            <a:r>
              <a:rPr lang="es-ES" sz="2000" dirty="0" smtClean="0"/>
              <a:t>(</a:t>
            </a:r>
            <a:r>
              <a:rPr lang="es-ES" sz="2000" b="1" dirty="0">
                <a:solidFill>
                  <a:srgbClr val="0000FF"/>
                </a:solidFill>
              </a:rPr>
              <a:t>código Q</a:t>
            </a:r>
            <a:r>
              <a:rPr lang="es-ES" sz="2000" dirty="0" smtClean="0"/>
              <a:t>), cómo son gestionados (eliminación, </a:t>
            </a:r>
            <a:r>
              <a:rPr lang="es-ES" sz="2000" b="1" dirty="0">
                <a:solidFill>
                  <a:srgbClr val="0000FF"/>
                </a:solidFill>
              </a:rPr>
              <a:t>código D</a:t>
            </a:r>
            <a:r>
              <a:rPr lang="es-ES" sz="2000" dirty="0" smtClean="0"/>
              <a:t>, y valorización, </a:t>
            </a:r>
            <a:r>
              <a:rPr lang="es-ES" sz="2000" b="1" dirty="0">
                <a:solidFill>
                  <a:srgbClr val="0000FF"/>
                </a:solidFill>
              </a:rPr>
              <a:t>código R</a:t>
            </a:r>
            <a:r>
              <a:rPr lang="es-ES" sz="2000" dirty="0" smtClean="0"/>
              <a:t>), el tipo genérico de residuos peligrosos (</a:t>
            </a:r>
            <a:r>
              <a:rPr lang="es-ES" sz="2000" b="1" dirty="0">
                <a:solidFill>
                  <a:srgbClr val="0000FF"/>
                </a:solidFill>
              </a:rPr>
              <a:t>códigos L, P, S, G</a:t>
            </a:r>
            <a:r>
              <a:rPr lang="es-ES" sz="2000" dirty="0" smtClean="0"/>
              <a:t>), los constituyentes peligrosos que contienen (</a:t>
            </a:r>
            <a:r>
              <a:rPr lang="es-ES" sz="2000" b="1" dirty="0">
                <a:solidFill>
                  <a:srgbClr val="0000FF"/>
                </a:solidFill>
              </a:rPr>
              <a:t>códigos C</a:t>
            </a:r>
            <a:r>
              <a:rPr lang="es-ES" sz="2000" dirty="0" smtClean="0"/>
              <a:t>), las características potencialmente peligrosas (</a:t>
            </a:r>
            <a:r>
              <a:rPr lang="es-ES" sz="2000" b="1" dirty="0">
                <a:solidFill>
                  <a:srgbClr val="0000FF"/>
                </a:solidFill>
              </a:rPr>
              <a:t>código H</a:t>
            </a:r>
            <a:r>
              <a:rPr lang="es-ES" sz="2000" dirty="0" smtClean="0"/>
              <a:t>) y la actividad (</a:t>
            </a:r>
            <a:r>
              <a:rPr lang="es-ES" sz="2000" b="1" dirty="0">
                <a:solidFill>
                  <a:srgbClr val="0000FF"/>
                </a:solidFill>
              </a:rPr>
              <a:t>código A</a:t>
            </a:r>
            <a:r>
              <a:rPr lang="es-ES" sz="2000" dirty="0" smtClean="0"/>
              <a:t>) y el proceso (</a:t>
            </a:r>
            <a:r>
              <a:rPr lang="es-ES" sz="2000" b="1" dirty="0">
                <a:solidFill>
                  <a:srgbClr val="0000FF"/>
                </a:solidFill>
              </a:rPr>
              <a:t>código B</a:t>
            </a:r>
            <a:r>
              <a:rPr lang="es-ES" sz="2000" dirty="0" smtClean="0"/>
              <a:t>) que los ha producido.</a:t>
            </a:r>
          </a:p>
        </p:txBody>
      </p:sp>
      <p:sp>
        <p:nvSpPr>
          <p:cNvPr id="11" name="Text Box 3"/>
          <p:cNvSpPr txBox="1">
            <a:spLocks noChangeArrowheads="1"/>
          </p:cNvSpPr>
          <p:nvPr/>
        </p:nvSpPr>
        <p:spPr bwMode="auto">
          <a:xfrm>
            <a:off x="762000" y="228600"/>
            <a:ext cx="74676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Tree>
    <p:extLst>
      <p:ext uri="{BB962C8B-B14F-4D97-AF65-F5344CB8AC3E}">
        <p14:creationId xmlns:p14="http://schemas.microsoft.com/office/powerpoint/2010/main" xmlns="" val="1112578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09600" y="1143000"/>
            <a:ext cx="7467600" cy="4969737"/>
          </a:xfrm>
          <a:prstGeom prst="rect">
            <a:avLst/>
          </a:prstGeom>
          <a:solidFill>
            <a:srgbClr val="FFD2D5"/>
          </a:solidFill>
        </p:spPr>
        <p:txBody>
          <a:bodyPr wrap="square">
            <a:spAutoFit/>
          </a:bodyPr>
          <a:lstStyle/>
          <a:p>
            <a:pPr marL="358775" indent="6350">
              <a:lnSpc>
                <a:spcPts val="2300"/>
              </a:lnSpc>
              <a:spcBef>
                <a:spcPts val="1200"/>
              </a:spcBef>
              <a:buClr>
                <a:srgbClr val="A72F74"/>
              </a:buClr>
              <a:buSzPct val="190000"/>
            </a:pPr>
            <a:r>
              <a:rPr lang="es-ES" sz="2400" b="1" dirty="0" smtClean="0">
                <a:solidFill>
                  <a:srgbClr val="C00000"/>
                </a:solidFill>
              </a:rPr>
              <a:t>Contenido de las 7 tablas</a:t>
            </a:r>
          </a:p>
          <a:p>
            <a:pPr marL="358775" indent="-358775" algn="just">
              <a:lnSpc>
                <a:spcPts val="2300"/>
              </a:lnSpc>
              <a:spcBef>
                <a:spcPts val="1200"/>
              </a:spcBef>
              <a:buClr>
                <a:srgbClr val="A72F74"/>
              </a:buClr>
              <a:buSzPct val="190000"/>
              <a:buFont typeface="Arial" pitchFamily="34" charset="0"/>
              <a:buChar char="•"/>
            </a:pPr>
            <a:r>
              <a:rPr lang="es-ES" sz="2000" b="1" dirty="0" smtClean="0">
                <a:solidFill>
                  <a:srgbClr val="0000FF"/>
                </a:solidFill>
              </a:rPr>
              <a:t>Tabla 1</a:t>
            </a:r>
            <a:r>
              <a:rPr lang="es-ES" sz="2000" dirty="0" smtClean="0"/>
              <a:t>:  Categorías de residuos (códigos </a:t>
            </a:r>
            <a:r>
              <a:rPr lang="es-ES" sz="2000" b="1" dirty="0" smtClean="0">
                <a:solidFill>
                  <a:srgbClr val="0000FF"/>
                </a:solidFill>
              </a:rPr>
              <a:t>Q</a:t>
            </a:r>
            <a:r>
              <a:rPr lang="es-ES" sz="2000" dirty="0" smtClean="0"/>
              <a:t>). </a:t>
            </a:r>
          </a:p>
          <a:p>
            <a:pPr marL="358775" indent="-358775" algn="just">
              <a:lnSpc>
                <a:spcPts val="2200"/>
              </a:lnSpc>
              <a:spcBef>
                <a:spcPts val="600"/>
              </a:spcBef>
              <a:buClr>
                <a:srgbClr val="A72F74"/>
              </a:buClr>
              <a:buSzPct val="190000"/>
              <a:buFont typeface="Arial" pitchFamily="34" charset="0"/>
              <a:buChar char="•"/>
            </a:pPr>
            <a:r>
              <a:rPr lang="es-ES" sz="2000" b="1" dirty="0" smtClean="0">
                <a:solidFill>
                  <a:srgbClr val="0000FF"/>
                </a:solidFill>
              </a:rPr>
              <a:t>Tabla 2</a:t>
            </a:r>
            <a:r>
              <a:rPr lang="es-ES" sz="2000" dirty="0" smtClean="0"/>
              <a:t>: </a:t>
            </a:r>
            <a:r>
              <a:rPr lang="es-ES" sz="2000" dirty="0"/>
              <a:t>Operaciones de </a:t>
            </a:r>
            <a:r>
              <a:rPr lang="es-ES" sz="2000" dirty="0" err="1"/>
              <a:t>valorización</a:t>
            </a:r>
            <a:r>
              <a:rPr lang="es-ES" sz="2000" dirty="0"/>
              <a:t> y </a:t>
            </a:r>
            <a:r>
              <a:rPr lang="es-ES" sz="2000" dirty="0" err="1"/>
              <a:t>eliminación</a:t>
            </a:r>
            <a:r>
              <a:rPr lang="es-ES" sz="2000" dirty="0"/>
              <a:t> de </a:t>
            </a:r>
            <a:r>
              <a:rPr lang="es-ES" sz="2000" dirty="0" smtClean="0"/>
              <a:t>residuos: </a:t>
            </a:r>
            <a:r>
              <a:rPr lang="es-ES" sz="2000" dirty="0"/>
              <a:t>C</a:t>
            </a:r>
            <a:r>
              <a:rPr lang="es-ES" sz="2000" dirty="0" smtClean="0"/>
              <a:t>ódigos</a:t>
            </a:r>
            <a:r>
              <a:rPr lang="es-ES" sz="2000" b="1" dirty="0" smtClean="0">
                <a:solidFill>
                  <a:srgbClr val="0000FF"/>
                </a:solidFill>
              </a:rPr>
              <a:t> D</a:t>
            </a:r>
            <a:r>
              <a:rPr lang="es-ES" sz="2000" dirty="0" smtClean="0"/>
              <a:t>: Operaciones de Eliminación. </a:t>
            </a:r>
            <a:r>
              <a:rPr lang="es-ES" sz="2000" dirty="0"/>
              <a:t>C</a:t>
            </a:r>
            <a:r>
              <a:rPr lang="es-ES" sz="2000" dirty="0" smtClean="0"/>
              <a:t>ódigos </a:t>
            </a:r>
            <a:r>
              <a:rPr lang="es-ES" sz="2000" b="1" dirty="0" smtClean="0">
                <a:solidFill>
                  <a:srgbClr val="0000FF"/>
                </a:solidFill>
              </a:rPr>
              <a:t>R</a:t>
            </a:r>
            <a:r>
              <a:rPr lang="es-ES" sz="2000" dirty="0" smtClean="0"/>
              <a:t>: Operaciones de Valorización.</a:t>
            </a:r>
          </a:p>
          <a:p>
            <a:pPr marL="358775" indent="-358775" algn="just">
              <a:lnSpc>
                <a:spcPts val="2200"/>
              </a:lnSpc>
              <a:spcBef>
                <a:spcPts val="600"/>
              </a:spcBef>
              <a:buClr>
                <a:srgbClr val="A72F74"/>
              </a:buClr>
              <a:buSzPct val="190000"/>
              <a:buFont typeface="Arial" pitchFamily="34" charset="0"/>
              <a:buChar char="•"/>
            </a:pPr>
            <a:r>
              <a:rPr lang="es-ES" sz="2000" b="1" dirty="0" smtClean="0">
                <a:solidFill>
                  <a:srgbClr val="0000FF"/>
                </a:solidFill>
              </a:rPr>
              <a:t>Tabla 3</a:t>
            </a:r>
            <a:r>
              <a:rPr lang="es-ES" sz="2000" dirty="0" smtClean="0"/>
              <a:t>: </a:t>
            </a:r>
            <a:r>
              <a:rPr lang="es-ES" sz="2000" dirty="0" err="1"/>
              <a:t>Categorías</a:t>
            </a:r>
            <a:r>
              <a:rPr lang="es-ES" sz="2000" dirty="0"/>
              <a:t> o tipos </a:t>
            </a:r>
            <a:r>
              <a:rPr lang="es-ES" sz="2000" dirty="0" err="1"/>
              <a:t>genéricos</a:t>
            </a:r>
            <a:r>
              <a:rPr lang="es-ES" sz="2000" dirty="0"/>
              <a:t> de residuos </a:t>
            </a:r>
            <a:r>
              <a:rPr lang="es-ES" sz="2000" dirty="0" err="1"/>
              <a:t>tóxicos</a:t>
            </a:r>
            <a:r>
              <a:rPr lang="es-ES" sz="2000" dirty="0"/>
              <a:t> y </a:t>
            </a:r>
            <a:r>
              <a:rPr lang="es-ES" sz="2000" dirty="0" smtClean="0"/>
              <a:t>peligrosos (código </a:t>
            </a:r>
            <a:r>
              <a:rPr lang="es-ES" sz="2000" b="1" dirty="0" smtClean="0">
                <a:solidFill>
                  <a:srgbClr val="0000FF"/>
                </a:solidFill>
              </a:rPr>
              <a:t>L</a:t>
            </a:r>
            <a:r>
              <a:rPr lang="es-ES" sz="2000" dirty="0" smtClean="0"/>
              <a:t>: líquido, </a:t>
            </a:r>
            <a:r>
              <a:rPr lang="es-ES" sz="2000" b="1" dirty="0" smtClean="0">
                <a:solidFill>
                  <a:srgbClr val="0000FF"/>
                </a:solidFill>
              </a:rPr>
              <a:t>P</a:t>
            </a:r>
            <a:r>
              <a:rPr lang="es-ES" sz="2000" dirty="0" smtClean="0"/>
              <a:t>: lodo, </a:t>
            </a:r>
            <a:r>
              <a:rPr lang="es-ES" sz="2000" b="1" dirty="0" smtClean="0">
                <a:solidFill>
                  <a:srgbClr val="0000FF"/>
                </a:solidFill>
              </a:rPr>
              <a:t>S</a:t>
            </a:r>
            <a:r>
              <a:rPr lang="es-ES" sz="2000" dirty="0" smtClean="0"/>
              <a:t>: sólido, </a:t>
            </a:r>
            <a:r>
              <a:rPr lang="es-ES" sz="2000" b="1" dirty="0" smtClean="0">
                <a:solidFill>
                  <a:srgbClr val="0000FF"/>
                </a:solidFill>
              </a:rPr>
              <a:t>G</a:t>
            </a:r>
            <a:r>
              <a:rPr lang="es-ES" sz="2000" dirty="0" smtClean="0"/>
              <a:t>: gas licuado o comprimido). </a:t>
            </a:r>
            <a:endParaRPr lang="es-ES" sz="2000" b="1" dirty="0" smtClean="0">
              <a:solidFill>
                <a:srgbClr val="0000FF"/>
              </a:solidFill>
            </a:endParaRPr>
          </a:p>
          <a:p>
            <a:pPr marL="358775" indent="-358775" algn="just">
              <a:lnSpc>
                <a:spcPts val="2200"/>
              </a:lnSpc>
              <a:spcBef>
                <a:spcPts val="600"/>
              </a:spcBef>
              <a:buClr>
                <a:srgbClr val="A72F74"/>
              </a:buClr>
              <a:buSzPct val="190000"/>
              <a:buFont typeface="Arial" pitchFamily="34" charset="0"/>
              <a:buChar char="•"/>
            </a:pPr>
            <a:r>
              <a:rPr lang="es-ES" sz="2000" b="1" dirty="0" smtClean="0">
                <a:solidFill>
                  <a:srgbClr val="0000FF"/>
                </a:solidFill>
              </a:rPr>
              <a:t>Tabla 4</a:t>
            </a:r>
            <a:r>
              <a:rPr lang="es-ES" sz="2000" dirty="0" smtClean="0"/>
              <a:t>: </a:t>
            </a:r>
            <a:r>
              <a:rPr lang="es-ES" sz="2000" dirty="0"/>
              <a:t>Constituyentes </a:t>
            </a:r>
            <a:r>
              <a:rPr lang="es-ES" sz="2000" dirty="0" smtClean="0"/>
              <a:t>de los residuos … que permiten calificarlos de tóxicos </a:t>
            </a:r>
            <a:r>
              <a:rPr lang="es-ES" sz="2000" dirty="0"/>
              <a:t>y </a:t>
            </a:r>
            <a:r>
              <a:rPr lang="es-ES" sz="2000" dirty="0" smtClean="0"/>
              <a:t>peligrosos … (código </a:t>
            </a:r>
            <a:r>
              <a:rPr lang="es-ES" sz="2000" b="1" dirty="0" smtClean="0">
                <a:solidFill>
                  <a:srgbClr val="0000FF"/>
                </a:solidFill>
              </a:rPr>
              <a:t>C</a:t>
            </a:r>
            <a:r>
              <a:rPr lang="es-ES" sz="2000" dirty="0" smtClean="0"/>
              <a:t>).</a:t>
            </a:r>
            <a:r>
              <a:rPr lang="es-ES" sz="2000" b="1" dirty="0" smtClean="0">
                <a:solidFill>
                  <a:srgbClr val="0000FF"/>
                </a:solidFill>
              </a:rPr>
              <a:t> </a:t>
            </a:r>
          </a:p>
          <a:p>
            <a:pPr marL="358775" indent="-358775" algn="just">
              <a:lnSpc>
                <a:spcPts val="2200"/>
              </a:lnSpc>
              <a:spcBef>
                <a:spcPts val="600"/>
              </a:spcBef>
              <a:buClr>
                <a:srgbClr val="A72F74"/>
              </a:buClr>
              <a:buSzPct val="190000"/>
              <a:buFont typeface="Arial" pitchFamily="34" charset="0"/>
              <a:buChar char="•"/>
            </a:pPr>
            <a:r>
              <a:rPr lang="es-ES" sz="2000" b="1" dirty="0" smtClean="0">
                <a:solidFill>
                  <a:srgbClr val="0000FF"/>
                </a:solidFill>
              </a:rPr>
              <a:t>Tabla 5</a:t>
            </a:r>
            <a:r>
              <a:rPr lang="es-ES" sz="2000" dirty="0" smtClean="0"/>
              <a:t>:</a:t>
            </a:r>
            <a:r>
              <a:rPr lang="es-ES" sz="2000" b="1" dirty="0" smtClean="0">
                <a:solidFill>
                  <a:srgbClr val="0000FF"/>
                </a:solidFill>
              </a:rPr>
              <a:t>  </a:t>
            </a:r>
            <a:r>
              <a:rPr lang="es-ES" sz="2000" dirty="0" smtClean="0"/>
              <a:t>Características de los residuos que permiten calificarlos de tóxicos y peligrosos (código </a:t>
            </a:r>
            <a:r>
              <a:rPr lang="es-ES" sz="2000" b="1" dirty="0" smtClean="0">
                <a:solidFill>
                  <a:srgbClr val="0000FF"/>
                </a:solidFill>
              </a:rPr>
              <a:t>H</a:t>
            </a:r>
            <a:r>
              <a:rPr lang="es-ES" sz="2000" dirty="0" smtClean="0"/>
              <a:t>). </a:t>
            </a:r>
          </a:p>
          <a:p>
            <a:pPr marL="358775" indent="-358775" algn="just">
              <a:lnSpc>
                <a:spcPts val="2200"/>
              </a:lnSpc>
              <a:spcBef>
                <a:spcPts val="600"/>
              </a:spcBef>
              <a:buClr>
                <a:srgbClr val="A72F74"/>
              </a:buClr>
              <a:buSzPct val="190000"/>
              <a:buFont typeface="Arial" pitchFamily="34" charset="0"/>
              <a:buChar char="•"/>
            </a:pPr>
            <a:r>
              <a:rPr lang="es-ES" sz="2000" b="1" dirty="0" smtClean="0">
                <a:solidFill>
                  <a:srgbClr val="0000FF"/>
                </a:solidFill>
              </a:rPr>
              <a:t>Tabla 6</a:t>
            </a:r>
            <a:r>
              <a:rPr lang="es-ES" sz="2000" dirty="0" smtClean="0"/>
              <a:t>:</a:t>
            </a:r>
            <a:r>
              <a:rPr lang="es-ES" sz="2000" b="1" dirty="0" smtClean="0">
                <a:solidFill>
                  <a:srgbClr val="0000FF"/>
                </a:solidFill>
              </a:rPr>
              <a:t> </a:t>
            </a:r>
            <a:r>
              <a:rPr lang="es-ES" sz="2000" dirty="0" smtClean="0"/>
              <a:t>Actividades que pueden generar residuos tóxicos y peligrosos (código </a:t>
            </a:r>
            <a:r>
              <a:rPr lang="es-ES" sz="2000" b="1" dirty="0" smtClean="0">
                <a:solidFill>
                  <a:srgbClr val="0000FF"/>
                </a:solidFill>
              </a:rPr>
              <a:t>A</a:t>
            </a:r>
            <a:r>
              <a:rPr lang="es-ES" sz="2000" dirty="0" smtClean="0"/>
              <a:t>).</a:t>
            </a:r>
            <a:endParaRPr lang="es-ES" sz="2000" b="1" dirty="0" smtClean="0">
              <a:solidFill>
                <a:srgbClr val="0000FF"/>
              </a:solidFill>
            </a:endParaRPr>
          </a:p>
          <a:p>
            <a:pPr marL="358775" indent="-358775" algn="just">
              <a:lnSpc>
                <a:spcPts val="2200"/>
              </a:lnSpc>
              <a:spcBef>
                <a:spcPts val="600"/>
              </a:spcBef>
              <a:buClr>
                <a:srgbClr val="A72F74"/>
              </a:buClr>
              <a:buSzPct val="190000"/>
              <a:buFont typeface="Arial" pitchFamily="34" charset="0"/>
              <a:buChar char="•"/>
            </a:pPr>
            <a:r>
              <a:rPr lang="es-ES" sz="2000" b="1" dirty="0" smtClean="0">
                <a:solidFill>
                  <a:srgbClr val="0000FF"/>
                </a:solidFill>
              </a:rPr>
              <a:t>Tabla 7</a:t>
            </a:r>
            <a:r>
              <a:rPr lang="es-ES" sz="2000" dirty="0" smtClean="0"/>
              <a:t>:</a:t>
            </a:r>
            <a:r>
              <a:rPr lang="es-ES" sz="2000" b="1" dirty="0" smtClean="0">
                <a:solidFill>
                  <a:srgbClr val="0000FF"/>
                </a:solidFill>
              </a:rPr>
              <a:t>  </a:t>
            </a:r>
            <a:r>
              <a:rPr lang="es-ES" sz="2000" dirty="0" smtClean="0"/>
              <a:t>Procesos generadores de residuos (código </a:t>
            </a:r>
            <a:r>
              <a:rPr lang="es-ES" sz="2000" b="1" dirty="0" smtClean="0">
                <a:solidFill>
                  <a:srgbClr val="0000FF"/>
                </a:solidFill>
              </a:rPr>
              <a:t>B</a:t>
            </a:r>
            <a:r>
              <a:rPr lang="es-ES" sz="2000" dirty="0" smtClean="0"/>
              <a:t>).</a:t>
            </a:r>
            <a:endParaRPr lang="es-ES" sz="2000" b="1" dirty="0" smtClean="0">
              <a:solidFill>
                <a:srgbClr val="0000FF"/>
              </a:solidFill>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23</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6248400"/>
            <a:ext cx="990600" cy="451119"/>
          </a:xfrm>
          <a:prstGeom prst="rect">
            <a:avLst/>
          </a:prstGeom>
        </p:spPr>
      </p:pic>
      <p:sp>
        <p:nvSpPr>
          <p:cNvPr id="8" name="Line 2"/>
          <p:cNvSpPr>
            <a:spLocks noChangeShapeType="1"/>
          </p:cNvSpPr>
          <p:nvPr/>
        </p:nvSpPr>
        <p:spPr bwMode="auto">
          <a:xfrm>
            <a:off x="609600" y="990600"/>
            <a:ext cx="7467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2" name="Text Box 3"/>
          <p:cNvSpPr txBox="1">
            <a:spLocks noChangeArrowheads="1"/>
          </p:cNvSpPr>
          <p:nvPr/>
        </p:nvSpPr>
        <p:spPr bwMode="auto">
          <a:xfrm>
            <a:off x="685800" y="152400"/>
            <a:ext cx="75438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Tree>
    <p:extLst>
      <p:ext uri="{BB962C8B-B14F-4D97-AF65-F5344CB8AC3E}">
        <p14:creationId xmlns:p14="http://schemas.microsoft.com/office/powerpoint/2010/main" xmlns="" val="2842568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381000" y="838200"/>
            <a:ext cx="7924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24</a:t>
            </a:fld>
            <a:endParaRPr lang="eu-ES" sz="1600" dirty="0">
              <a:latin typeface="Arial" charset="0"/>
              <a:cs typeface="Arial" charset="0"/>
            </a:endParaRPr>
          </a:p>
        </p:txBody>
      </p:sp>
      <p:sp>
        <p:nvSpPr>
          <p:cNvPr id="9" name="Rectangle 5"/>
          <p:cNvSpPr>
            <a:spLocks noChangeArrowheads="1"/>
          </p:cNvSpPr>
          <p:nvPr/>
        </p:nvSpPr>
        <p:spPr bwMode="auto">
          <a:xfrm>
            <a:off x="1524000" y="63246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6324600"/>
            <a:ext cx="990600" cy="451119"/>
          </a:xfrm>
          <a:prstGeom prst="rect">
            <a:avLst/>
          </a:prstGeom>
        </p:spPr>
      </p:pic>
      <p:sp>
        <p:nvSpPr>
          <p:cNvPr id="12" name="CuadroTexto 2"/>
          <p:cNvSpPr txBox="1"/>
          <p:nvPr/>
        </p:nvSpPr>
        <p:spPr>
          <a:xfrm>
            <a:off x="381000" y="990600"/>
            <a:ext cx="7924800" cy="374461"/>
          </a:xfrm>
          <a:prstGeom prst="rect">
            <a:avLst/>
          </a:prstGeom>
          <a:solidFill>
            <a:srgbClr val="D7E4BD"/>
          </a:solidFill>
        </p:spPr>
        <p:txBody>
          <a:bodyPr wrap="square">
            <a:spAutoFit/>
          </a:bodyPr>
          <a:lstStyle/>
          <a:p>
            <a:pPr lvl="0" algn="ctr">
              <a:lnSpc>
                <a:spcPct val="90000"/>
              </a:lnSpc>
              <a:spcBef>
                <a:spcPts val="1200"/>
              </a:spcBef>
              <a:buClr>
                <a:srgbClr val="A72F74"/>
              </a:buClr>
              <a:buSzPct val="190000"/>
            </a:pPr>
            <a:r>
              <a:rPr lang="es-ES" sz="2000" b="1" dirty="0" smtClean="0">
                <a:solidFill>
                  <a:srgbClr val="0000FF"/>
                </a:solidFill>
              </a:rPr>
              <a:t>Los pasos a seguir para identificar residuos peligrosos son los siguientes: </a:t>
            </a:r>
            <a:endParaRPr lang="es-ES" sz="2000" dirty="0" smtClean="0"/>
          </a:p>
        </p:txBody>
      </p:sp>
      <p:graphicFrame>
        <p:nvGraphicFramePr>
          <p:cNvPr id="22" name="Diagrama 1"/>
          <p:cNvGraphicFramePr/>
          <p:nvPr>
            <p:extLst>
              <p:ext uri="{D42A27DB-BD31-4B8C-83A1-F6EECF244321}">
                <p14:modId xmlns:p14="http://schemas.microsoft.com/office/powerpoint/2010/main" xmlns="" val="2326661671"/>
              </p:ext>
            </p:extLst>
          </p:nvPr>
        </p:nvGraphicFramePr>
        <p:xfrm>
          <a:off x="230380" y="1545457"/>
          <a:ext cx="6333767" cy="4649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3" name="32 Tabla"/>
          <p:cNvGraphicFramePr>
            <a:graphicFrameLocks noGrp="1"/>
          </p:cNvGraphicFramePr>
          <p:nvPr>
            <p:extLst>
              <p:ext uri="{D42A27DB-BD31-4B8C-83A1-F6EECF244321}">
                <p14:modId xmlns:p14="http://schemas.microsoft.com/office/powerpoint/2010/main" xmlns="" val="121770513"/>
              </p:ext>
            </p:extLst>
          </p:nvPr>
        </p:nvGraphicFramePr>
        <p:xfrm>
          <a:off x="6781800" y="1600200"/>
          <a:ext cx="1524000" cy="609599"/>
        </p:xfrm>
        <a:graphic>
          <a:graphicData uri="http://schemas.openxmlformats.org/drawingml/2006/table">
            <a:tbl>
              <a:tblPr firstRow="1" bandRow="1">
                <a:tableStyleId>{5C22544A-7EE6-4342-B048-85BDC9FD1C3A}</a:tableStyleId>
              </a:tblPr>
              <a:tblGrid>
                <a:gridCol w="762000"/>
                <a:gridCol w="762000"/>
              </a:tblGrid>
              <a:tr h="294640">
                <a:tc>
                  <a:txBody>
                    <a:bodyPr/>
                    <a:lstStyle/>
                    <a:p>
                      <a:r>
                        <a:rPr lang="es-ES" sz="1400" dirty="0" smtClean="0"/>
                        <a:t>Si</a:t>
                      </a:r>
                      <a:endParaRPr lang="es-ES" sz="1400" dirty="0"/>
                    </a:p>
                  </a:txBody>
                  <a:tcPr/>
                </a:tc>
                <a:tc>
                  <a:txBody>
                    <a:bodyPr/>
                    <a:lstStyle/>
                    <a:p>
                      <a:r>
                        <a:rPr lang="es-ES" sz="1400" dirty="0" smtClean="0"/>
                        <a:t>RP</a:t>
                      </a:r>
                      <a:endParaRPr lang="es-ES" sz="1400" dirty="0"/>
                    </a:p>
                  </a:txBody>
                  <a:tcPr/>
                </a:tc>
              </a:tr>
              <a:tr h="294640">
                <a:tc>
                  <a:txBody>
                    <a:bodyPr/>
                    <a:lstStyle/>
                    <a:p>
                      <a:r>
                        <a:rPr lang="es-ES" sz="1400" dirty="0" smtClean="0"/>
                        <a:t>No</a:t>
                      </a:r>
                      <a:endParaRPr lang="es-ES" sz="1400" dirty="0"/>
                    </a:p>
                  </a:txBody>
                  <a:tcPr/>
                </a:tc>
                <a:tc>
                  <a:txBody>
                    <a:bodyPr/>
                    <a:lstStyle/>
                    <a:p>
                      <a:r>
                        <a:rPr lang="es-ES" sz="1400" dirty="0" smtClean="0"/>
                        <a:t>Paso 2</a:t>
                      </a:r>
                      <a:endParaRPr lang="es-ES" sz="1400" dirty="0"/>
                    </a:p>
                  </a:txBody>
                  <a:tcPr/>
                </a:tc>
              </a:tr>
            </a:tbl>
          </a:graphicData>
        </a:graphic>
      </p:graphicFrame>
      <p:graphicFrame>
        <p:nvGraphicFramePr>
          <p:cNvPr id="41" name="40 Tabla"/>
          <p:cNvGraphicFramePr>
            <a:graphicFrameLocks noGrp="1"/>
          </p:cNvGraphicFramePr>
          <p:nvPr>
            <p:extLst>
              <p:ext uri="{D42A27DB-BD31-4B8C-83A1-F6EECF244321}">
                <p14:modId xmlns:p14="http://schemas.microsoft.com/office/powerpoint/2010/main" xmlns="" val="705526114"/>
              </p:ext>
            </p:extLst>
          </p:nvPr>
        </p:nvGraphicFramePr>
        <p:xfrm>
          <a:off x="6781800" y="2514600"/>
          <a:ext cx="1524000" cy="609599"/>
        </p:xfrm>
        <a:graphic>
          <a:graphicData uri="http://schemas.openxmlformats.org/drawingml/2006/table">
            <a:tbl>
              <a:tblPr firstRow="1" bandRow="1">
                <a:tableStyleId>{5C22544A-7EE6-4342-B048-85BDC9FD1C3A}</a:tableStyleId>
              </a:tblPr>
              <a:tblGrid>
                <a:gridCol w="762000"/>
                <a:gridCol w="762000"/>
              </a:tblGrid>
              <a:tr h="294640">
                <a:tc>
                  <a:txBody>
                    <a:bodyPr/>
                    <a:lstStyle/>
                    <a:p>
                      <a:r>
                        <a:rPr lang="es-ES" sz="1400" dirty="0" smtClean="0"/>
                        <a:t>Si</a:t>
                      </a:r>
                      <a:endParaRPr lang="es-ES" sz="1400" dirty="0"/>
                    </a:p>
                  </a:txBody>
                  <a:tcPr/>
                </a:tc>
                <a:tc>
                  <a:txBody>
                    <a:bodyPr/>
                    <a:lstStyle/>
                    <a:p>
                      <a:r>
                        <a:rPr lang="es-ES" sz="1400" dirty="0" smtClean="0"/>
                        <a:t>Paso</a:t>
                      </a:r>
                      <a:r>
                        <a:rPr lang="es-ES" sz="1400" baseline="0" dirty="0" smtClean="0"/>
                        <a:t> 3</a:t>
                      </a:r>
                      <a:endParaRPr lang="es-ES" sz="1400" dirty="0"/>
                    </a:p>
                  </a:txBody>
                  <a:tcPr/>
                </a:tc>
              </a:tr>
              <a:tr h="294640">
                <a:tc>
                  <a:txBody>
                    <a:bodyPr/>
                    <a:lstStyle/>
                    <a:p>
                      <a:r>
                        <a:rPr lang="es-ES" sz="1400" dirty="0" smtClean="0"/>
                        <a:t>No</a:t>
                      </a:r>
                      <a:endParaRPr lang="es-ES" sz="1400" dirty="0"/>
                    </a:p>
                  </a:txBody>
                  <a:tcPr/>
                </a:tc>
                <a:tc>
                  <a:txBody>
                    <a:bodyPr/>
                    <a:lstStyle/>
                    <a:p>
                      <a:r>
                        <a:rPr lang="es-ES" sz="1400" dirty="0" smtClean="0"/>
                        <a:t>Paso 4</a:t>
                      </a:r>
                      <a:endParaRPr lang="es-ES" sz="1400" dirty="0"/>
                    </a:p>
                  </a:txBody>
                  <a:tcPr/>
                </a:tc>
              </a:tr>
            </a:tbl>
          </a:graphicData>
        </a:graphic>
      </p:graphicFrame>
      <p:graphicFrame>
        <p:nvGraphicFramePr>
          <p:cNvPr id="42" name="41 Tabla"/>
          <p:cNvGraphicFramePr>
            <a:graphicFrameLocks noGrp="1"/>
          </p:cNvGraphicFramePr>
          <p:nvPr>
            <p:extLst>
              <p:ext uri="{D42A27DB-BD31-4B8C-83A1-F6EECF244321}">
                <p14:modId xmlns:p14="http://schemas.microsoft.com/office/powerpoint/2010/main" xmlns="" val="118753927"/>
              </p:ext>
            </p:extLst>
          </p:nvPr>
        </p:nvGraphicFramePr>
        <p:xfrm>
          <a:off x="6781800" y="5486400"/>
          <a:ext cx="1524000" cy="609599"/>
        </p:xfrm>
        <a:graphic>
          <a:graphicData uri="http://schemas.openxmlformats.org/drawingml/2006/table">
            <a:tbl>
              <a:tblPr firstRow="1" bandRow="1">
                <a:tableStyleId>{5C22544A-7EE6-4342-B048-85BDC9FD1C3A}</a:tableStyleId>
              </a:tblPr>
              <a:tblGrid>
                <a:gridCol w="762000"/>
                <a:gridCol w="762000"/>
              </a:tblGrid>
              <a:tr h="304800">
                <a:tc>
                  <a:txBody>
                    <a:bodyPr/>
                    <a:lstStyle/>
                    <a:p>
                      <a:r>
                        <a:rPr lang="es-ES" sz="1400" dirty="0" smtClean="0"/>
                        <a:t>Si</a:t>
                      </a:r>
                      <a:endParaRPr lang="es-ES" sz="1400" dirty="0"/>
                    </a:p>
                  </a:txBody>
                  <a:tcPr/>
                </a:tc>
                <a:tc>
                  <a:txBody>
                    <a:bodyPr/>
                    <a:lstStyle/>
                    <a:p>
                      <a:r>
                        <a:rPr lang="es-ES" sz="1400" dirty="0" smtClean="0"/>
                        <a:t>Paso</a:t>
                      </a:r>
                      <a:r>
                        <a:rPr lang="es-ES" sz="1400" baseline="0" dirty="0" smtClean="0"/>
                        <a:t> 3</a:t>
                      </a:r>
                      <a:endParaRPr lang="es-ES" sz="1400" dirty="0"/>
                    </a:p>
                  </a:txBody>
                  <a:tcPr/>
                </a:tc>
              </a:tr>
              <a:tr h="294640">
                <a:tc>
                  <a:txBody>
                    <a:bodyPr/>
                    <a:lstStyle/>
                    <a:p>
                      <a:r>
                        <a:rPr lang="es-ES" sz="1400" dirty="0" smtClean="0"/>
                        <a:t>No</a:t>
                      </a:r>
                      <a:endParaRPr lang="es-ES" sz="1400" dirty="0"/>
                    </a:p>
                  </a:txBody>
                  <a:tcPr/>
                </a:tc>
                <a:tc>
                  <a:txBody>
                    <a:bodyPr/>
                    <a:lstStyle/>
                    <a:p>
                      <a:r>
                        <a:rPr lang="es-ES" sz="1400" dirty="0" smtClean="0"/>
                        <a:t>No RP</a:t>
                      </a:r>
                      <a:endParaRPr lang="es-ES" sz="1400" dirty="0"/>
                    </a:p>
                  </a:txBody>
                  <a:tcPr/>
                </a:tc>
              </a:tr>
            </a:tbl>
          </a:graphicData>
        </a:graphic>
      </p:graphicFrame>
      <p:graphicFrame>
        <p:nvGraphicFramePr>
          <p:cNvPr id="43" name="42 Tabla"/>
          <p:cNvGraphicFramePr>
            <a:graphicFrameLocks noGrp="1"/>
          </p:cNvGraphicFramePr>
          <p:nvPr>
            <p:extLst>
              <p:ext uri="{D42A27DB-BD31-4B8C-83A1-F6EECF244321}">
                <p14:modId xmlns:p14="http://schemas.microsoft.com/office/powerpoint/2010/main" xmlns="" val="1974483111"/>
              </p:ext>
            </p:extLst>
          </p:nvPr>
        </p:nvGraphicFramePr>
        <p:xfrm>
          <a:off x="6781800" y="4572000"/>
          <a:ext cx="1524000" cy="609599"/>
        </p:xfrm>
        <a:graphic>
          <a:graphicData uri="http://schemas.openxmlformats.org/drawingml/2006/table">
            <a:tbl>
              <a:tblPr firstRow="1" bandRow="1">
                <a:tableStyleId>{5C22544A-7EE6-4342-B048-85BDC9FD1C3A}</a:tableStyleId>
              </a:tblPr>
              <a:tblGrid>
                <a:gridCol w="762000"/>
                <a:gridCol w="762000"/>
              </a:tblGrid>
              <a:tr h="294640">
                <a:tc>
                  <a:txBody>
                    <a:bodyPr/>
                    <a:lstStyle/>
                    <a:p>
                      <a:r>
                        <a:rPr lang="es-ES" sz="1400" dirty="0" smtClean="0"/>
                        <a:t>Si</a:t>
                      </a:r>
                      <a:endParaRPr lang="es-ES" sz="1400" dirty="0"/>
                    </a:p>
                  </a:txBody>
                  <a:tcPr/>
                </a:tc>
                <a:tc>
                  <a:txBody>
                    <a:bodyPr/>
                    <a:lstStyle/>
                    <a:p>
                      <a:r>
                        <a:rPr lang="es-ES" sz="1400" dirty="0" smtClean="0"/>
                        <a:t>Paso</a:t>
                      </a:r>
                      <a:r>
                        <a:rPr lang="es-ES" sz="1400" baseline="0" dirty="0" smtClean="0"/>
                        <a:t> 5</a:t>
                      </a:r>
                      <a:endParaRPr lang="es-ES" sz="1400" dirty="0"/>
                    </a:p>
                  </a:txBody>
                  <a:tcPr/>
                </a:tc>
              </a:tr>
              <a:tr h="294640">
                <a:tc>
                  <a:txBody>
                    <a:bodyPr/>
                    <a:lstStyle/>
                    <a:p>
                      <a:r>
                        <a:rPr lang="es-ES" sz="1400" dirty="0" smtClean="0"/>
                        <a:t>No</a:t>
                      </a:r>
                      <a:endParaRPr lang="es-ES" sz="1400" dirty="0"/>
                    </a:p>
                  </a:txBody>
                  <a:tcPr/>
                </a:tc>
                <a:tc>
                  <a:txBody>
                    <a:bodyPr/>
                    <a:lstStyle/>
                    <a:p>
                      <a:r>
                        <a:rPr lang="es-ES" sz="1400" dirty="0" smtClean="0"/>
                        <a:t>No RP</a:t>
                      </a:r>
                      <a:endParaRPr lang="es-ES" sz="1400" dirty="0"/>
                    </a:p>
                  </a:txBody>
                  <a:tcPr/>
                </a:tc>
              </a:tr>
            </a:tbl>
          </a:graphicData>
        </a:graphic>
      </p:graphicFrame>
      <p:graphicFrame>
        <p:nvGraphicFramePr>
          <p:cNvPr id="44" name="43 Tabla"/>
          <p:cNvGraphicFramePr>
            <a:graphicFrameLocks noGrp="1"/>
          </p:cNvGraphicFramePr>
          <p:nvPr>
            <p:extLst>
              <p:ext uri="{D42A27DB-BD31-4B8C-83A1-F6EECF244321}">
                <p14:modId xmlns:p14="http://schemas.microsoft.com/office/powerpoint/2010/main" xmlns="" val="3455919880"/>
              </p:ext>
            </p:extLst>
          </p:nvPr>
        </p:nvGraphicFramePr>
        <p:xfrm>
          <a:off x="6781800" y="3505200"/>
          <a:ext cx="1524000" cy="609599"/>
        </p:xfrm>
        <a:graphic>
          <a:graphicData uri="http://schemas.openxmlformats.org/drawingml/2006/table">
            <a:tbl>
              <a:tblPr firstRow="1" bandRow="1">
                <a:tableStyleId>{5C22544A-7EE6-4342-B048-85BDC9FD1C3A}</a:tableStyleId>
              </a:tblPr>
              <a:tblGrid>
                <a:gridCol w="762000"/>
                <a:gridCol w="762000"/>
              </a:tblGrid>
              <a:tr h="294640">
                <a:tc>
                  <a:txBody>
                    <a:bodyPr/>
                    <a:lstStyle/>
                    <a:p>
                      <a:r>
                        <a:rPr lang="es-ES" sz="1400" dirty="0" smtClean="0"/>
                        <a:t>Si</a:t>
                      </a:r>
                      <a:endParaRPr lang="es-ES" sz="1400" dirty="0"/>
                    </a:p>
                  </a:txBody>
                  <a:tcPr/>
                </a:tc>
                <a:tc>
                  <a:txBody>
                    <a:bodyPr/>
                    <a:lstStyle/>
                    <a:p>
                      <a:r>
                        <a:rPr lang="es-ES" sz="1400" dirty="0" smtClean="0"/>
                        <a:t>RP</a:t>
                      </a:r>
                      <a:endParaRPr lang="es-ES" sz="1400" dirty="0"/>
                    </a:p>
                  </a:txBody>
                  <a:tcPr/>
                </a:tc>
              </a:tr>
              <a:tr h="294640">
                <a:tc>
                  <a:txBody>
                    <a:bodyPr/>
                    <a:lstStyle/>
                    <a:p>
                      <a:r>
                        <a:rPr lang="es-ES" sz="1400" dirty="0" smtClean="0"/>
                        <a:t>No</a:t>
                      </a:r>
                      <a:endParaRPr lang="es-ES" sz="1400" dirty="0"/>
                    </a:p>
                  </a:txBody>
                  <a:tcPr/>
                </a:tc>
                <a:tc>
                  <a:txBody>
                    <a:bodyPr/>
                    <a:lstStyle/>
                    <a:p>
                      <a:r>
                        <a:rPr lang="es-ES" sz="1400" dirty="0" smtClean="0"/>
                        <a:t>No RP</a:t>
                      </a:r>
                      <a:endParaRPr lang="es-ES" sz="1400" dirty="0"/>
                    </a:p>
                  </a:txBody>
                  <a:tcPr/>
                </a:tc>
              </a:tr>
            </a:tbl>
          </a:graphicData>
        </a:graphic>
      </p:graphicFrame>
      <p:sp>
        <p:nvSpPr>
          <p:cNvPr id="15" name="Text Box 3"/>
          <p:cNvSpPr txBox="1">
            <a:spLocks noChangeArrowheads="1"/>
          </p:cNvSpPr>
          <p:nvPr/>
        </p:nvSpPr>
        <p:spPr bwMode="auto">
          <a:xfrm>
            <a:off x="685800" y="76200"/>
            <a:ext cx="7543800" cy="7448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8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Tree>
    <p:extLst>
      <p:ext uri="{BB962C8B-B14F-4D97-AF65-F5344CB8AC3E}">
        <p14:creationId xmlns:p14="http://schemas.microsoft.com/office/powerpoint/2010/main" xmlns="" val="2842568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25</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6248400"/>
            <a:ext cx="990600" cy="451119"/>
          </a:xfrm>
          <a:prstGeom prst="rect">
            <a:avLst/>
          </a:prstGeom>
        </p:spPr>
      </p:pic>
      <p:sp>
        <p:nvSpPr>
          <p:cNvPr id="8" name="Line 2"/>
          <p:cNvSpPr>
            <a:spLocks noChangeShapeType="1"/>
          </p:cNvSpPr>
          <p:nvPr/>
        </p:nvSpPr>
        <p:spPr bwMode="auto">
          <a:xfrm>
            <a:off x="609600" y="1143000"/>
            <a:ext cx="7467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2" name="Text Box 3"/>
          <p:cNvSpPr txBox="1">
            <a:spLocks noChangeArrowheads="1"/>
          </p:cNvSpPr>
          <p:nvPr/>
        </p:nvSpPr>
        <p:spPr bwMode="auto">
          <a:xfrm>
            <a:off x="685800" y="304800"/>
            <a:ext cx="75438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
        <p:nvSpPr>
          <p:cNvPr id="2" name="CuadroTexto 1"/>
          <p:cNvSpPr txBox="1"/>
          <p:nvPr/>
        </p:nvSpPr>
        <p:spPr>
          <a:xfrm>
            <a:off x="457200" y="4572000"/>
            <a:ext cx="7696200" cy="861774"/>
          </a:xfrm>
          <a:prstGeom prst="rect">
            <a:avLst/>
          </a:prstGeom>
          <a:solidFill>
            <a:schemeClr val="bg1"/>
          </a:solidFill>
          <a:ln w="28575" cmpd="sng">
            <a:solidFill>
              <a:srgbClr val="D99694"/>
            </a:solidFill>
          </a:ln>
        </p:spPr>
        <p:txBody>
          <a:bodyPr wrap="square" rtlCol="0">
            <a:spAutoFit/>
          </a:bodyPr>
          <a:lstStyle/>
          <a:p>
            <a:pPr algn="ctr"/>
            <a:r>
              <a:rPr lang="es-ES" sz="2000" b="1" dirty="0" smtClean="0">
                <a:solidFill>
                  <a:srgbClr val="000000"/>
                </a:solidFill>
              </a:rPr>
              <a:t>Las 7 tablas facilitan códigos con la siguiente estructura:</a:t>
            </a:r>
          </a:p>
          <a:p>
            <a:pPr algn="ctr">
              <a:spcBef>
                <a:spcPts val="1200"/>
              </a:spcBef>
              <a:spcAft>
                <a:spcPts val="600"/>
              </a:spcAft>
            </a:pPr>
            <a:r>
              <a:rPr lang="es-ES" sz="2000" b="1" dirty="0" smtClean="0">
                <a:solidFill>
                  <a:srgbClr val="0000FF"/>
                </a:solidFill>
              </a:rPr>
              <a:t>Código Tabla 1</a:t>
            </a:r>
            <a:r>
              <a:rPr lang="es-ES" sz="2000" b="1" dirty="0" smtClean="0"/>
              <a:t>//</a:t>
            </a:r>
            <a:r>
              <a:rPr lang="es-ES" sz="2000" b="1" dirty="0" smtClean="0">
                <a:solidFill>
                  <a:srgbClr val="0000FF"/>
                </a:solidFill>
              </a:rPr>
              <a:t>Tabla 2</a:t>
            </a:r>
            <a:r>
              <a:rPr lang="es-ES" sz="2000" b="1" dirty="0"/>
              <a:t>//</a:t>
            </a:r>
            <a:r>
              <a:rPr lang="es-ES" sz="2000" b="1" dirty="0" smtClean="0">
                <a:solidFill>
                  <a:srgbClr val="0000FF"/>
                </a:solidFill>
              </a:rPr>
              <a:t>Tabla 3</a:t>
            </a:r>
            <a:r>
              <a:rPr lang="es-ES" sz="2000" b="1" dirty="0"/>
              <a:t>//</a:t>
            </a:r>
            <a:r>
              <a:rPr lang="es-ES" sz="2000" b="1" dirty="0">
                <a:solidFill>
                  <a:srgbClr val="0000FF"/>
                </a:solidFill>
              </a:rPr>
              <a:t>Tabla </a:t>
            </a:r>
            <a:r>
              <a:rPr lang="es-ES" sz="2000" b="1" dirty="0" smtClean="0">
                <a:solidFill>
                  <a:srgbClr val="0000FF"/>
                </a:solidFill>
              </a:rPr>
              <a:t>4</a:t>
            </a:r>
            <a:r>
              <a:rPr lang="es-ES" sz="2000" b="1" dirty="0"/>
              <a:t>//</a:t>
            </a:r>
            <a:r>
              <a:rPr lang="es-ES" sz="2000" b="1" dirty="0">
                <a:solidFill>
                  <a:srgbClr val="0000FF"/>
                </a:solidFill>
              </a:rPr>
              <a:t>Tabla </a:t>
            </a:r>
            <a:r>
              <a:rPr lang="es-ES" sz="2000" b="1" dirty="0" smtClean="0">
                <a:solidFill>
                  <a:srgbClr val="0000FF"/>
                </a:solidFill>
              </a:rPr>
              <a:t>5</a:t>
            </a:r>
            <a:r>
              <a:rPr lang="es-ES" sz="2000" b="1" dirty="0"/>
              <a:t>//</a:t>
            </a:r>
            <a:r>
              <a:rPr lang="es-ES" sz="2000" b="1" dirty="0">
                <a:solidFill>
                  <a:srgbClr val="0000FF"/>
                </a:solidFill>
              </a:rPr>
              <a:t>Tabla </a:t>
            </a:r>
            <a:r>
              <a:rPr lang="es-ES" sz="2000" b="1" dirty="0" smtClean="0">
                <a:solidFill>
                  <a:srgbClr val="0000FF"/>
                </a:solidFill>
              </a:rPr>
              <a:t>6</a:t>
            </a:r>
            <a:r>
              <a:rPr lang="es-ES" sz="2000" b="1" dirty="0"/>
              <a:t>//</a:t>
            </a:r>
            <a:r>
              <a:rPr lang="es-ES" sz="2000" b="1" dirty="0">
                <a:solidFill>
                  <a:srgbClr val="0000FF"/>
                </a:solidFill>
              </a:rPr>
              <a:t>Tabla </a:t>
            </a:r>
            <a:r>
              <a:rPr lang="es-ES" sz="2000" b="1" dirty="0" smtClean="0">
                <a:solidFill>
                  <a:srgbClr val="0000FF"/>
                </a:solidFill>
              </a:rPr>
              <a:t> 7</a:t>
            </a:r>
            <a:r>
              <a:rPr lang="es-ES" sz="2000" dirty="0" smtClean="0"/>
              <a:t>                    </a:t>
            </a:r>
            <a:endParaRPr lang="es-ES" sz="2000" dirty="0"/>
          </a:p>
        </p:txBody>
      </p:sp>
      <p:sp>
        <p:nvSpPr>
          <p:cNvPr id="3" name="Elipse 2"/>
          <p:cNvSpPr/>
          <p:nvPr/>
        </p:nvSpPr>
        <p:spPr>
          <a:xfrm>
            <a:off x="1295400" y="1676400"/>
            <a:ext cx="5791200" cy="2362200"/>
          </a:xfrm>
          <a:prstGeom prst="ellipse">
            <a:avLst/>
          </a:prstGeom>
          <a:solidFill>
            <a:srgbClr val="F2C3C3"/>
          </a:solidFill>
          <a:ln w="38100"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0000"/>
              </a:lnSpc>
              <a:spcBef>
                <a:spcPts val="0"/>
              </a:spcBef>
            </a:pPr>
            <a:r>
              <a:rPr lang="es-ES" b="1" dirty="0" smtClean="0"/>
              <a:t>l</a:t>
            </a:r>
            <a:endParaRPr lang="es-ES" b="1" dirty="0">
              <a:solidFill>
                <a:schemeClr val="tx1"/>
              </a:solidFill>
              <a:latin typeface="Arial" charset="0"/>
              <a:ea typeface="ＭＳ Ｐゴシック" charset="0"/>
            </a:endParaRPr>
          </a:p>
        </p:txBody>
      </p:sp>
      <p:sp>
        <p:nvSpPr>
          <p:cNvPr id="4" name="CuadroTexto 3"/>
          <p:cNvSpPr txBox="1"/>
          <p:nvPr/>
        </p:nvSpPr>
        <p:spPr>
          <a:xfrm>
            <a:off x="1905000" y="2057400"/>
            <a:ext cx="4572000" cy="1754327"/>
          </a:xfrm>
          <a:prstGeom prst="rect">
            <a:avLst/>
          </a:prstGeom>
          <a:noFill/>
        </p:spPr>
        <p:txBody>
          <a:bodyPr wrap="square" rtlCol="0">
            <a:spAutoFit/>
          </a:bodyPr>
          <a:lstStyle/>
          <a:p>
            <a:pPr marL="87313" algn="ctr"/>
            <a:r>
              <a:rPr lang="es-ES" b="1" dirty="0" smtClean="0"/>
              <a:t>A continuación se presenta el contenido de las 7 Tablas del RD 952/1997, RD 833/1988 y Orden MAM 304/2002. Incluyen códigos numerados que, utilizados en su conjunto, proporcionan la forma de caracterizar e identificar los residuos.</a:t>
            </a:r>
            <a:endParaRPr lang="es-ES" b="1" dirty="0"/>
          </a:p>
        </p:txBody>
      </p:sp>
    </p:spTree>
    <p:extLst>
      <p:ext uri="{BB962C8B-B14F-4D97-AF65-F5344CB8AC3E}">
        <p14:creationId xmlns:p14="http://schemas.microsoft.com/office/powerpoint/2010/main" xmlns="" val="468198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09600" y="1295400"/>
            <a:ext cx="7543800" cy="4767459"/>
          </a:xfrm>
          <a:prstGeom prst="rect">
            <a:avLst/>
          </a:prstGeom>
          <a:solidFill>
            <a:srgbClr val="F3CFB0"/>
          </a:solidFill>
        </p:spPr>
        <p:txBody>
          <a:bodyPr wrap="square">
            <a:spAutoFit/>
          </a:bodyPr>
          <a:lstStyle/>
          <a:p>
            <a:pPr marL="365125" algn="just"/>
            <a:r>
              <a:rPr lang="es-ES" sz="2400" b="1" dirty="0">
                <a:solidFill>
                  <a:srgbClr val="FF0000"/>
                </a:solidFill>
              </a:rPr>
              <a:t>Tabla </a:t>
            </a:r>
            <a:r>
              <a:rPr lang="es-ES" sz="2400" b="1" dirty="0" smtClean="0">
                <a:solidFill>
                  <a:srgbClr val="FF0000"/>
                </a:solidFill>
              </a:rPr>
              <a:t>1 </a:t>
            </a:r>
            <a:r>
              <a:rPr lang="es-ES" sz="2000" b="1" i="1" dirty="0" smtClean="0">
                <a:solidFill>
                  <a:srgbClr val="0000FF"/>
                </a:solidFill>
              </a:rPr>
              <a:t>(Modificada por la Ley 10/1998) Código Q</a:t>
            </a:r>
            <a:endParaRPr lang="es-ES" sz="2800" i="1" dirty="0">
              <a:solidFill>
                <a:srgbClr val="0000FF"/>
              </a:solidFill>
            </a:endParaRPr>
          </a:p>
          <a:p>
            <a:pPr marL="365125" algn="just"/>
            <a:r>
              <a:rPr lang="es-ES" sz="2400" b="1" i="1" dirty="0" smtClean="0">
                <a:solidFill>
                  <a:srgbClr val="0000FF"/>
                </a:solidFill>
              </a:rPr>
              <a:t>Categorías de Residuos</a:t>
            </a:r>
            <a:endParaRPr lang="es-ES" i="1" dirty="0" smtClean="0"/>
          </a:p>
          <a:p>
            <a:pPr marL="368300" indent="-285750" algn="just">
              <a:spcBef>
                <a:spcPts val="1200"/>
              </a:spcBef>
              <a:buClr>
                <a:srgbClr val="A800A6"/>
              </a:buClr>
              <a:buSzPct val="160000"/>
              <a:buFont typeface="Arial"/>
              <a:buChar char="•"/>
            </a:pPr>
            <a:r>
              <a:rPr lang="es-ES" sz="2000" b="1" dirty="0" smtClean="0">
                <a:solidFill>
                  <a:srgbClr val="0000FF"/>
                </a:solidFill>
              </a:rPr>
              <a:t>Q1</a:t>
            </a:r>
            <a:r>
              <a:rPr lang="es-ES" sz="2000" b="1" dirty="0" smtClean="0"/>
              <a:t> </a:t>
            </a:r>
            <a:r>
              <a:rPr lang="es-ES" sz="2000" dirty="0" smtClean="0"/>
              <a:t>Residuos de </a:t>
            </a:r>
            <a:r>
              <a:rPr lang="es-ES" sz="2000" dirty="0" err="1" smtClean="0"/>
              <a:t>producción</a:t>
            </a:r>
            <a:r>
              <a:rPr lang="es-ES" sz="2000" dirty="0" smtClean="0"/>
              <a:t> o de consumo no especificados a </a:t>
            </a:r>
            <a:r>
              <a:rPr lang="es-ES" sz="2000" dirty="0" err="1" smtClean="0"/>
              <a:t>continuación</a:t>
            </a:r>
            <a:r>
              <a:rPr lang="es-ES" sz="2000" dirty="0" smtClean="0"/>
              <a:t>. </a:t>
            </a:r>
            <a:endParaRPr lang="es-ES" sz="2000" b="1" dirty="0" smtClean="0"/>
          </a:p>
          <a:p>
            <a:pPr marL="368300" lvl="0" indent="-285750" algn="just">
              <a:spcBef>
                <a:spcPts val="600"/>
              </a:spcBef>
              <a:buClr>
                <a:srgbClr val="A800A6"/>
              </a:buClr>
              <a:buSzPct val="160000"/>
              <a:buFont typeface="Arial"/>
              <a:buChar char="•"/>
            </a:pPr>
            <a:r>
              <a:rPr lang="es-ES" sz="2000" b="1" dirty="0" smtClean="0">
                <a:solidFill>
                  <a:srgbClr val="0000FF"/>
                </a:solidFill>
              </a:rPr>
              <a:t>Q2</a:t>
            </a:r>
            <a:r>
              <a:rPr lang="es-ES" sz="2000" dirty="0" smtClean="0"/>
              <a:t>   Productos que no respondan a las normas.</a:t>
            </a:r>
          </a:p>
          <a:p>
            <a:pPr marL="368300" lvl="0" indent="-285750" algn="just">
              <a:spcBef>
                <a:spcPts val="600"/>
              </a:spcBef>
              <a:buClr>
                <a:srgbClr val="A800A6"/>
              </a:buClr>
              <a:buSzPct val="160000"/>
              <a:buFont typeface="Arial"/>
              <a:buChar char="•"/>
            </a:pPr>
            <a:r>
              <a:rPr lang="es-ES" sz="2000" b="1" dirty="0">
                <a:solidFill>
                  <a:srgbClr val="0000FF"/>
                </a:solidFill>
              </a:rPr>
              <a:t>Q3</a:t>
            </a:r>
            <a:r>
              <a:rPr lang="es-ES" sz="2000" dirty="0" smtClean="0"/>
              <a:t>   Productos caducados.</a:t>
            </a:r>
          </a:p>
          <a:p>
            <a:pPr marL="365125" lvl="0" indent="-271463" algn="just">
              <a:spcBef>
                <a:spcPts val="600"/>
              </a:spcBef>
              <a:buClr>
                <a:srgbClr val="A800A6"/>
              </a:buClr>
              <a:buSzPct val="160000"/>
              <a:buFont typeface="Arial"/>
              <a:buChar char="•"/>
            </a:pPr>
            <a:r>
              <a:rPr lang="es-ES" sz="2000" b="1" dirty="0">
                <a:solidFill>
                  <a:srgbClr val="0000FF"/>
                </a:solidFill>
              </a:rPr>
              <a:t>Q4</a:t>
            </a:r>
            <a:r>
              <a:rPr lang="es-ES" sz="2000" dirty="0" smtClean="0"/>
              <a:t> Materias </a:t>
            </a:r>
            <a:r>
              <a:rPr lang="es-ES" sz="2000" dirty="0"/>
              <a:t>que se hayan vertido por accidente, que </a:t>
            </a:r>
            <a:r>
              <a:rPr lang="es-ES" sz="2000" dirty="0" smtClean="0"/>
              <a:t>se </a:t>
            </a:r>
            <a:r>
              <a:rPr lang="es-ES" sz="2000" dirty="0"/>
              <a:t>hayan perdido o que hayan sufrido cualquier otro incidente, </a:t>
            </a:r>
            <a:r>
              <a:rPr lang="es-ES" sz="2000" dirty="0" smtClean="0"/>
              <a:t>con </a:t>
            </a:r>
            <a:r>
              <a:rPr lang="es-ES" sz="2000" dirty="0" err="1" smtClean="0"/>
              <a:t>inclusión</a:t>
            </a:r>
            <a:r>
              <a:rPr lang="es-ES" sz="2000" dirty="0" smtClean="0"/>
              <a:t> </a:t>
            </a:r>
            <a:r>
              <a:rPr lang="es-ES" sz="2000" dirty="0"/>
              <a:t>del material, del equipo, etc., que se </a:t>
            </a:r>
            <a:r>
              <a:rPr lang="es-ES" sz="2000" dirty="0" smtClean="0"/>
              <a:t>haya contaminado </a:t>
            </a:r>
            <a:r>
              <a:rPr lang="es-ES" sz="2000" dirty="0"/>
              <a:t>a causa del incidente en </a:t>
            </a:r>
            <a:r>
              <a:rPr lang="es-ES" sz="2000" dirty="0" err="1"/>
              <a:t>cuestión</a:t>
            </a:r>
            <a:r>
              <a:rPr lang="es-ES" sz="2000" dirty="0"/>
              <a:t>. </a:t>
            </a:r>
            <a:endParaRPr lang="es-ES" sz="2000" dirty="0" smtClean="0"/>
          </a:p>
          <a:p>
            <a:pPr marL="365125" lvl="0" indent="-271463" algn="just">
              <a:spcBef>
                <a:spcPts val="600"/>
              </a:spcBef>
              <a:buClr>
                <a:srgbClr val="A800A6"/>
              </a:buClr>
              <a:buSzPct val="160000"/>
              <a:buFont typeface="Arial"/>
              <a:buChar char="•"/>
            </a:pPr>
            <a:r>
              <a:rPr lang="es-ES" sz="2000" b="1" dirty="0">
                <a:solidFill>
                  <a:srgbClr val="0000FF"/>
                </a:solidFill>
              </a:rPr>
              <a:t>Q5</a:t>
            </a:r>
            <a:r>
              <a:rPr lang="es-ES" sz="2000" dirty="0" smtClean="0"/>
              <a:t> </a:t>
            </a:r>
            <a:r>
              <a:rPr lang="es-ES" sz="2000" dirty="0"/>
              <a:t>Materias contaminantes o ensuciadas a causa de actividades voluntarias (por ejemplo, residuos de operaciones de limpieza, materiales de embalaje, contenedores, etc.). </a:t>
            </a:r>
            <a:endParaRPr lang="es-ES" sz="2000" dirty="0" smtClean="0"/>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26</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276304"/>
            <a:ext cx="990600" cy="451119"/>
          </a:xfrm>
          <a:prstGeom prst="rect">
            <a:avLst/>
          </a:prstGeom>
        </p:spPr>
      </p:pic>
      <p:sp>
        <p:nvSpPr>
          <p:cNvPr id="8" name="Line 2"/>
          <p:cNvSpPr>
            <a:spLocks noChangeShapeType="1"/>
          </p:cNvSpPr>
          <p:nvPr/>
        </p:nvSpPr>
        <p:spPr bwMode="auto">
          <a:xfrm>
            <a:off x="609600" y="1066800"/>
            <a:ext cx="7543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1" name="Text Box 3"/>
          <p:cNvSpPr txBox="1">
            <a:spLocks noChangeArrowheads="1"/>
          </p:cNvSpPr>
          <p:nvPr/>
        </p:nvSpPr>
        <p:spPr bwMode="auto">
          <a:xfrm>
            <a:off x="762000" y="228600"/>
            <a:ext cx="76962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Tree>
    <p:extLst>
      <p:ext uri="{BB962C8B-B14F-4D97-AF65-F5344CB8AC3E}">
        <p14:creationId xmlns:p14="http://schemas.microsoft.com/office/powerpoint/2010/main" xmlns="" val="2270661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09600" y="1143000"/>
            <a:ext cx="7467600" cy="5001796"/>
          </a:xfrm>
          <a:prstGeom prst="rect">
            <a:avLst/>
          </a:prstGeom>
          <a:solidFill>
            <a:srgbClr val="F3CFB0"/>
          </a:solidFill>
        </p:spPr>
        <p:txBody>
          <a:bodyPr wrap="square">
            <a:spAutoFit/>
          </a:bodyPr>
          <a:lstStyle/>
          <a:p>
            <a:pPr marL="365125" algn="just">
              <a:lnSpc>
                <a:spcPts val="2500"/>
              </a:lnSpc>
              <a:spcBef>
                <a:spcPts val="600"/>
              </a:spcBef>
              <a:buClr>
                <a:srgbClr val="A800A6"/>
              </a:buClr>
              <a:buSzPct val="160000"/>
            </a:pPr>
            <a:r>
              <a:rPr lang="es-ES" sz="2400" b="1" dirty="0">
                <a:solidFill>
                  <a:srgbClr val="FF0000"/>
                </a:solidFill>
              </a:rPr>
              <a:t>Tabla </a:t>
            </a:r>
            <a:r>
              <a:rPr lang="es-ES" sz="2400" b="1" dirty="0" smtClean="0">
                <a:solidFill>
                  <a:srgbClr val="FF0000"/>
                </a:solidFill>
              </a:rPr>
              <a:t>1 (cont.) </a:t>
            </a:r>
          </a:p>
          <a:p>
            <a:pPr marL="368300" indent="-285750" algn="just">
              <a:lnSpc>
                <a:spcPts val="2500"/>
              </a:lnSpc>
              <a:spcBef>
                <a:spcPts val="600"/>
              </a:spcBef>
              <a:buClr>
                <a:srgbClr val="A800A6"/>
              </a:buClr>
              <a:buSzPct val="160000"/>
              <a:buFont typeface="Arial"/>
              <a:buChar char="•"/>
            </a:pPr>
            <a:r>
              <a:rPr lang="es-ES" sz="2000" b="1" dirty="0" smtClean="0">
                <a:solidFill>
                  <a:srgbClr val="0000FF"/>
                </a:solidFill>
              </a:rPr>
              <a:t>Q6 </a:t>
            </a:r>
            <a:r>
              <a:rPr lang="es-ES" sz="2000" dirty="0"/>
              <a:t>Elementos inutilizados (por ejemplo, </a:t>
            </a:r>
            <a:r>
              <a:rPr lang="es-ES" sz="2000" dirty="0" err="1"/>
              <a:t>baterías</a:t>
            </a:r>
            <a:r>
              <a:rPr lang="es-ES" sz="2000" dirty="0"/>
              <a:t> fuera de uso, catalizadores gastados, etc.).</a:t>
            </a:r>
          </a:p>
          <a:p>
            <a:pPr marL="368300" indent="-285750" algn="just">
              <a:spcBef>
                <a:spcPts val="600"/>
              </a:spcBef>
              <a:buClr>
                <a:srgbClr val="A800A6"/>
              </a:buClr>
              <a:buSzPct val="160000"/>
              <a:buFont typeface="Arial"/>
              <a:buChar char="•"/>
            </a:pPr>
            <a:r>
              <a:rPr lang="es-ES" sz="2000" b="1" dirty="0">
                <a:solidFill>
                  <a:srgbClr val="0000FF"/>
                </a:solidFill>
              </a:rPr>
              <a:t>Q7</a:t>
            </a:r>
            <a:r>
              <a:rPr lang="es-ES" sz="2000" dirty="0" smtClean="0"/>
              <a:t> </a:t>
            </a:r>
            <a:r>
              <a:rPr lang="es-ES" sz="2000" dirty="0"/>
              <a:t>Sustancias que hayan pasado a ser inutilizables (por ejemplo, </a:t>
            </a:r>
            <a:r>
              <a:rPr lang="es-ES" sz="2000" dirty="0" err="1"/>
              <a:t>ácidos</a:t>
            </a:r>
            <a:r>
              <a:rPr lang="es-ES" sz="2000" dirty="0"/>
              <a:t> contaminados, disolventes </a:t>
            </a:r>
            <a:r>
              <a:rPr lang="es-ES" sz="2000" dirty="0" smtClean="0"/>
              <a:t>contaminados</a:t>
            </a:r>
            <a:r>
              <a:rPr lang="es-ES" sz="2000" dirty="0"/>
              <a:t>, sales de temple </a:t>
            </a:r>
            <a:r>
              <a:rPr lang="es-ES" sz="2000" dirty="0">
                <a:solidFill>
                  <a:srgbClr val="000000"/>
                </a:solidFill>
              </a:rPr>
              <a:t>agotadas</a:t>
            </a:r>
            <a:r>
              <a:rPr lang="es-ES" sz="2000" dirty="0"/>
              <a:t>, </a:t>
            </a:r>
            <a:r>
              <a:rPr lang="es-ES" sz="2000" dirty="0" smtClean="0"/>
              <a:t>etc.)</a:t>
            </a:r>
            <a:r>
              <a:rPr lang="es-ES" sz="2000" dirty="0"/>
              <a:t>. </a:t>
            </a:r>
            <a:endParaRPr lang="es-ES" sz="2000" dirty="0" smtClean="0"/>
          </a:p>
          <a:p>
            <a:pPr marL="368300" indent="-285750" algn="just">
              <a:lnSpc>
                <a:spcPts val="2500"/>
              </a:lnSpc>
              <a:spcBef>
                <a:spcPts val="600"/>
              </a:spcBef>
              <a:buClr>
                <a:srgbClr val="A800A6"/>
              </a:buClr>
              <a:buSzPct val="160000"/>
              <a:buFont typeface="Arial"/>
              <a:buChar char="•"/>
            </a:pPr>
            <a:r>
              <a:rPr lang="es-ES" sz="2000" b="1" dirty="0">
                <a:solidFill>
                  <a:srgbClr val="0000FF"/>
                </a:solidFill>
              </a:rPr>
              <a:t>Q8</a:t>
            </a:r>
            <a:r>
              <a:rPr lang="es-ES" sz="2000" dirty="0" smtClean="0"/>
              <a:t> </a:t>
            </a:r>
            <a:r>
              <a:rPr lang="es-ES" sz="2000" dirty="0"/>
              <a:t>Residuos de procesos industriales (por ejemplo, </a:t>
            </a:r>
            <a:r>
              <a:rPr lang="es-ES" sz="2000" dirty="0" smtClean="0"/>
              <a:t>escorias</a:t>
            </a:r>
            <a:r>
              <a:rPr lang="es-ES" sz="2000" dirty="0"/>
              <a:t>, posos de </a:t>
            </a:r>
            <a:r>
              <a:rPr lang="es-ES" sz="2000" dirty="0" err="1"/>
              <a:t>destilación</a:t>
            </a:r>
            <a:r>
              <a:rPr lang="es-ES" sz="2000" dirty="0"/>
              <a:t>, etc.). </a:t>
            </a:r>
            <a:endParaRPr lang="es-ES" sz="2000" dirty="0" smtClean="0"/>
          </a:p>
          <a:p>
            <a:pPr marL="368300" indent="-285750" algn="just">
              <a:lnSpc>
                <a:spcPts val="2500"/>
              </a:lnSpc>
              <a:spcBef>
                <a:spcPts val="600"/>
              </a:spcBef>
              <a:buClr>
                <a:srgbClr val="A800A6"/>
              </a:buClr>
              <a:buSzPct val="160000"/>
              <a:buFont typeface="Arial"/>
              <a:buChar char="•"/>
            </a:pPr>
            <a:r>
              <a:rPr lang="es-ES" sz="2000" b="1" dirty="0">
                <a:solidFill>
                  <a:srgbClr val="0000FF"/>
                </a:solidFill>
              </a:rPr>
              <a:t>Q9</a:t>
            </a:r>
            <a:r>
              <a:rPr lang="es-ES" sz="2000" dirty="0" smtClean="0"/>
              <a:t> Residuos </a:t>
            </a:r>
            <a:r>
              <a:rPr lang="es-ES" sz="2000" dirty="0"/>
              <a:t>de procesos </a:t>
            </a:r>
            <a:r>
              <a:rPr lang="es-ES" sz="2000" dirty="0" err="1"/>
              <a:t>anticontaminación</a:t>
            </a:r>
            <a:r>
              <a:rPr lang="es-ES" sz="2000" dirty="0"/>
              <a:t> (por </a:t>
            </a:r>
            <a:r>
              <a:rPr lang="es-ES" sz="2000" dirty="0" smtClean="0"/>
              <a:t>ejemplo</a:t>
            </a:r>
            <a:r>
              <a:rPr lang="es-ES" sz="2000" dirty="0"/>
              <a:t>, barros de lavado de gas, polvo de filtros de aire, filtros gastados, etc.)</a:t>
            </a:r>
            <a:r>
              <a:rPr lang="es-ES" sz="2000" dirty="0" smtClean="0"/>
              <a:t>.</a:t>
            </a:r>
            <a:endParaRPr lang="es-ES" sz="2000" dirty="0"/>
          </a:p>
          <a:p>
            <a:pPr marL="368300" indent="-285750" algn="just">
              <a:lnSpc>
                <a:spcPts val="2500"/>
              </a:lnSpc>
              <a:spcBef>
                <a:spcPts val="600"/>
              </a:spcBef>
              <a:buClr>
                <a:srgbClr val="A800A6"/>
              </a:buClr>
              <a:buSzPct val="160000"/>
              <a:buFont typeface="Arial"/>
              <a:buChar char="•"/>
            </a:pPr>
            <a:r>
              <a:rPr lang="es-ES" sz="2000" b="1" dirty="0">
                <a:solidFill>
                  <a:srgbClr val="0000FF"/>
                </a:solidFill>
              </a:rPr>
              <a:t>Q10</a:t>
            </a:r>
            <a:r>
              <a:rPr lang="es-ES" sz="2000" b="1" dirty="0" smtClean="0"/>
              <a:t>  </a:t>
            </a:r>
            <a:r>
              <a:rPr lang="es-ES" sz="2000" dirty="0" smtClean="0"/>
              <a:t>Residuos </a:t>
            </a:r>
            <a:r>
              <a:rPr lang="es-ES" sz="2000" dirty="0"/>
              <a:t>de </a:t>
            </a:r>
            <a:r>
              <a:rPr lang="es-ES" sz="2000" dirty="0" err="1"/>
              <a:t>mecanización</a:t>
            </a:r>
            <a:r>
              <a:rPr lang="es-ES" sz="2000" dirty="0"/>
              <a:t>/acabado (por ejemplo, virutas de torneado o fresado, etc.). </a:t>
            </a:r>
            <a:endParaRPr lang="es-ES" sz="2000" dirty="0" smtClean="0"/>
          </a:p>
          <a:p>
            <a:pPr marL="368300" indent="-285750" algn="just">
              <a:lnSpc>
                <a:spcPts val="2500"/>
              </a:lnSpc>
              <a:spcBef>
                <a:spcPts val="600"/>
              </a:spcBef>
              <a:buClr>
                <a:srgbClr val="A800A6"/>
              </a:buClr>
              <a:buSzPct val="160000"/>
              <a:buFont typeface="Arial"/>
              <a:buChar char="•"/>
            </a:pPr>
            <a:r>
              <a:rPr lang="es-ES" sz="2000" b="1" dirty="0">
                <a:solidFill>
                  <a:srgbClr val="0000FF"/>
                </a:solidFill>
              </a:rPr>
              <a:t>Q11</a:t>
            </a:r>
            <a:r>
              <a:rPr lang="es-ES" sz="2000" b="1" dirty="0" smtClean="0"/>
              <a:t> </a:t>
            </a:r>
            <a:r>
              <a:rPr lang="es-ES" sz="2000" dirty="0" smtClean="0"/>
              <a:t>Residuos </a:t>
            </a:r>
            <a:r>
              <a:rPr lang="es-ES" sz="2000" dirty="0"/>
              <a:t>de </a:t>
            </a:r>
            <a:r>
              <a:rPr lang="es-ES" sz="2000" dirty="0" err="1"/>
              <a:t>extracción</a:t>
            </a:r>
            <a:r>
              <a:rPr lang="es-ES" sz="2000" dirty="0"/>
              <a:t> y </a:t>
            </a:r>
            <a:r>
              <a:rPr lang="es-ES" sz="2000" dirty="0" err="1"/>
              <a:t>preparación</a:t>
            </a:r>
            <a:r>
              <a:rPr lang="es-ES" sz="2000" dirty="0"/>
              <a:t> de materias primas (por ejemplo, residuos de </a:t>
            </a:r>
            <a:r>
              <a:rPr lang="es-ES" sz="2000" dirty="0" err="1"/>
              <a:t>explotación</a:t>
            </a:r>
            <a:r>
              <a:rPr lang="es-ES" sz="2000" dirty="0"/>
              <a:t> </a:t>
            </a:r>
            <a:r>
              <a:rPr lang="es-ES" sz="2000" dirty="0" smtClean="0"/>
              <a:t>minera </a:t>
            </a:r>
            <a:r>
              <a:rPr lang="es-ES" sz="2000" dirty="0"/>
              <a:t>o petrolera, etc.)</a:t>
            </a:r>
            <a:r>
              <a:rPr lang="es-ES" sz="2000" dirty="0" smtClean="0"/>
              <a:t>.</a:t>
            </a:r>
            <a:endParaRPr lang="es-ES" sz="2000" dirty="0"/>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27</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276304"/>
            <a:ext cx="990600" cy="451119"/>
          </a:xfrm>
          <a:prstGeom prst="rect">
            <a:avLst/>
          </a:prstGeom>
        </p:spPr>
      </p:pic>
      <p:sp>
        <p:nvSpPr>
          <p:cNvPr id="8" name="Line 2"/>
          <p:cNvSpPr>
            <a:spLocks noChangeShapeType="1"/>
          </p:cNvSpPr>
          <p:nvPr/>
        </p:nvSpPr>
        <p:spPr bwMode="auto">
          <a:xfrm>
            <a:off x="609600" y="990600"/>
            <a:ext cx="7467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1" name="Text Box 3"/>
          <p:cNvSpPr txBox="1">
            <a:spLocks noChangeArrowheads="1"/>
          </p:cNvSpPr>
          <p:nvPr/>
        </p:nvSpPr>
        <p:spPr bwMode="auto">
          <a:xfrm>
            <a:off x="762000" y="152400"/>
            <a:ext cx="76962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Tree>
    <p:extLst>
      <p:ext uri="{BB962C8B-B14F-4D97-AF65-F5344CB8AC3E}">
        <p14:creationId xmlns:p14="http://schemas.microsoft.com/office/powerpoint/2010/main" xmlns="" val="2017864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09600" y="1371600"/>
            <a:ext cx="7467600" cy="4506789"/>
          </a:xfrm>
          <a:prstGeom prst="rect">
            <a:avLst/>
          </a:prstGeom>
          <a:solidFill>
            <a:srgbClr val="F3CFB0"/>
          </a:solidFill>
        </p:spPr>
        <p:txBody>
          <a:bodyPr wrap="square">
            <a:spAutoFit/>
          </a:bodyPr>
          <a:lstStyle/>
          <a:p>
            <a:pPr marL="365125">
              <a:lnSpc>
                <a:spcPct val="60000"/>
              </a:lnSpc>
            </a:pPr>
            <a:r>
              <a:rPr lang="es-ES" dirty="0" smtClean="0"/>
              <a:t> </a:t>
            </a:r>
            <a:r>
              <a:rPr lang="es-ES" sz="2400" b="1" dirty="0">
                <a:solidFill>
                  <a:srgbClr val="FF0000"/>
                </a:solidFill>
              </a:rPr>
              <a:t>Tabla 1 (cont.) </a:t>
            </a:r>
            <a:endParaRPr lang="es-ES" sz="2400" dirty="0" smtClean="0"/>
          </a:p>
          <a:p>
            <a:pPr marL="368300" indent="-285750" algn="just">
              <a:lnSpc>
                <a:spcPts val="2500"/>
              </a:lnSpc>
              <a:spcBef>
                <a:spcPts val="600"/>
              </a:spcBef>
              <a:buClr>
                <a:srgbClr val="A800A6"/>
              </a:buClr>
              <a:buSzPct val="160000"/>
              <a:buFont typeface="Arial"/>
              <a:buChar char="•"/>
            </a:pPr>
            <a:r>
              <a:rPr lang="es-ES" sz="2000" b="1" dirty="0">
                <a:solidFill>
                  <a:srgbClr val="0000FF"/>
                </a:solidFill>
              </a:rPr>
              <a:t>Q12</a:t>
            </a:r>
            <a:r>
              <a:rPr lang="es-ES" sz="2000" b="1" dirty="0"/>
              <a:t>  </a:t>
            </a:r>
            <a:r>
              <a:rPr lang="es-ES" sz="2000" dirty="0"/>
              <a:t>Materia contaminada (por ejemplo, aceite </a:t>
            </a:r>
            <a:r>
              <a:rPr lang="es-ES" sz="2000" dirty="0" smtClean="0"/>
              <a:t>contaminado </a:t>
            </a:r>
            <a:r>
              <a:rPr lang="es-ES" sz="2000" dirty="0"/>
              <a:t>con PCB, etc.). </a:t>
            </a:r>
            <a:endParaRPr lang="es-ES" sz="2000" dirty="0" smtClean="0"/>
          </a:p>
          <a:p>
            <a:pPr marL="368300" indent="-285750" algn="just">
              <a:lnSpc>
                <a:spcPts val="2500"/>
              </a:lnSpc>
              <a:spcBef>
                <a:spcPts val="600"/>
              </a:spcBef>
              <a:buClr>
                <a:srgbClr val="A800A6"/>
              </a:buClr>
              <a:buSzPct val="160000"/>
              <a:buFont typeface="Arial"/>
              <a:buChar char="•"/>
            </a:pPr>
            <a:r>
              <a:rPr lang="es-ES" sz="2000" b="1" dirty="0" smtClean="0">
                <a:solidFill>
                  <a:srgbClr val="0000FF"/>
                </a:solidFill>
              </a:rPr>
              <a:t>Q13</a:t>
            </a:r>
            <a:r>
              <a:rPr lang="es-ES" sz="2000" b="1" dirty="0" smtClean="0"/>
              <a:t> </a:t>
            </a:r>
            <a:r>
              <a:rPr lang="es-ES" sz="2000" dirty="0" smtClean="0"/>
              <a:t>Toda </a:t>
            </a:r>
            <a:r>
              <a:rPr lang="es-ES" sz="2000" dirty="0"/>
              <a:t>materia, sustancia o producto cuya </a:t>
            </a:r>
            <a:r>
              <a:rPr lang="es-ES" sz="2000" dirty="0" err="1"/>
              <a:t>utilización</a:t>
            </a:r>
            <a:r>
              <a:rPr lang="es-ES" sz="2000" dirty="0"/>
              <a:t> esté prohibida por la </a:t>
            </a:r>
            <a:r>
              <a:rPr lang="es-ES" sz="2000" dirty="0" smtClean="0"/>
              <a:t>ley.</a:t>
            </a:r>
            <a:endParaRPr lang="es-ES" sz="2000" dirty="0"/>
          </a:p>
          <a:p>
            <a:pPr marL="368300" indent="-285750" algn="just">
              <a:lnSpc>
                <a:spcPts val="2500"/>
              </a:lnSpc>
              <a:spcBef>
                <a:spcPts val="600"/>
              </a:spcBef>
              <a:buClr>
                <a:srgbClr val="A800A6"/>
              </a:buClr>
              <a:buSzPct val="160000"/>
              <a:buFont typeface="Arial"/>
              <a:buChar char="•"/>
            </a:pPr>
            <a:r>
              <a:rPr lang="es-ES" sz="2000" b="1" dirty="0" smtClean="0">
                <a:solidFill>
                  <a:srgbClr val="0000FF"/>
                </a:solidFill>
              </a:rPr>
              <a:t>Q14</a:t>
            </a:r>
            <a:r>
              <a:rPr lang="es-ES" sz="2000" b="1" dirty="0" smtClean="0"/>
              <a:t>   </a:t>
            </a:r>
            <a:r>
              <a:rPr lang="es-ES" sz="2000" dirty="0"/>
              <a:t>Productos que no son de utilidad o que ya no tienen utilidad para el poseedor (por ejemplo, </a:t>
            </a:r>
            <a:r>
              <a:rPr lang="es-ES" sz="2000" dirty="0" err="1"/>
              <a:t>artículos</a:t>
            </a:r>
            <a:r>
              <a:rPr lang="es-ES" sz="2000" dirty="0"/>
              <a:t> </a:t>
            </a:r>
            <a:r>
              <a:rPr lang="es-ES" sz="2000" dirty="0" smtClean="0"/>
              <a:t>desechados </a:t>
            </a:r>
            <a:r>
              <a:rPr lang="es-ES" sz="2000" dirty="0"/>
              <a:t>por la agricultura, los hogares, las oficinas, los almacenes, los talleres, etc.). </a:t>
            </a:r>
            <a:endParaRPr lang="es-ES" sz="2000" dirty="0" smtClean="0"/>
          </a:p>
          <a:p>
            <a:pPr marL="368300" indent="-285750" algn="just">
              <a:lnSpc>
                <a:spcPts val="2500"/>
              </a:lnSpc>
              <a:spcBef>
                <a:spcPts val="600"/>
              </a:spcBef>
              <a:buClr>
                <a:srgbClr val="A800A6"/>
              </a:buClr>
              <a:buSzPct val="160000"/>
              <a:buFont typeface="Arial"/>
              <a:buChar char="•"/>
            </a:pPr>
            <a:r>
              <a:rPr lang="es-ES" sz="2000" b="1" dirty="0" smtClean="0">
                <a:solidFill>
                  <a:srgbClr val="0000FF"/>
                </a:solidFill>
              </a:rPr>
              <a:t>Q15</a:t>
            </a:r>
            <a:r>
              <a:rPr lang="es-ES" sz="2000" b="1" dirty="0" smtClean="0"/>
              <a:t>   </a:t>
            </a:r>
            <a:r>
              <a:rPr lang="es-ES" sz="2000" dirty="0"/>
              <a:t>Materias, sustancias o productos contaminados </a:t>
            </a:r>
            <a:r>
              <a:rPr lang="es-ES" sz="2000" dirty="0" smtClean="0"/>
              <a:t>procedentes </a:t>
            </a:r>
            <a:r>
              <a:rPr lang="es-ES" sz="2000" dirty="0"/>
              <a:t>de actividades de </a:t>
            </a:r>
            <a:r>
              <a:rPr lang="es-ES" sz="2000" dirty="0" err="1"/>
              <a:t>regeneración</a:t>
            </a:r>
            <a:r>
              <a:rPr lang="es-ES" sz="2000" dirty="0"/>
              <a:t> de </a:t>
            </a:r>
            <a:r>
              <a:rPr lang="es-ES" sz="2000" dirty="0" smtClean="0"/>
              <a:t>suelos.</a:t>
            </a:r>
            <a:endParaRPr lang="es-ES" sz="2000" dirty="0"/>
          </a:p>
          <a:p>
            <a:pPr marL="368300" indent="-285750" algn="just">
              <a:lnSpc>
                <a:spcPts val="2500"/>
              </a:lnSpc>
              <a:spcBef>
                <a:spcPts val="600"/>
              </a:spcBef>
              <a:buClr>
                <a:srgbClr val="A800A6"/>
              </a:buClr>
              <a:buSzPct val="160000"/>
              <a:buFont typeface="Arial"/>
              <a:buChar char="•"/>
            </a:pPr>
            <a:r>
              <a:rPr lang="es-ES" sz="2000" b="1" dirty="0">
                <a:solidFill>
                  <a:srgbClr val="0000FF"/>
                </a:solidFill>
              </a:rPr>
              <a:t>Q16</a:t>
            </a:r>
            <a:r>
              <a:rPr lang="es-ES" sz="2000" dirty="0" smtClean="0"/>
              <a:t>  Toda </a:t>
            </a:r>
            <a:r>
              <a:rPr lang="es-ES" sz="2000" dirty="0"/>
              <a:t>sustancia, materia o producto que no esté </a:t>
            </a:r>
            <a:r>
              <a:rPr lang="es-ES" sz="2000" dirty="0" smtClean="0"/>
              <a:t>incluido </a:t>
            </a:r>
            <a:r>
              <a:rPr lang="es-ES" sz="2000" dirty="0"/>
              <a:t>en las </a:t>
            </a:r>
            <a:r>
              <a:rPr lang="es-ES" sz="2000" dirty="0" err="1"/>
              <a:t>categorías</a:t>
            </a:r>
            <a:r>
              <a:rPr lang="es-ES" sz="2000" dirty="0"/>
              <a:t> anteriores. </a:t>
            </a: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28</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276304"/>
            <a:ext cx="990600" cy="451119"/>
          </a:xfrm>
          <a:prstGeom prst="rect">
            <a:avLst/>
          </a:prstGeom>
        </p:spPr>
      </p:pic>
      <p:sp>
        <p:nvSpPr>
          <p:cNvPr id="8" name="Line 2"/>
          <p:cNvSpPr>
            <a:spLocks noChangeShapeType="1"/>
          </p:cNvSpPr>
          <p:nvPr/>
        </p:nvSpPr>
        <p:spPr bwMode="auto">
          <a:xfrm>
            <a:off x="609600" y="1219200"/>
            <a:ext cx="7543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1" name="Text Box 3"/>
          <p:cNvSpPr txBox="1">
            <a:spLocks noChangeArrowheads="1"/>
          </p:cNvSpPr>
          <p:nvPr/>
        </p:nvSpPr>
        <p:spPr bwMode="auto">
          <a:xfrm>
            <a:off x="762000" y="304800"/>
            <a:ext cx="76962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Tree>
    <p:extLst>
      <p:ext uri="{BB962C8B-B14F-4D97-AF65-F5344CB8AC3E}">
        <p14:creationId xmlns:p14="http://schemas.microsoft.com/office/powerpoint/2010/main" xmlns="" val="1024568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81000" y="1371600"/>
            <a:ext cx="7924800" cy="4524316"/>
          </a:xfrm>
          <a:prstGeom prst="rect">
            <a:avLst/>
          </a:prstGeom>
          <a:solidFill>
            <a:srgbClr val="D3DCE9"/>
          </a:solidFill>
        </p:spPr>
        <p:txBody>
          <a:bodyPr wrap="square">
            <a:spAutoFit/>
          </a:bodyPr>
          <a:lstStyle/>
          <a:p>
            <a:pPr algn="ctr"/>
            <a:r>
              <a:rPr lang="es-ES" sz="2400" b="1" dirty="0" smtClean="0">
                <a:solidFill>
                  <a:srgbClr val="FF0000"/>
                </a:solidFill>
              </a:rPr>
              <a:t>Tabla 2</a:t>
            </a:r>
            <a:r>
              <a:rPr lang="es-ES" sz="2000" b="1" dirty="0" smtClean="0">
                <a:solidFill>
                  <a:srgbClr val="0000FF"/>
                </a:solidFill>
              </a:rPr>
              <a:t> </a:t>
            </a:r>
            <a:r>
              <a:rPr lang="es-ES" sz="2000" b="1" i="1" dirty="0" smtClean="0">
                <a:solidFill>
                  <a:srgbClr val="0000FF"/>
                </a:solidFill>
              </a:rPr>
              <a:t>(modificada por Orden MAM 304/2002)</a:t>
            </a:r>
            <a:r>
              <a:rPr lang="es-ES" sz="2000" b="1" dirty="0" smtClean="0">
                <a:solidFill>
                  <a:srgbClr val="0000FF"/>
                </a:solidFill>
              </a:rPr>
              <a:t> </a:t>
            </a:r>
            <a:r>
              <a:rPr lang="es-ES" sz="2000" b="1" dirty="0" smtClean="0"/>
              <a:t>Comprende dos partes:</a:t>
            </a:r>
            <a:endParaRPr lang="es-ES" b="1" dirty="0" smtClean="0"/>
          </a:p>
          <a:p>
            <a:pPr marL="269875" algn="just"/>
            <a:r>
              <a:rPr lang="es-ES" sz="2400" b="1" dirty="0" smtClean="0">
                <a:solidFill>
                  <a:srgbClr val="FF0000"/>
                </a:solidFill>
              </a:rPr>
              <a:t>Parte A.</a:t>
            </a:r>
            <a:r>
              <a:rPr lang="es-ES" sz="2400" dirty="0" smtClean="0">
                <a:solidFill>
                  <a:srgbClr val="FF0000"/>
                </a:solidFill>
              </a:rPr>
              <a:t>  </a:t>
            </a:r>
            <a:r>
              <a:rPr lang="es-ES" sz="2400" b="1" i="1" dirty="0" smtClean="0">
                <a:solidFill>
                  <a:srgbClr val="FF0000"/>
                </a:solidFill>
              </a:rPr>
              <a:t>Operaciones de Eliminación </a:t>
            </a:r>
            <a:r>
              <a:rPr lang="es-ES" sz="2000" b="1" i="1" dirty="0" smtClean="0">
                <a:solidFill>
                  <a:srgbClr val="0000FF"/>
                </a:solidFill>
              </a:rPr>
              <a:t>(código D)</a:t>
            </a:r>
            <a:endParaRPr lang="es-ES" sz="2000" dirty="0" smtClean="0">
              <a:solidFill>
                <a:srgbClr val="FF0000"/>
              </a:solidFill>
            </a:endParaRPr>
          </a:p>
          <a:p>
            <a:pPr marL="285750" indent="-285750" algn="just">
              <a:spcBef>
                <a:spcPts val="600"/>
              </a:spcBef>
              <a:buClr>
                <a:srgbClr val="AE00D0"/>
              </a:buClr>
              <a:buSzPct val="160000"/>
              <a:buFont typeface="Arial"/>
              <a:buChar char="•"/>
            </a:pPr>
            <a:r>
              <a:rPr lang="es-ES" sz="2000" b="1" dirty="0">
                <a:solidFill>
                  <a:srgbClr val="0000FF"/>
                </a:solidFill>
              </a:rPr>
              <a:t>D1</a:t>
            </a:r>
            <a:r>
              <a:rPr lang="es-ES" dirty="0" smtClean="0">
                <a:solidFill>
                  <a:srgbClr val="0000FF"/>
                </a:solidFill>
              </a:rPr>
              <a:t>  </a:t>
            </a:r>
            <a:r>
              <a:rPr lang="es-ES" dirty="0" err="1" smtClean="0"/>
              <a:t>Depósito</a:t>
            </a:r>
            <a:r>
              <a:rPr lang="es-ES" dirty="0" smtClean="0"/>
              <a:t> </a:t>
            </a:r>
            <a:r>
              <a:rPr lang="es-ES" dirty="0"/>
              <a:t>sobre el suelo o en su interior (por </a:t>
            </a:r>
            <a:r>
              <a:rPr lang="es-ES" dirty="0" smtClean="0"/>
              <a:t>ejemplo</a:t>
            </a:r>
            <a:r>
              <a:rPr lang="es-ES" dirty="0"/>
              <a:t>, vertido, etc.). </a:t>
            </a:r>
          </a:p>
          <a:p>
            <a:pPr marL="285750" indent="-285750" algn="just">
              <a:spcBef>
                <a:spcPts val="600"/>
              </a:spcBef>
              <a:buClr>
                <a:srgbClr val="AE00D0"/>
              </a:buClr>
              <a:buSzPct val="160000"/>
              <a:buFont typeface="Arial"/>
              <a:buChar char="•"/>
            </a:pPr>
            <a:r>
              <a:rPr lang="es-ES" sz="2000" b="1" dirty="0">
                <a:solidFill>
                  <a:srgbClr val="0000FF"/>
                </a:solidFill>
              </a:rPr>
              <a:t>D2</a:t>
            </a:r>
            <a:r>
              <a:rPr lang="es-ES" b="1" dirty="0" smtClean="0">
                <a:solidFill>
                  <a:srgbClr val="0000FF"/>
                </a:solidFill>
              </a:rPr>
              <a:t> </a:t>
            </a:r>
            <a:r>
              <a:rPr lang="es-ES" dirty="0" smtClean="0"/>
              <a:t>Tratamiento </a:t>
            </a:r>
            <a:r>
              <a:rPr lang="es-ES" dirty="0"/>
              <a:t>en medio terrestre (por ejemplo, </a:t>
            </a:r>
            <a:r>
              <a:rPr lang="es-ES" dirty="0" err="1" smtClean="0"/>
              <a:t>biodegradación</a:t>
            </a:r>
            <a:r>
              <a:rPr lang="es-ES" dirty="0" smtClean="0"/>
              <a:t> </a:t>
            </a:r>
            <a:r>
              <a:rPr lang="es-ES" dirty="0"/>
              <a:t>de residuos </a:t>
            </a:r>
            <a:r>
              <a:rPr lang="es-ES" dirty="0" err="1"/>
              <a:t>líquidos</a:t>
            </a:r>
            <a:r>
              <a:rPr lang="es-ES" dirty="0"/>
              <a:t> o lodos en el </a:t>
            </a:r>
            <a:r>
              <a:rPr lang="es-ES" dirty="0" smtClean="0"/>
              <a:t>suelo</a:t>
            </a:r>
            <a:r>
              <a:rPr lang="es-ES" dirty="0"/>
              <a:t>, etc.). </a:t>
            </a:r>
          </a:p>
          <a:p>
            <a:pPr marL="285750" indent="-285750" algn="just">
              <a:spcBef>
                <a:spcPts val="600"/>
              </a:spcBef>
              <a:buClr>
                <a:srgbClr val="AE00D0"/>
              </a:buClr>
              <a:buSzPct val="160000"/>
              <a:buFont typeface="Arial"/>
              <a:buChar char="•"/>
            </a:pPr>
            <a:r>
              <a:rPr lang="es-ES" sz="2000" b="1" dirty="0">
                <a:solidFill>
                  <a:srgbClr val="0000FF"/>
                </a:solidFill>
              </a:rPr>
              <a:t>D3</a:t>
            </a:r>
            <a:r>
              <a:rPr lang="es-ES" b="1" dirty="0" smtClean="0">
                <a:solidFill>
                  <a:srgbClr val="0000FF"/>
                </a:solidFill>
              </a:rPr>
              <a:t> </a:t>
            </a:r>
            <a:r>
              <a:rPr lang="es-ES" dirty="0" err="1" smtClean="0"/>
              <a:t>Inyección</a:t>
            </a:r>
            <a:r>
              <a:rPr lang="es-ES" dirty="0" smtClean="0"/>
              <a:t> </a:t>
            </a:r>
            <a:r>
              <a:rPr lang="es-ES" dirty="0"/>
              <a:t>en profundidad (por ejemplo, </a:t>
            </a:r>
            <a:r>
              <a:rPr lang="es-ES" dirty="0" err="1"/>
              <a:t>inyección</a:t>
            </a:r>
            <a:r>
              <a:rPr lang="es-ES" dirty="0"/>
              <a:t> de residuos </a:t>
            </a:r>
            <a:r>
              <a:rPr lang="es-ES" dirty="0" err="1"/>
              <a:t>bombeables</a:t>
            </a:r>
            <a:r>
              <a:rPr lang="es-ES" dirty="0"/>
              <a:t> en pozos, minas de sal, fallas </a:t>
            </a:r>
            <a:r>
              <a:rPr lang="es-ES" dirty="0" err="1"/>
              <a:t>geológicas</a:t>
            </a:r>
            <a:r>
              <a:rPr lang="es-ES" dirty="0"/>
              <a:t> naturales, etc.). </a:t>
            </a:r>
          </a:p>
          <a:p>
            <a:pPr marL="285750" indent="-285750" algn="just">
              <a:spcBef>
                <a:spcPts val="600"/>
              </a:spcBef>
              <a:buClr>
                <a:srgbClr val="AE00D0"/>
              </a:buClr>
              <a:buSzPct val="160000"/>
              <a:buFont typeface="Arial"/>
              <a:buChar char="•"/>
            </a:pPr>
            <a:r>
              <a:rPr lang="es-ES" sz="2000" b="1" dirty="0">
                <a:solidFill>
                  <a:srgbClr val="0000FF"/>
                </a:solidFill>
              </a:rPr>
              <a:t>D4</a:t>
            </a:r>
            <a:r>
              <a:rPr lang="es-ES" dirty="0"/>
              <a:t> </a:t>
            </a:r>
            <a:r>
              <a:rPr lang="es-ES" dirty="0" smtClean="0"/>
              <a:t> Embalse </a:t>
            </a:r>
            <a:r>
              <a:rPr lang="es-ES" dirty="0"/>
              <a:t>superficial (por ejemplo vertido de </a:t>
            </a:r>
            <a:r>
              <a:rPr lang="es-ES" dirty="0" smtClean="0"/>
              <a:t>residuos </a:t>
            </a:r>
            <a:r>
              <a:rPr lang="es-ES" dirty="0" err="1"/>
              <a:t>líquidos</a:t>
            </a:r>
            <a:r>
              <a:rPr lang="es-ES" dirty="0"/>
              <a:t> o lodos en pozos, estanques o </a:t>
            </a:r>
            <a:r>
              <a:rPr lang="es-ES" dirty="0" smtClean="0"/>
              <a:t>lagunas</a:t>
            </a:r>
            <a:r>
              <a:rPr lang="es-ES" dirty="0"/>
              <a:t>, etc.). </a:t>
            </a:r>
          </a:p>
          <a:p>
            <a:pPr marL="285750" indent="-285750" algn="just">
              <a:spcBef>
                <a:spcPts val="600"/>
              </a:spcBef>
              <a:buClr>
                <a:srgbClr val="AE00D0"/>
              </a:buClr>
              <a:buSzPct val="160000"/>
              <a:buFont typeface="Arial"/>
              <a:buChar char="•"/>
            </a:pPr>
            <a:r>
              <a:rPr lang="es-ES" sz="2000" b="1" dirty="0">
                <a:solidFill>
                  <a:srgbClr val="0000FF"/>
                </a:solidFill>
              </a:rPr>
              <a:t>D5</a:t>
            </a:r>
            <a:r>
              <a:rPr lang="es-ES" dirty="0"/>
              <a:t> </a:t>
            </a:r>
            <a:r>
              <a:rPr lang="es-ES" dirty="0" smtClean="0"/>
              <a:t>Vertido </a:t>
            </a:r>
            <a:r>
              <a:rPr lang="es-ES" dirty="0"/>
              <a:t>en lugares especialmente </a:t>
            </a:r>
            <a:r>
              <a:rPr lang="es-ES" dirty="0" err="1"/>
              <a:t>diseñados</a:t>
            </a:r>
            <a:r>
              <a:rPr lang="es-ES" dirty="0"/>
              <a:t> (por ejemplo, </a:t>
            </a:r>
            <a:r>
              <a:rPr lang="es-ES" dirty="0" err="1"/>
              <a:t>colocación</a:t>
            </a:r>
            <a:r>
              <a:rPr lang="es-ES" dirty="0"/>
              <a:t> en celdas estancas separadas, recubiertas y aisladas entre sí y el medio ambiente, etc.). </a:t>
            </a:r>
          </a:p>
          <a:p>
            <a:pPr marL="285750" indent="-285750" algn="just">
              <a:spcBef>
                <a:spcPts val="600"/>
              </a:spcBef>
              <a:buClr>
                <a:srgbClr val="AE00D0"/>
              </a:buClr>
              <a:buSzPct val="160000"/>
              <a:buFont typeface="Arial"/>
              <a:buChar char="•"/>
            </a:pPr>
            <a:r>
              <a:rPr lang="es-ES" sz="2000" b="1" dirty="0">
                <a:solidFill>
                  <a:srgbClr val="0000FF"/>
                </a:solidFill>
              </a:rPr>
              <a:t>D6</a:t>
            </a:r>
            <a:r>
              <a:rPr lang="es-ES" dirty="0"/>
              <a:t> </a:t>
            </a:r>
            <a:r>
              <a:rPr lang="es-ES" dirty="0" smtClean="0"/>
              <a:t> Vertido </a:t>
            </a:r>
            <a:r>
              <a:rPr lang="es-ES" dirty="0"/>
              <a:t>en el medio </a:t>
            </a:r>
            <a:r>
              <a:rPr lang="es-ES" dirty="0" err="1"/>
              <a:t>acuático</a:t>
            </a:r>
            <a:r>
              <a:rPr lang="es-ES" dirty="0"/>
              <a:t>, salvo en el mar. </a:t>
            </a:r>
            <a:endParaRPr lang="es-ES" dirty="0" smtClean="0"/>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29</a:t>
            </a:fld>
            <a:endParaRPr lang="eu-ES" sz="1600" dirty="0">
              <a:latin typeface="Arial" charset="0"/>
              <a:cs typeface="Arial" charset="0"/>
            </a:endParaRPr>
          </a:p>
        </p:txBody>
      </p:sp>
      <p:sp>
        <p:nvSpPr>
          <p:cNvPr id="11" name="Line 2"/>
          <p:cNvSpPr>
            <a:spLocks noChangeShapeType="1"/>
          </p:cNvSpPr>
          <p:nvPr/>
        </p:nvSpPr>
        <p:spPr bwMode="auto">
          <a:xfrm>
            <a:off x="381000" y="1143000"/>
            <a:ext cx="7924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8" name="Text Box 3"/>
          <p:cNvSpPr txBox="1">
            <a:spLocks noChangeArrowheads="1"/>
          </p:cNvSpPr>
          <p:nvPr/>
        </p:nvSpPr>
        <p:spPr bwMode="auto">
          <a:xfrm>
            <a:off x="685800" y="304800"/>
            <a:ext cx="75438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
        <p:nvSpPr>
          <p:cNvPr id="6"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7" name="Imagen 6"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276304"/>
            <a:ext cx="990600" cy="451119"/>
          </a:xfrm>
          <a:prstGeom prst="rect">
            <a:avLst/>
          </a:prstGeom>
        </p:spPr>
      </p:pic>
    </p:spTree>
    <p:extLst>
      <p:ext uri="{BB962C8B-B14F-4D97-AF65-F5344CB8AC3E}">
        <p14:creationId xmlns:p14="http://schemas.microsoft.com/office/powerpoint/2010/main" xmlns="" val="3584617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85800" y="1143000"/>
            <a:ext cx="7315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5" name="Text Box 3"/>
          <p:cNvSpPr txBox="1">
            <a:spLocks noChangeArrowheads="1"/>
          </p:cNvSpPr>
          <p:nvPr/>
        </p:nvSpPr>
        <p:spPr bwMode="auto">
          <a:xfrm>
            <a:off x="1600200" y="457200"/>
            <a:ext cx="54864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a:solidFill>
                  <a:srgbClr val="C00000"/>
                </a:solidFill>
              </a:rPr>
              <a:t>1</a:t>
            </a:r>
            <a:r>
              <a:rPr lang="es-ES" sz="2800" b="1" dirty="0" smtClean="0">
                <a:solidFill>
                  <a:srgbClr val="C00000"/>
                </a:solidFill>
              </a:rPr>
              <a:t>. Introducción</a:t>
            </a:r>
            <a:endParaRPr lang="es-ES" sz="2800" b="1" dirty="0">
              <a:solidFill>
                <a:srgbClr val="C00000"/>
              </a:solidFill>
            </a:endParaRPr>
          </a:p>
        </p:txBody>
      </p:sp>
      <p:sp>
        <p:nvSpPr>
          <p:cNvPr id="7" name="5 Marcador de número de diapositiva"/>
          <p:cNvSpPr txBox="1">
            <a:spLocks/>
          </p:cNvSpPr>
          <p:nvPr/>
        </p:nvSpPr>
        <p:spPr bwMode="auto">
          <a:xfrm>
            <a:off x="8610600" y="6357018"/>
            <a:ext cx="419100" cy="348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a:t>
            </a:fld>
            <a:endParaRPr lang="eu-ES" sz="1600" dirty="0">
              <a:latin typeface="Arial" charset="0"/>
              <a:cs typeface="Arial" charset="0"/>
            </a:endParaRPr>
          </a:p>
        </p:txBody>
      </p:sp>
      <p:sp>
        <p:nvSpPr>
          <p:cNvPr id="10" name="CuadroTexto 9"/>
          <p:cNvSpPr txBox="1"/>
          <p:nvPr/>
        </p:nvSpPr>
        <p:spPr>
          <a:xfrm>
            <a:off x="685800" y="1447800"/>
            <a:ext cx="7315200" cy="4272964"/>
          </a:xfrm>
          <a:prstGeom prst="rect">
            <a:avLst/>
          </a:prstGeom>
          <a:solidFill>
            <a:srgbClr val="F6DADF"/>
          </a:solidFill>
        </p:spPr>
        <p:txBody>
          <a:bodyPr wrap="square" rtlCol="0">
            <a:spAutoFit/>
          </a:bodyPr>
          <a:lstStyle/>
          <a:p>
            <a:pPr marL="342900" indent="-342900" algn="just">
              <a:lnSpc>
                <a:spcPct val="110000"/>
              </a:lnSpc>
              <a:spcBef>
                <a:spcPts val="1200"/>
              </a:spcBef>
              <a:buClr>
                <a:srgbClr val="BC1992"/>
              </a:buClr>
              <a:buSzPct val="170000"/>
              <a:buFont typeface="Arial"/>
              <a:buChar char="•"/>
            </a:pPr>
            <a:r>
              <a:rPr lang="es-ES" sz="2000" b="1" dirty="0"/>
              <a:t>En el tema anterior hemos visto la definición de residuo, los factores que inciden en su proliferación en las últimas décadas y su incidencia en el deterioro del medio ambiente.</a:t>
            </a:r>
          </a:p>
          <a:p>
            <a:pPr marL="342900" indent="-342900" algn="just">
              <a:lnSpc>
                <a:spcPct val="110000"/>
              </a:lnSpc>
              <a:spcBef>
                <a:spcPts val="1200"/>
              </a:spcBef>
              <a:buClr>
                <a:srgbClr val="BC1992"/>
              </a:buClr>
              <a:buSzPct val="170000"/>
              <a:buFont typeface="Arial"/>
              <a:buChar char="•"/>
            </a:pPr>
            <a:r>
              <a:rPr lang="es-ES" sz="2000" b="1" dirty="0"/>
              <a:t>Vimos también los aspectos más relevantes de la legislación europea y la normativa española en esta materia, así como la Jerarquía en la Gestión de Residuos.</a:t>
            </a:r>
          </a:p>
          <a:p>
            <a:pPr marL="342900" indent="-342900" algn="just">
              <a:lnSpc>
                <a:spcPct val="110000"/>
              </a:lnSpc>
              <a:spcBef>
                <a:spcPts val="1200"/>
              </a:spcBef>
              <a:buClr>
                <a:srgbClr val="BC1992"/>
              </a:buClr>
              <a:buSzPct val="170000"/>
              <a:buFont typeface="Arial"/>
              <a:buChar char="•"/>
            </a:pPr>
            <a:r>
              <a:rPr lang="es-ES" sz="2000" b="1" dirty="0"/>
              <a:t>Es el momento, ahora, de estudiar </a:t>
            </a:r>
            <a:r>
              <a:rPr lang="es-ES" sz="2000" b="1" dirty="0" smtClean="0"/>
              <a:t>en primer lugar los </a:t>
            </a:r>
            <a:r>
              <a:rPr lang="es-ES" sz="2000" b="1" dirty="0"/>
              <a:t>tipos de residuos que se </a:t>
            </a:r>
            <a:r>
              <a:rPr lang="es-ES" sz="2000" b="1" dirty="0" smtClean="0"/>
              <a:t>generan, </a:t>
            </a:r>
            <a:r>
              <a:rPr lang="es-ES" sz="2000" b="1" dirty="0"/>
              <a:t>especialmente en el sector </a:t>
            </a:r>
            <a:r>
              <a:rPr lang="es-ES" sz="2000" b="1" dirty="0" smtClean="0"/>
              <a:t>industrial, </a:t>
            </a:r>
            <a:r>
              <a:rPr lang="es-ES" sz="2000" b="1" dirty="0"/>
              <a:t>y la forma de </a:t>
            </a:r>
            <a:r>
              <a:rPr lang="es-ES" sz="2000" b="1" dirty="0">
                <a:solidFill>
                  <a:srgbClr val="0000FF"/>
                </a:solidFill>
              </a:rPr>
              <a:t>clasificarlos</a:t>
            </a:r>
            <a:r>
              <a:rPr lang="es-ES" sz="2000" b="1" dirty="0" smtClean="0"/>
              <a:t>.</a:t>
            </a:r>
          </a:p>
          <a:p>
            <a:pPr marL="342900" indent="-342900" algn="just">
              <a:lnSpc>
                <a:spcPct val="110000"/>
              </a:lnSpc>
              <a:spcBef>
                <a:spcPts val="1200"/>
              </a:spcBef>
              <a:buClr>
                <a:srgbClr val="BC1992"/>
              </a:buClr>
              <a:buSzPct val="170000"/>
              <a:buFont typeface="Arial"/>
              <a:buChar char="•"/>
            </a:pPr>
            <a:r>
              <a:rPr lang="es-ES" sz="2000" b="1" dirty="0" smtClean="0"/>
              <a:t>Y, en segundo lugar, de estudiar cómo se </a:t>
            </a:r>
            <a:r>
              <a:rPr lang="es-ES" sz="2000" b="1" dirty="0">
                <a:solidFill>
                  <a:srgbClr val="0000FF"/>
                </a:solidFill>
              </a:rPr>
              <a:t>codifican</a:t>
            </a:r>
            <a:r>
              <a:rPr lang="es-ES" sz="2000" b="1" dirty="0" smtClean="0"/>
              <a:t> según la legislación vigente.</a:t>
            </a:r>
            <a:endParaRPr lang="es-ES" sz="2000" b="1" dirty="0"/>
          </a:p>
        </p:txBody>
      </p:sp>
      <p:sp>
        <p:nvSpPr>
          <p:cNvPr id="11" name="Rectangle 5"/>
          <p:cNvSpPr>
            <a:spLocks noChangeArrowheads="1"/>
          </p:cNvSpPr>
          <p:nvPr/>
        </p:nvSpPr>
        <p:spPr bwMode="auto">
          <a:xfrm>
            <a:off x="1524000" y="633545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2" name="Imagen 11"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324600"/>
            <a:ext cx="990600" cy="451119"/>
          </a:xfrm>
          <a:prstGeom prst="rect">
            <a:avLst/>
          </a:prstGeom>
        </p:spPr>
      </p:pic>
    </p:spTree>
    <p:extLst>
      <p:ext uri="{BB962C8B-B14F-4D97-AF65-F5344CB8AC3E}">
        <p14:creationId xmlns:p14="http://schemas.microsoft.com/office/powerpoint/2010/main" xmlns="" val="2906134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33400" y="1371600"/>
            <a:ext cx="7696200" cy="4661277"/>
          </a:xfrm>
          <a:prstGeom prst="rect">
            <a:avLst/>
          </a:prstGeom>
          <a:solidFill>
            <a:srgbClr val="D3DCE9"/>
          </a:solidFill>
        </p:spPr>
        <p:txBody>
          <a:bodyPr wrap="square">
            <a:spAutoFit/>
          </a:bodyPr>
          <a:lstStyle/>
          <a:p>
            <a:pPr marL="269875" algn="just">
              <a:spcBef>
                <a:spcPts val="600"/>
              </a:spcBef>
              <a:buClr>
                <a:srgbClr val="AE00D0"/>
              </a:buClr>
              <a:buSzPct val="160000"/>
            </a:pPr>
            <a:r>
              <a:rPr lang="es-ES" sz="2400" b="1" dirty="0">
                <a:solidFill>
                  <a:srgbClr val="FF0000"/>
                </a:solidFill>
              </a:rPr>
              <a:t>Tabla </a:t>
            </a:r>
            <a:r>
              <a:rPr lang="es-ES" sz="2400" b="1" dirty="0" smtClean="0">
                <a:solidFill>
                  <a:srgbClr val="FF0000"/>
                </a:solidFill>
              </a:rPr>
              <a:t>2 </a:t>
            </a:r>
            <a:r>
              <a:rPr lang="es-ES" sz="2400" b="1" dirty="0">
                <a:solidFill>
                  <a:srgbClr val="FF0000"/>
                </a:solidFill>
              </a:rPr>
              <a:t>Parte A </a:t>
            </a:r>
            <a:r>
              <a:rPr lang="es-ES" sz="2400" b="1" dirty="0" smtClean="0">
                <a:solidFill>
                  <a:srgbClr val="FF0000"/>
                </a:solidFill>
              </a:rPr>
              <a:t>(</a:t>
            </a:r>
            <a:r>
              <a:rPr lang="es-ES" sz="2400" b="1" dirty="0">
                <a:solidFill>
                  <a:srgbClr val="FF0000"/>
                </a:solidFill>
              </a:rPr>
              <a:t>cont.) </a:t>
            </a:r>
          </a:p>
          <a:p>
            <a:pPr marL="285750" indent="-285750" algn="just">
              <a:spcBef>
                <a:spcPts val="600"/>
              </a:spcBef>
              <a:buClr>
                <a:srgbClr val="AE00D0"/>
              </a:buClr>
              <a:buSzPct val="160000"/>
              <a:buFont typeface="Arial"/>
              <a:buChar char="•"/>
            </a:pPr>
            <a:r>
              <a:rPr lang="es-ES" sz="2000" b="1" dirty="0" smtClean="0">
                <a:solidFill>
                  <a:srgbClr val="0000FF"/>
                </a:solidFill>
              </a:rPr>
              <a:t>D7 </a:t>
            </a:r>
            <a:r>
              <a:rPr lang="es-ES" sz="2000" dirty="0" smtClean="0"/>
              <a:t> </a:t>
            </a:r>
            <a:r>
              <a:rPr lang="es-ES" sz="2000" dirty="0"/>
              <a:t>Vertido en el mar, incluida la </a:t>
            </a:r>
            <a:r>
              <a:rPr lang="es-ES" sz="2000" dirty="0" err="1"/>
              <a:t>inserción</a:t>
            </a:r>
            <a:r>
              <a:rPr lang="es-ES" sz="2000" dirty="0"/>
              <a:t> en el lecho marino.</a:t>
            </a:r>
          </a:p>
          <a:p>
            <a:pPr marL="285750" indent="-285750" algn="just">
              <a:spcBef>
                <a:spcPts val="600"/>
              </a:spcBef>
              <a:buClr>
                <a:srgbClr val="AE00D0"/>
              </a:buClr>
              <a:buSzPct val="160000"/>
              <a:buFont typeface="Arial"/>
              <a:buChar char="•"/>
            </a:pPr>
            <a:r>
              <a:rPr lang="es-ES" sz="2000" b="1" dirty="0" smtClean="0">
                <a:solidFill>
                  <a:srgbClr val="0000FF"/>
                </a:solidFill>
              </a:rPr>
              <a:t>D8</a:t>
            </a:r>
            <a:r>
              <a:rPr lang="es-ES" dirty="0" smtClean="0"/>
              <a:t> </a:t>
            </a:r>
            <a:r>
              <a:rPr lang="es-ES" dirty="0"/>
              <a:t>Tratamiento </a:t>
            </a:r>
            <a:r>
              <a:rPr lang="es-ES" dirty="0" err="1"/>
              <a:t>biológico</a:t>
            </a:r>
            <a:r>
              <a:rPr lang="es-ES" dirty="0"/>
              <a:t> no especificado en otro </a:t>
            </a:r>
            <a:r>
              <a:rPr lang="es-ES" dirty="0" smtClean="0"/>
              <a:t>apartado </a:t>
            </a:r>
            <a:r>
              <a:rPr lang="es-ES" dirty="0"/>
              <a:t>del presente anejo y que dé como </a:t>
            </a:r>
            <a:r>
              <a:rPr lang="es-ES" dirty="0" smtClean="0"/>
              <a:t>resultado </a:t>
            </a:r>
            <a:r>
              <a:rPr lang="es-ES" dirty="0"/>
              <a:t>compuestos o mezclas que se eliminen mediante alguno de los procedimientos </a:t>
            </a:r>
            <a:r>
              <a:rPr lang="es-ES" dirty="0" smtClean="0"/>
              <a:t>enumerados </a:t>
            </a:r>
            <a:r>
              <a:rPr lang="es-ES" dirty="0"/>
              <a:t>entre D1 y D12. </a:t>
            </a:r>
            <a:endParaRPr lang="es-ES" dirty="0" smtClean="0"/>
          </a:p>
          <a:p>
            <a:pPr marL="285750" indent="-285750" algn="just">
              <a:lnSpc>
                <a:spcPct val="110000"/>
              </a:lnSpc>
              <a:spcBef>
                <a:spcPts val="600"/>
              </a:spcBef>
              <a:buClr>
                <a:srgbClr val="AE00D0"/>
              </a:buClr>
              <a:buSzPct val="160000"/>
              <a:buFont typeface="Arial"/>
              <a:buChar char="•"/>
            </a:pPr>
            <a:r>
              <a:rPr lang="es-ES" sz="2000" b="1" dirty="0">
                <a:solidFill>
                  <a:srgbClr val="0000FF"/>
                </a:solidFill>
              </a:rPr>
              <a:t>D9</a:t>
            </a:r>
            <a:r>
              <a:rPr lang="es-ES" b="1" dirty="0"/>
              <a:t> </a:t>
            </a:r>
            <a:r>
              <a:rPr lang="es-ES" dirty="0"/>
              <a:t>Tratamiento </a:t>
            </a:r>
            <a:r>
              <a:rPr lang="es-ES" dirty="0" err="1"/>
              <a:t>fisicoquímico</a:t>
            </a:r>
            <a:r>
              <a:rPr lang="es-ES" dirty="0"/>
              <a:t> no especificado en otro apartado del presente anejo y que dé como resultado compuestos o mezclas que se eliminen mediante uno de los procedimientos enumerados entre D1 y D12 (por ejemplo, </a:t>
            </a:r>
            <a:r>
              <a:rPr lang="es-ES" dirty="0" err="1"/>
              <a:t>evaporación</a:t>
            </a:r>
            <a:r>
              <a:rPr lang="es-ES" dirty="0"/>
              <a:t>, secado, </a:t>
            </a:r>
            <a:r>
              <a:rPr lang="es-ES" dirty="0" err="1"/>
              <a:t>calcinación</a:t>
            </a:r>
            <a:r>
              <a:rPr lang="es-ES" dirty="0"/>
              <a:t>, etc.). </a:t>
            </a:r>
          </a:p>
          <a:p>
            <a:pPr marL="285750" indent="-285750" algn="just">
              <a:lnSpc>
                <a:spcPct val="110000"/>
              </a:lnSpc>
              <a:spcBef>
                <a:spcPts val="600"/>
              </a:spcBef>
              <a:buClr>
                <a:srgbClr val="AE00D0"/>
              </a:buClr>
              <a:buSzPct val="160000"/>
              <a:buFont typeface="Arial"/>
              <a:buChar char="•"/>
            </a:pPr>
            <a:r>
              <a:rPr lang="es-ES" sz="2000" b="1" dirty="0">
                <a:solidFill>
                  <a:srgbClr val="0000FF"/>
                </a:solidFill>
              </a:rPr>
              <a:t>D10</a:t>
            </a:r>
            <a:r>
              <a:rPr lang="es-ES" b="1" dirty="0"/>
              <a:t>  </a:t>
            </a:r>
            <a:r>
              <a:rPr lang="es-ES" dirty="0" err="1"/>
              <a:t>Incineración</a:t>
            </a:r>
            <a:r>
              <a:rPr lang="es-ES" dirty="0"/>
              <a:t> en tierra.</a:t>
            </a:r>
          </a:p>
          <a:p>
            <a:pPr marL="285750" indent="-285750" algn="just">
              <a:lnSpc>
                <a:spcPct val="110000"/>
              </a:lnSpc>
              <a:spcBef>
                <a:spcPts val="600"/>
              </a:spcBef>
              <a:buClr>
                <a:srgbClr val="AE00D0"/>
              </a:buClr>
              <a:buSzPct val="160000"/>
              <a:buFont typeface="Arial"/>
              <a:buChar char="•"/>
            </a:pPr>
            <a:r>
              <a:rPr lang="es-ES" sz="2000" b="1" dirty="0">
                <a:solidFill>
                  <a:srgbClr val="0000FF"/>
                </a:solidFill>
              </a:rPr>
              <a:t>D11</a:t>
            </a:r>
            <a:r>
              <a:rPr lang="es-ES" b="1" dirty="0"/>
              <a:t>  </a:t>
            </a:r>
            <a:r>
              <a:rPr lang="es-ES" dirty="0" err="1"/>
              <a:t>Incineración</a:t>
            </a:r>
            <a:r>
              <a:rPr lang="es-ES" dirty="0"/>
              <a:t> en el mar</a:t>
            </a:r>
            <a:r>
              <a:rPr lang="es-ES" dirty="0" smtClean="0"/>
              <a:t>.</a:t>
            </a:r>
          </a:p>
          <a:p>
            <a:pPr marL="285750" indent="-285750" algn="just">
              <a:lnSpc>
                <a:spcPct val="110000"/>
              </a:lnSpc>
              <a:spcBef>
                <a:spcPts val="600"/>
              </a:spcBef>
              <a:buClr>
                <a:srgbClr val="AE00D0"/>
              </a:buClr>
              <a:buSzPct val="160000"/>
              <a:buFont typeface="Arial"/>
              <a:buChar char="•"/>
            </a:pPr>
            <a:r>
              <a:rPr lang="es-ES" sz="2000" b="1" dirty="0">
                <a:solidFill>
                  <a:srgbClr val="0000FF"/>
                </a:solidFill>
              </a:rPr>
              <a:t>D12</a:t>
            </a:r>
            <a:r>
              <a:rPr lang="es-ES" b="1" dirty="0"/>
              <a:t> </a:t>
            </a:r>
            <a:r>
              <a:rPr lang="es-ES" dirty="0" err="1"/>
              <a:t>Depósito</a:t>
            </a:r>
            <a:r>
              <a:rPr lang="es-ES" dirty="0"/>
              <a:t> permanente (por ejemplo, </a:t>
            </a:r>
            <a:r>
              <a:rPr lang="es-ES" dirty="0" err="1"/>
              <a:t>colocación</a:t>
            </a:r>
            <a:r>
              <a:rPr lang="es-ES" dirty="0"/>
              <a:t> de contenedores en una mina, etc.)</a:t>
            </a:r>
            <a:r>
              <a:rPr lang="es-ES" dirty="0" smtClean="0"/>
              <a:t>.</a:t>
            </a:r>
            <a:endParaRPr lang="es-ES" dirty="0"/>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30</a:t>
            </a:fld>
            <a:endParaRPr lang="eu-ES" sz="1600" dirty="0">
              <a:latin typeface="Arial" charset="0"/>
              <a:cs typeface="Arial" charset="0"/>
            </a:endParaRPr>
          </a:p>
        </p:txBody>
      </p:sp>
      <p:sp>
        <p:nvSpPr>
          <p:cNvPr id="11" name="Line 2"/>
          <p:cNvSpPr>
            <a:spLocks noChangeShapeType="1"/>
          </p:cNvSpPr>
          <p:nvPr/>
        </p:nvSpPr>
        <p:spPr bwMode="auto">
          <a:xfrm>
            <a:off x="533400" y="1143000"/>
            <a:ext cx="7696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8" name="Text Box 3"/>
          <p:cNvSpPr txBox="1">
            <a:spLocks noChangeArrowheads="1"/>
          </p:cNvSpPr>
          <p:nvPr/>
        </p:nvSpPr>
        <p:spPr bwMode="auto">
          <a:xfrm>
            <a:off x="762000" y="228600"/>
            <a:ext cx="76962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
        <p:nvSpPr>
          <p:cNvPr id="6"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7" name="Imagen 6"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276304"/>
            <a:ext cx="990600" cy="451119"/>
          </a:xfrm>
          <a:prstGeom prst="rect">
            <a:avLst/>
          </a:prstGeom>
        </p:spPr>
      </p:pic>
    </p:spTree>
    <p:extLst>
      <p:ext uri="{BB962C8B-B14F-4D97-AF65-F5344CB8AC3E}">
        <p14:creationId xmlns:p14="http://schemas.microsoft.com/office/powerpoint/2010/main" xmlns="" val="11387160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09600" y="1524000"/>
            <a:ext cx="7543800" cy="2805384"/>
          </a:xfrm>
          <a:prstGeom prst="rect">
            <a:avLst/>
          </a:prstGeom>
          <a:solidFill>
            <a:srgbClr val="D3DCE9"/>
          </a:solidFill>
        </p:spPr>
        <p:txBody>
          <a:bodyPr wrap="square">
            <a:spAutoFit/>
          </a:bodyPr>
          <a:lstStyle/>
          <a:p>
            <a:pPr marL="269875" algn="just">
              <a:lnSpc>
                <a:spcPct val="110000"/>
              </a:lnSpc>
              <a:buClr>
                <a:srgbClr val="AE00D0"/>
              </a:buClr>
              <a:buSzPct val="160000"/>
            </a:pPr>
            <a:r>
              <a:rPr lang="es-ES" sz="2400" b="1" dirty="0">
                <a:solidFill>
                  <a:srgbClr val="FF0000"/>
                </a:solidFill>
              </a:rPr>
              <a:t>Tabla 2 Parte A </a:t>
            </a:r>
            <a:r>
              <a:rPr lang="es-ES" sz="2400" b="1" dirty="0" smtClean="0">
                <a:solidFill>
                  <a:srgbClr val="FF0000"/>
                </a:solidFill>
              </a:rPr>
              <a:t>(</a:t>
            </a:r>
            <a:r>
              <a:rPr lang="es-ES" sz="2400" b="1" dirty="0">
                <a:solidFill>
                  <a:srgbClr val="FF0000"/>
                </a:solidFill>
              </a:rPr>
              <a:t>cont.) </a:t>
            </a:r>
          </a:p>
          <a:p>
            <a:pPr marL="285750" indent="-285750" algn="just">
              <a:lnSpc>
                <a:spcPct val="110000"/>
              </a:lnSpc>
              <a:spcBef>
                <a:spcPts val="600"/>
              </a:spcBef>
              <a:buClr>
                <a:srgbClr val="AE00D0"/>
              </a:buClr>
              <a:buSzPct val="160000"/>
              <a:buFont typeface="Arial"/>
              <a:buChar char="•"/>
            </a:pPr>
            <a:r>
              <a:rPr lang="es-ES" sz="2000" b="1" dirty="0" smtClean="0">
                <a:solidFill>
                  <a:srgbClr val="0000FF"/>
                </a:solidFill>
              </a:rPr>
              <a:t>D13</a:t>
            </a:r>
            <a:r>
              <a:rPr lang="es-ES" b="1" dirty="0" smtClean="0"/>
              <a:t> </a:t>
            </a:r>
            <a:r>
              <a:rPr lang="es-ES" dirty="0" err="1"/>
              <a:t>Combinación</a:t>
            </a:r>
            <a:r>
              <a:rPr lang="es-ES" dirty="0"/>
              <a:t> o mezcla previa a cualquiera de las </a:t>
            </a:r>
            <a:r>
              <a:rPr lang="es-ES" dirty="0" smtClean="0"/>
              <a:t>operaciones </a:t>
            </a:r>
            <a:r>
              <a:rPr lang="es-ES" dirty="0"/>
              <a:t>enumeradas entre D1 y D12</a:t>
            </a:r>
            <a:r>
              <a:rPr lang="es-ES" dirty="0" smtClean="0"/>
              <a:t>.</a:t>
            </a:r>
          </a:p>
          <a:p>
            <a:pPr marL="285750" indent="-285750" algn="just">
              <a:lnSpc>
                <a:spcPct val="110000"/>
              </a:lnSpc>
              <a:buClr>
                <a:srgbClr val="AE00D0"/>
              </a:buClr>
              <a:buSzPct val="160000"/>
              <a:buFont typeface="Arial"/>
              <a:buChar char="•"/>
            </a:pPr>
            <a:r>
              <a:rPr lang="es-ES" sz="2000" b="1" dirty="0">
                <a:solidFill>
                  <a:srgbClr val="0000FF"/>
                </a:solidFill>
              </a:rPr>
              <a:t>D14</a:t>
            </a:r>
            <a:r>
              <a:rPr lang="es-ES" b="1" dirty="0" smtClean="0"/>
              <a:t>  </a:t>
            </a:r>
            <a:r>
              <a:rPr lang="es-ES" dirty="0" err="1" smtClean="0"/>
              <a:t>Reenvasado</a:t>
            </a:r>
            <a:r>
              <a:rPr lang="es-ES" dirty="0" smtClean="0"/>
              <a:t> </a:t>
            </a:r>
            <a:r>
              <a:rPr lang="es-ES" dirty="0"/>
              <a:t>previo a cualquiera de las operaciones </a:t>
            </a:r>
            <a:r>
              <a:rPr lang="es-ES" dirty="0" smtClean="0"/>
              <a:t>enumeradas </a:t>
            </a:r>
            <a:r>
              <a:rPr lang="es-ES" dirty="0"/>
              <a:t>entre D1 y D13</a:t>
            </a:r>
            <a:r>
              <a:rPr lang="es-ES" dirty="0" smtClean="0"/>
              <a:t>.</a:t>
            </a:r>
          </a:p>
          <a:p>
            <a:pPr marL="285750" indent="-285750" algn="just">
              <a:lnSpc>
                <a:spcPct val="110000"/>
              </a:lnSpc>
              <a:buClr>
                <a:srgbClr val="AE00D0"/>
              </a:buClr>
              <a:buSzPct val="160000"/>
              <a:buFont typeface="Arial"/>
              <a:buChar char="•"/>
            </a:pPr>
            <a:r>
              <a:rPr lang="es-ES" sz="2000" b="1" dirty="0">
                <a:solidFill>
                  <a:srgbClr val="0000FF"/>
                </a:solidFill>
              </a:rPr>
              <a:t>D15</a:t>
            </a:r>
            <a:r>
              <a:rPr lang="es-ES" b="1" dirty="0" smtClean="0"/>
              <a:t>  </a:t>
            </a:r>
            <a:r>
              <a:rPr lang="es-ES" dirty="0" smtClean="0"/>
              <a:t>Almacenamiento </a:t>
            </a:r>
            <a:r>
              <a:rPr lang="es-ES" dirty="0"/>
              <a:t>previo a cualquiera de las operaciones enumeradas entre D1 y D14 (con </a:t>
            </a:r>
            <a:r>
              <a:rPr lang="es-ES" dirty="0" err="1"/>
              <a:t>exclusión</a:t>
            </a:r>
            <a:r>
              <a:rPr lang="es-ES" dirty="0"/>
              <a:t> del almacenamiento temporal previo a la recogida en el lugar de </a:t>
            </a:r>
            <a:r>
              <a:rPr lang="es-ES" dirty="0" err="1"/>
              <a:t>producción</a:t>
            </a:r>
            <a:r>
              <a:rPr lang="es-ES" dirty="0"/>
              <a:t>). </a:t>
            </a: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31</a:t>
            </a:fld>
            <a:endParaRPr lang="eu-ES" sz="1600" dirty="0">
              <a:latin typeface="Arial" charset="0"/>
              <a:cs typeface="Arial" charset="0"/>
            </a:endParaRPr>
          </a:p>
        </p:txBody>
      </p:sp>
      <p:sp>
        <p:nvSpPr>
          <p:cNvPr id="11" name="Line 2"/>
          <p:cNvSpPr>
            <a:spLocks noChangeShapeType="1"/>
          </p:cNvSpPr>
          <p:nvPr/>
        </p:nvSpPr>
        <p:spPr bwMode="auto">
          <a:xfrm>
            <a:off x="609600" y="1219200"/>
            <a:ext cx="7543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8" name="Text Box 3"/>
          <p:cNvSpPr txBox="1">
            <a:spLocks noChangeArrowheads="1"/>
          </p:cNvSpPr>
          <p:nvPr/>
        </p:nvSpPr>
        <p:spPr bwMode="auto">
          <a:xfrm>
            <a:off x="762000" y="304800"/>
            <a:ext cx="76962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
        <p:nvSpPr>
          <p:cNvPr id="6"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7" name="Imagen 6"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276304"/>
            <a:ext cx="990600" cy="451119"/>
          </a:xfrm>
          <a:prstGeom prst="rect">
            <a:avLst/>
          </a:prstGeom>
        </p:spPr>
      </p:pic>
    </p:spTree>
    <p:extLst>
      <p:ext uri="{BB962C8B-B14F-4D97-AF65-F5344CB8AC3E}">
        <p14:creationId xmlns:p14="http://schemas.microsoft.com/office/powerpoint/2010/main" xmlns="" val="4142350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09600" y="1219200"/>
            <a:ext cx="7543800" cy="4718215"/>
          </a:xfrm>
          <a:prstGeom prst="rect">
            <a:avLst/>
          </a:prstGeom>
          <a:solidFill>
            <a:schemeClr val="accent3">
              <a:lumMod val="40000"/>
              <a:lumOff val="60000"/>
            </a:schemeClr>
          </a:solidFill>
        </p:spPr>
        <p:txBody>
          <a:bodyPr wrap="square">
            <a:spAutoFit/>
          </a:bodyPr>
          <a:lstStyle/>
          <a:p>
            <a:pPr marL="269875">
              <a:lnSpc>
                <a:spcPct val="90000"/>
              </a:lnSpc>
            </a:pPr>
            <a:r>
              <a:rPr lang="es-ES" sz="2400" b="1" dirty="0" smtClean="0">
                <a:solidFill>
                  <a:srgbClr val="0000FF"/>
                </a:solidFill>
              </a:rPr>
              <a:t>Tabla 2</a:t>
            </a:r>
            <a:r>
              <a:rPr lang="es-ES" sz="2000" b="1" dirty="0" smtClean="0">
                <a:solidFill>
                  <a:srgbClr val="0000FF"/>
                </a:solidFill>
              </a:rPr>
              <a:t> (Orden MAM 304/2002): </a:t>
            </a:r>
            <a:r>
              <a:rPr lang="es-ES" sz="2000" b="1" dirty="0"/>
              <a:t>C</a:t>
            </a:r>
            <a:r>
              <a:rPr lang="es-ES" sz="2000" b="1" dirty="0" smtClean="0"/>
              <a:t>omprende dos secciones:</a:t>
            </a:r>
            <a:endParaRPr lang="es-ES" b="1" dirty="0" smtClean="0"/>
          </a:p>
          <a:p>
            <a:pPr marL="269875" algn="just"/>
            <a:r>
              <a:rPr lang="es-ES" sz="2400" b="1" dirty="0" smtClean="0">
                <a:solidFill>
                  <a:srgbClr val="FF0000"/>
                </a:solidFill>
              </a:rPr>
              <a:t>Parte B.</a:t>
            </a:r>
            <a:r>
              <a:rPr lang="es-ES" sz="2400" dirty="0" smtClean="0">
                <a:solidFill>
                  <a:srgbClr val="FF0000"/>
                </a:solidFill>
              </a:rPr>
              <a:t>  </a:t>
            </a:r>
            <a:r>
              <a:rPr lang="es-ES" sz="2400" b="1" i="1" dirty="0" smtClean="0">
                <a:solidFill>
                  <a:srgbClr val="FF0000"/>
                </a:solidFill>
              </a:rPr>
              <a:t>Operaciones de Valorización </a:t>
            </a:r>
            <a:r>
              <a:rPr lang="es-ES" sz="2000" b="1" i="1" dirty="0">
                <a:solidFill>
                  <a:srgbClr val="0000FF"/>
                </a:solidFill>
              </a:rPr>
              <a:t>(código </a:t>
            </a:r>
            <a:r>
              <a:rPr lang="es-ES" sz="2000" b="1" i="1" dirty="0" smtClean="0">
                <a:solidFill>
                  <a:srgbClr val="0000FF"/>
                </a:solidFill>
              </a:rPr>
              <a:t>R)</a:t>
            </a:r>
            <a:endParaRPr lang="es-ES" sz="2000" dirty="0" smtClean="0">
              <a:solidFill>
                <a:srgbClr val="FF0000"/>
              </a:solidFill>
            </a:endParaRPr>
          </a:p>
          <a:p>
            <a:pPr marL="285750" indent="-285750" algn="just">
              <a:spcBef>
                <a:spcPts val="600"/>
              </a:spcBef>
              <a:buClr>
                <a:srgbClr val="AE00D0"/>
              </a:buClr>
              <a:buSzPct val="160000"/>
              <a:buFont typeface="Arial"/>
              <a:buChar char="•"/>
            </a:pPr>
            <a:r>
              <a:rPr lang="es-ES" sz="2000" b="1" dirty="0">
                <a:solidFill>
                  <a:srgbClr val="0000FF"/>
                </a:solidFill>
              </a:rPr>
              <a:t>R1</a:t>
            </a:r>
            <a:r>
              <a:rPr lang="es-ES" sz="2000" dirty="0">
                <a:solidFill>
                  <a:srgbClr val="0000FF"/>
                </a:solidFill>
              </a:rPr>
              <a:t> </a:t>
            </a:r>
            <a:r>
              <a:rPr lang="es-ES" sz="2000" dirty="0" err="1">
                <a:solidFill>
                  <a:srgbClr val="000000"/>
                </a:solidFill>
              </a:rPr>
              <a:t>Utilización</a:t>
            </a:r>
            <a:r>
              <a:rPr lang="es-ES" sz="2000" dirty="0">
                <a:solidFill>
                  <a:srgbClr val="000000"/>
                </a:solidFill>
              </a:rPr>
              <a:t> principal como combustible o como otro medio de generar </a:t>
            </a:r>
            <a:r>
              <a:rPr lang="es-ES" sz="2000" dirty="0" err="1">
                <a:solidFill>
                  <a:srgbClr val="000000"/>
                </a:solidFill>
              </a:rPr>
              <a:t>energía</a:t>
            </a:r>
            <a:r>
              <a:rPr lang="es-ES" sz="2000" dirty="0">
                <a:solidFill>
                  <a:srgbClr val="000000"/>
                </a:solidFill>
              </a:rPr>
              <a:t>. </a:t>
            </a:r>
          </a:p>
          <a:p>
            <a:pPr marL="285750" indent="-285750" algn="just">
              <a:spcBef>
                <a:spcPts val="600"/>
              </a:spcBef>
              <a:buClr>
                <a:srgbClr val="AE00D0"/>
              </a:buClr>
              <a:buSzPct val="160000"/>
              <a:buFont typeface="Arial"/>
              <a:buChar char="•"/>
            </a:pPr>
            <a:r>
              <a:rPr lang="es-ES" sz="2000" b="1" dirty="0">
                <a:solidFill>
                  <a:srgbClr val="0000FF"/>
                </a:solidFill>
              </a:rPr>
              <a:t>R2</a:t>
            </a:r>
            <a:r>
              <a:rPr lang="es-ES" sz="2000" dirty="0">
                <a:solidFill>
                  <a:srgbClr val="000000"/>
                </a:solidFill>
              </a:rPr>
              <a:t> </a:t>
            </a:r>
            <a:r>
              <a:rPr lang="es-ES" sz="2000" dirty="0" err="1">
                <a:solidFill>
                  <a:srgbClr val="000000"/>
                </a:solidFill>
              </a:rPr>
              <a:t>Recuperación</a:t>
            </a:r>
            <a:r>
              <a:rPr lang="es-ES" sz="2000" dirty="0">
                <a:solidFill>
                  <a:srgbClr val="000000"/>
                </a:solidFill>
              </a:rPr>
              <a:t> o </a:t>
            </a:r>
            <a:r>
              <a:rPr lang="es-ES" sz="2000" dirty="0" err="1">
                <a:solidFill>
                  <a:srgbClr val="000000"/>
                </a:solidFill>
              </a:rPr>
              <a:t>regeneración</a:t>
            </a:r>
            <a:r>
              <a:rPr lang="es-ES" sz="2000" dirty="0">
                <a:solidFill>
                  <a:srgbClr val="000000"/>
                </a:solidFill>
              </a:rPr>
              <a:t> de </a:t>
            </a:r>
            <a:r>
              <a:rPr lang="es-ES" sz="2000" dirty="0" smtClean="0">
                <a:solidFill>
                  <a:srgbClr val="000000"/>
                </a:solidFill>
              </a:rPr>
              <a:t>disolventes.</a:t>
            </a:r>
          </a:p>
          <a:p>
            <a:pPr marL="285750" indent="-285750" algn="just">
              <a:spcBef>
                <a:spcPts val="600"/>
              </a:spcBef>
              <a:buClr>
                <a:srgbClr val="AE00D0"/>
              </a:buClr>
              <a:buSzPct val="160000"/>
              <a:buFont typeface="Arial"/>
              <a:buChar char="•"/>
            </a:pPr>
            <a:r>
              <a:rPr lang="es-ES" sz="2000" b="1" dirty="0">
                <a:solidFill>
                  <a:srgbClr val="0000FF"/>
                </a:solidFill>
              </a:rPr>
              <a:t>R3</a:t>
            </a:r>
            <a:r>
              <a:rPr lang="es-ES" sz="2000" dirty="0" smtClean="0">
                <a:solidFill>
                  <a:srgbClr val="000000"/>
                </a:solidFill>
              </a:rPr>
              <a:t> </a:t>
            </a:r>
            <a:r>
              <a:rPr lang="es-ES" sz="2000" dirty="0">
                <a:solidFill>
                  <a:srgbClr val="000000"/>
                </a:solidFill>
              </a:rPr>
              <a:t>Reciclado o </a:t>
            </a:r>
            <a:r>
              <a:rPr lang="es-ES" sz="2000" dirty="0" err="1">
                <a:solidFill>
                  <a:srgbClr val="000000"/>
                </a:solidFill>
              </a:rPr>
              <a:t>recuperación</a:t>
            </a:r>
            <a:r>
              <a:rPr lang="es-ES" sz="2000" dirty="0">
                <a:solidFill>
                  <a:srgbClr val="000000"/>
                </a:solidFill>
              </a:rPr>
              <a:t> de sustancias </a:t>
            </a:r>
            <a:r>
              <a:rPr lang="es-ES" sz="2000" dirty="0" err="1">
                <a:solidFill>
                  <a:srgbClr val="000000"/>
                </a:solidFill>
              </a:rPr>
              <a:t>orgánicas</a:t>
            </a:r>
            <a:r>
              <a:rPr lang="es-ES" sz="2000" dirty="0">
                <a:solidFill>
                  <a:srgbClr val="000000"/>
                </a:solidFill>
              </a:rPr>
              <a:t> que no se utilizan como disolventes (incluidas las operaciones de </a:t>
            </a:r>
            <a:r>
              <a:rPr lang="es-ES" sz="2000" dirty="0" err="1">
                <a:solidFill>
                  <a:srgbClr val="000000"/>
                </a:solidFill>
              </a:rPr>
              <a:t>formación</a:t>
            </a:r>
            <a:r>
              <a:rPr lang="es-ES" sz="2000" dirty="0">
                <a:solidFill>
                  <a:srgbClr val="000000"/>
                </a:solidFill>
              </a:rPr>
              <a:t> de abono y otras </a:t>
            </a:r>
            <a:r>
              <a:rPr lang="es-ES" sz="2000" dirty="0" smtClean="0">
                <a:solidFill>
                  <a:srgbClr val="000000"/>
                </a:solidFill>
              </a:rPr>
              <a:t>transformaciones </a:t>
            </a:r>
            <a:r>
              <a:rPr lang="es-ES" sz="2000" dirty="0" err="1">
                <a:solidFill>
                  <a:srgbClr val="000000"/>
                </a:solidFill>
              </a:rPr>
              <a:t>biológicas</a:t>
            </a:r>
            <a:r>
              <a:rPr lang="es-ES" sz="2000" dirty="0">
                <a:solidFill>
                  <a:srgbClr val="000000"/>
                </a:solidFill>
              </a:rPr>
              <a:t>)</a:t>
            </a:r>
            <a:r>
              <a:rPr lang="es-ES" sz="2000" dirty="0" smtClean="0">
                <a:solidFill>
                  <a:srgbClr val="000000"/>
                </a:solidFill>
              </a:rPr>
              <a:t>.</a:t>
            </a:r>
          </a:p>
          <a:p>
            <a:pPr marL="285750" indent="-285750" algn="just">
              <a:spcBef>
                <a:spcPts val="600"/>
              </a:spcBef>
              <a:buClr>
                <a:srgbClr val="AE00D0"/>
              </a:buClr>
              <a:buSzPct val="160000"/>
              <a:buFont typeface="Arial"/>
              <a:buChar char="•"/>
            </a:pPr>
            <a:r>
              <a:rPr lang="es-ES" sz="2000" b="1" dirty="0">
                <a:solidFill>
                  <a:srgbClr val="0000FF"/>
                </a:solidFill>
              </a:rPr>
              <a:t>R4</a:t>
            </a:r>
            <a:r>
              <a:rPr lang="es-ES" sz="2000" dirty="0" smtClean="0">
                <a:solidFill>
                  <a:srgbClr val="000000"/>
                </a:solidFill>
              </a:rPr>
              <a:t> </a:t>
            </a:r>
            <a:r>
              <a:rPr lang="es-ES" sz="2000" dirty="0">
                <a:solidFill>
                  <a:srgbClr val="000000"/>
                </a:solidFill>
              </a:rPr>
              <a:t>Reciclado o </a:t>
            </a:r>
            <a:r>
              <a:rPr lang="es-ES" sz="2000" dirty="0" err="1">
                <a:solidFill>
                  <a:srgbClr val="000000"/>
                </a:solidFill>
              </a:rPr>
              <a:t>recuperación</a:t>
            </a:r>
            <a:r>
              <a:rPr lang="es-ES" sz="2000" dirty="0">
                <a:solidFill>
                  <a:srgbClr val="000000"/>
                </a:solidFill>
              </a:rPr>
              <a:t> de metales y de </a:t>
            </a:r>
            <a:r>
              <a:rPr lang="es-ES" sz="2000" dirty="0" smtClean="0">
                <a:solidFill>
                  <a:srgbClr val="000000"/>
                </a:solidFill>
              </a:rPr>
              <a:t>compuestos </a:t>
            </a:r>
            <a:r>
              <a:rPr lang="es-ES" sz="2000" dirty="0" err="1" smtClean="0">
                <a:solidFill>
                  <a:srgbClr val="000000"/>
                </a:solidFill>
              </a:rPr>
              <a:t>metálicos</a:t>
            </a:r>
            <a:r>
              <a:rPr lang="es-ES" sz="2000" dirty="0" smtClean="0">
                <a:solidFill>
                  <a:srgbClr val="000000"/>
                </a:solidFill>
              </a:rPr>
              <a:t>.</a:t>
            </a:r>
          </a:p>
          <a:p>
            <a:pPr marL="285750" indent="-285750" algn="just">
              <a:spcBef>
                <a:spcPts val="600"/>
              </a:spcBef>
              <a:buClr>
                <a:srgbClr val="AE00D0"/>
              </a:buClr>
              <a:buSzPct val="160000"/>
              <a:buFont typeface="Arial"/>
              <a:buChar char="•"/>
            </a:pPr>
            <a:r>
              <a:rPr lang="es-ES" sz="2000" b="1" dirty="0">
                <a:solidFill>
                  <a:srgbClr val="0000FF"/>
                </a:solidFill>
              </a:rPr>
              <a:t>R5</a:t>
            </a:r>
            <a:r>
              <a:rPr lang="es-ES" sz="2000" dirty="0" smtClean="0">
                <a:solidFill>
                  <a:srgbClr val="000000"/>
                </a:solidFill>
              </a:rPr>
              <a:t> </a:t>
            </a:r>
            <a:r>
              <a:rPr lang="es-ES" sz="2000" dirty="0">
                <a:solidFill>
                  <a:srgbClr val="000000"/>
                </a:solidFill>
              </a:rPr>
              <a:t>Reciclado o </a:t>
            </a:r>
            <a:r>
              <a:rPr lang="es-ES" sz="2000" dirty="0" err="1">
                <a:solidFill>
                  <a:srgbClr val="000000"/>
                </a:solidFill>
              </a:rPr>
              <a:t>recuperación</a:t>
            </a:r>
            <a:r>
              <a:rPr lang="es-ES" sz="2000" dirty="0">
                <a:solidFill>
                  <a:srgbClr val="000000"/>
                </a:solidFill>
              </a:rPr>
              <a:t> de otras materias </a:t>
            </a:r>
            <a:r>
              <a:rPr lang="es-ES" sz="2000" dirty="0" err="1" smtClean="0">
                <a:solidFill>
                  <a:srgbClr val="000000"/>
                </a:solidFill>
              </a:rPr>
              <a:t>inorgánicas</a:t>
            </a:r>
            <a:r>
              <a:rPr lang="es-ES" sz="2000" dirty="0" smtClean="0">
                <a:solidFill>
                  <a:srgbClr val="000000"/>
                </a:solidFill>
              </a:rPr>
              <a:t>.</a:t>
            </a:r>
          </a:p>
          <a:p>
            <a:pPr marL="285750" indent="-285750" algn="just">
              <a:spcBef>
                <a:spcPts val="600"/>
              </a:spcBef>
              <a:buClr>
                <a:srgbClr val="AE00D0"/>
              </a:buClr>
              <a:buSzPct val="160000"/>
              <a:buFont typeface="Arial"/>
              <a:buChar char="•"/>
            </a:pPr>
            <a:r>
              <a:rPr lang="es-ES" sz="2000" b="1" dirty="0">
                <a:solidFill>
                  <a:srgbClr val="0000FF"/>
                </a:solidFill>
              </a:rPr>
              <a:t>R6</a:t>
            </a:r>
            <a:r>
              <a:rPr lang="es-ES" sz="2000" dirty="0" smtClean="0">
                <a:solidFill>
                  <a:srgbClr val="000000"/>
                </a:solidFill>
              </a:rPr>
              <a:t> </a:t>
            </a:r>
            <a:r>
              <a:rPr lang="es-ES" sz="2000" dirty="0" err="1">
                <a:solidFill>
                  <a:srgbClr val="000000"/>
                </a:solidFill>
              </a:rPr>
              <a:t>Regeneración</a:t>
            </a:r>
            <a:r>
              <a:rPr lang="es-ES" sz="2000" dirty="0">
                <a:solidFill>
                  <a:srgbClr val="000000"/>
                </a:solidFill>
              </a:rPr>
              <a:t> de </a:t>
            </a:r>
            <a:r>
              <a:rPr lang="es-ES" sz="2000" dirty="0" err="1">
                <a:solidFill>
                  <a:srgbClr val="000000"/>
                </a:solidFill>
              </a:rPr>
              <a:t>ácidos</a:t>
            </a:r>
            <a:r>
              <a:rPr lang="es-ES" sz="2000" dirty="0">
                <a:solidFill>
                  <a:srgbClr val="000000"/>
                </a:solidFill>
              </a:rPr>
              <a:t> o de </a:t>
            </a:r>
            <a:r>
              <a:rPr lang="es-ES" sz="2000" dirty="0" smtClean="0">
                <a:solidFill>
                  <a:srgbClr val="000000"/>
                </a:solidFill>
              </a:rPr>
              <a:t>bases.</a:t>
            </a:r>
          </a:p>
          <a:p>
            <a:pPr marL="285750" indent="-285750" algn="just">
              <a:spcBef>
                <a:spcPts val="600"/>
              </a:spcBef>
              <a:buClr>
                <a:srgbClr val="AE00D0"/>
              </a:buClr>
              <a:buSzPct val="160000"/>
              <a:buFont typeface="Arial"/>
              <a:buChar char="•"/>
            </a:pPr>
            <a:r>
              <a:rPr lang="es-ES" sz="2000" b="1" dirty="0">
                <a:solidFill>
                  <a:srgbClr val="0000FF"/>
                </a:solidFill>
              </a:rPr>
              <a:t>R7</a:t>
            </a:r>
            <a:r>
              <a:rPr lang="es-ES" sz="2000" dirty="0" smtClean="0">
                <a:solidFill>
                  <a:srgbClr val="000000"/>
                </a:solidFill>
              </a:rPr>
              <a:t> </a:t>
            </a:r>
            <a:r>
              <a:rPr lang="es-ES" sz="2000" dirty="0" err="1">
                <a:solidFill>
                  <a:srgbClr val="000000"/>
                </a:solidFill>
              </a:rPr>
              <a:t>Recuperación</a:t>
            </a:r>
            <a:r>
              <a:rPr lang="es-ES" sz="2000" dirty="0">
                <a:solidFill>
                  <a:srgbClr val="000000"/>
                </a:solidFill>
              </a:rPr>
              <a:t> de componentes utilizados para </a:t>
            </a:r>
            <a:r>
              <a:rPr lang="es-ES" sz="2000" dirty="0" smtClean="0">
                <a:solidFill>
                  <a:srgbClr val="000000"/>
                </a:solidFill>
              </a:rPr>
              <a:t>reducir </a:t>
            </a:r>
            <a:r>
              <a:rPr lang="es-ES" sz="2000" dirty="0">
                <a:solidFill>
                  <a:srgbClr val="000000"/>
                </a:solidFill>
              </a:rPr>
              <a:t>la </a:t>
            </a:r>
            <a:r>
              <a:rPr lang="es-ES" sz="2000" dirty="0" err="1" smtClean="0">
                <a:solidFill>
                  <a:srgbClr val="000000"/>
                </a:solidFill>
              </a:rPr>
              <a:t>contaminación</a:t>
            </a:r>
            <a:r>
              <a:rPr lang="es-ES" sz="2000" dirty="0" smtClean="0">
                <a:solidFill>
                  <a:srgbClr val="000000"/>
                </a:solidFill>
              </a:rPr>
              <a:t>.</a:t>
            </a: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32</a:t>
            </a:fld>
            <a:endParaRPr lang="eu-ES" sz="1600" dirty="0">
              <a:latin typeface="Arial" charset="0"/>
              <a:cs typeface="Arial" charset="0"/>
            </a:endParaRPr>
          </a:p>
        </p:txBody>
      </p:sp>
      <p:sp>
        <p:nvSpPr>
          <p:cNvPr id="11" name="Line 2"/>
          <p:cNvSpPr>
            <a:spLocks noChangeShapeType="1"/>
          </p:cNvSpPr>
          <p:nvPr/>
        </p:nvSpPr>
        <p:spPr bwMode="auto">
          <a:xfrm>
            <a:off x="609600" y="1066800"/>
            <a:ext cx="7543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8" name="Text Box 3"/>
          <p:cNvSpPr txBox="1">
            <a:spLocks noChangeArrowheads="1"/>
          </p:cNvSpPr>
          <p:nvPr/>
        </p:nvSpPr>
        <p:spPr bwMode="auto">
          <a:xfrm>
            <a:off x="762000" y="228600"/>
            <a:ext cx="76962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276304"/>
            <a:ext cx="990600" cy="451119"/>
          </a:xfrm>
          <a:prstGeom prst="rect">
            <a:avLst/>
          </a:prstGeom>
        </p:spPr>
      </p:pic>
    </p:spTree>
    <p:extLst>
      <p:ext uri="{BB962C8B-B14F-4D97-AF65-F5344CB8AC3E}">
        <p14:creationId xmlns:p14="http://schemas.microsoft.com/office/powerpoint/2010/main" xmlns="" val="16546746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09600" y="1295400"/>
            <a:ext cx="7620000" cy="4714112"/>
          </a:xfrm>
          <a:prstGeom prst="rect">
            <a:avLst/>
          </a:prstGeom>
          <a:solidFill>
            <a:srgbClr val="D7E4BD"/>
          </a:solidFill>
        </p:spPr>
        <p:txBody>
          <a:bodyPr wrap="square">
            <a:spAutoFit/>
          </a:bodyPr>
          <a:lstStyle/>
          <a:p>
            <a:pPr marL="269875" algn="just">
              <a:spcBef>
                <a:spcPts val="1200"/>
              </a:spcBef>
              <a:buClr>
                <a:srgbClr val="AE00D0"/>
              </a:buClr>
              <a:buSzPct val="160000"/>
            </a:pPr>
            <a:r>
              <a:rPr lang="es-ES" sz="2400" b="1" dirty="0">
                <a:solidFill>
                  <a:srgbClr val="FF0000"/>
                </a:solidFill>
              </a:rPr>
              <a:t>Tabla 2 Parte </a:t>
            </a:r>
            <a:r>
              <a:rPr lang="es-ES" sz="2400" b="1" dirty="0" smtClean="0">
                <a:solidFill>
                  <a:srgbClr val="FF0000"/>
                </a:solidFill>
              </a:rPr>
              <a:t>B </a:t>
            </a:r>
            <a:r>
              <a:rPr lang="es-ES" sz="2400" b="1" dirty="0">
                <a:solidFill>
                  <a:srgbClr val="FF0000"/>
                </a:solidFill>
              </a:rPr>
              <a:t>(cont.) </a:t>
            </a:r>
          </a:p>
          <a:p>
            <a:pPr marL="285750" indent="-285750" algn="just">
              <a:lnSpc>
                <a:spcPct val="90000"/>
              </a:lnSpc>
              <a:spcBef>
                <a:spcPts val="1200"/>
              </a:spcBef>
              <a:buClr>
                <a:srgbClr val="AE00D0"/>
              </a:buClr>
              <a:buSzPct val="160000"/>
              <a:buFont typeface="Arial"/>
              <a:buChar char="•"/>
            </a:pPr>
            <a:r>
              <a:rPr lang="es-ES" sz="2000" b="1" dirty="0" smtClean="0">
                <a:solidFill>
                  <a:srgbClr val="0000FF"/>
                </a:solidFill>
              </a:rPr>
              <a:t>R8</a:t>
            </a:r>
            <a:r>
              <a:rPr lang="es-ES" sz="2000" dirty="0" smtClean="0"/>
              <a:t> </a:t>
            </a:r>
            <a:r>
              <a:rPr lang="es-ES" sz="2000" dirty="0" err="1"/>
              <a:t>Recuperación</a:t>
            </a:r>
            <a:r>
              <a:rPr lang="es-ES" sz="2000" dirty="0"/>
              <a:t> de componentes procedentes de catalizadores.</a:t>
            </a:r>
            <a:endParaRPr lang="es-ES" sz="2000" dirty="0">
              <a:solidFill>
                <a:srgbClr val="000000"/>
              </a:solidFill>
            </a:endParaRPr>
          </a:p>
          <a:p>
            <a:pPr marL="285750" indent="-285750" algn="just">
              <a:lnSpc>
                <a:spcPct val="90000"/>
              </a:lnSpc>
              <a:spcBef>
                <a:spcPts val="1200"/>
              </a:spcBef>
              <a:buClr>
                <a:srgbClr val="AE00D0"/>
              </a:buClr>
              <a:buSzPct val="160000"/>
              <a:buFont typeface="Arial"/>
              <a:buChar char="•"/>
            </a:pPr>
            <a:r>
              <a:rPr lang="es-ES" sz="2000" b="1" dirty="0" smtClean="0">
                <a:solidFill>
                  <a:srgbClr val="0000FF"/>
                </a:solidFill>
              </a:rPr>
              <a:t>R9</a:t>
            </a:r>
            <a:r>
              <a:rPr lang="es-ES" sz="2000" dirty="0" smtClean="0"/>
              <a:t>   </a:t>
            </a:r>
            <a:r>
              <a:rPr lang="es-ES" sz="2000" dirty="0" err="1" smtClean="0"/>
              <a:t>Regeneración</a:t>
            </a:r>
            <a:r>
              <a:rPr lang="es-ES" sz="2000" dirty="0" smtClean="0"/>
              <a:t> </a:t>
            </a:r>
            <a:r>
              <a:rPr lang="es-ES" sz="2000" dirty="0"/>
              <a:t>u otro nuevo empleo de aceites. </a:t>
            </a:r>
          </a:p>
          <a:p>
            <a:pPr marL="285750" indent="-285750" algn="just">
              <a:lnSpc>
                <a:spcPct val="90000"/>
              </a:lnSpc>
              <a:spcBef>
                <a:spcPts val="1200"/>
              </a:spcBef>
              <a:buClr>
                <a:srgbClr val="AE00D0"/>
              </a:buClr>
              <a:buSzPct val="160000"/>
              <a:buFont typeface="Arial"/>
              <a:buChar char="•"/>
            </a:pPr>
            <a:r>
              <a:rPr lang="es-ES" sz="2000" b="1" dirty="0">
                <a:solidFill>
                  <a:srgbClr val="0000FF"/>
                </a:solidFill>
              </a:rPr>
              <a:t>R10</a:t>
            </a:r>
            <a:r>
              <a:rPr lang="es-ES" sz="2000" dirty="0"/>
              <a:t> </a:t>
            </a:r>
            <a:r>
              <a:rPr lang="es-ES" sz="2000" dirty="0" smtClean="0"/>
              <a:t>Tratamiento </a:t>
            </a:r>
            <a:r>
              <a:rPr lang="es-ES" sz="2000" dirty="0"/>
              <a:t>de suelos, produciendo un beneficio a la agricultura o una mejora </a:t>
            </a:r>
            <a:r>
              <a:rPr lang="es-ES" sz="2000" dirty="0" err="1"/>
              <a:t>ecológica</a:t>
            </a:r>
            <a:r>
              <a:rPr lang="es-ES" sz="2000" dirty="0"/>
              <a:t> de </a:t>
            </a:r>
            <a:r>
              <a:rPr lang="es-ES" sz="2000" dirty="0" smtClean="0"/>
              <a:t>los mismos</a:t>
            </a:r>
            <a:r>
              <a:rPr lang="es-ES" sz="2000" dirty="0"/>
              <a:t>. </a:t>
            </a:r>
          </a:p>
          <a:p>
            <a:pPr marL="285750" indent="-285750" algn="just">
              <a:lnSpc>
                <a:spcPct val="90000"/>
              </a:lnSpc>
              <a:spcBef>
                <a:spcPts val="1200"/>
              </a:spcBef>
              <a:buClr>
                <a:srgbClr val="AE00D0"/>
              </a:buClr>
              <a:buSzPct val="160000"/>
              <a:buFont typeface="Arial"/>
              <a:buChar char="•"/>
            </a:pPr>
            <a:r>
              <a:rPr lang="es-ES" sz="2000" b="1" dirty="0">
                <a:solidFill>
                  <a:srgbClr val="0000FF"/>
                </a:solidFill>
              </a:rPr>
              <a:t>R11</a:t>
            </a:r>
            <a:r>
              <a:rPr lang="es-ES" sz="2000" dirty="0"/>
              <a:t> </a:t>
            </a:r>
            <a:r>
              <a:rPr lang="es-ES" sz="2000" dirty="0" err="1"/>
              <a:t>Utilización</a:t>
            </a:r>
            <a:r>
              <a:rPr lang="es-ES" sz="2000" dirty="0"/>
              <a:t> de residuos obtenidos a partir de </a:t>
            </a:r>
            <a:r>
              <a:rPr lang="es-ES" sz="2000" dirty="0" smtClean="0"/>
              <a:t>cualquiera </a:t>
            </a:r>
            <a:r>
              <a:rPr lang="es-ES" sz="2000" dirty="0"/>
              <a:t>de las operaciones enumeradas entre </a:t>
            </a:r>
            <a:r>
              <a:rPr lang="es-ES" sz="2000" dirty="0" smtClean="0"/>
              <a:t>R1 y R10. </a:t>
            </a:r>
          </a:p>
          <a:p>
            <a:pPr marL="285750" indent="-285750" algn="just">
              <a:lnSpc>
                <a:spcPct val="90000"/>
              </a:lnSpc>
              <a:spcBef>
                <a:spcPts val="1200"/>
              </a:spcBef>
              <a:buClr>
                <a:srgbClr val="AE00D0"/>
              </a:buClr>
              <a:buSzPct val="160000"/>
              <a:buFont typeface="Arial"/>
              <a:buChar char="•"/>
            </a:pPr>
            <a:r>
              <a:rPr lang="es-ES" sz="2000" b="1" dirty="0">
                <a:solidFill>
                  <a:srgbClr val="0000FF"/>
                </a:solidFill>
              </a:rPr>
              <a:t>R12</a:t>
            </a:r>
            <a:r>
              <a:rPr lang="es-ES" sz="2000" dirty="0" smtClean="0"/>
              <a:t> Intercambio </a:t>
            </a:r>
            <a:r>
              <a:rPr lang="es-ES" sz="2000" dirty="0"/>
              <a:t>de residuos para someterlos a </a:t>
            </a:r>
            <a:r>
              <a:rPr lang="es-ES" sz="2000" dirty="0" smtClean="0"/>
              <a:t>cualquiera </a:t>
            </a:r>
            <a:r>
              <a:rPr lang="es-ES" sz="2000" dirty="0"/>
              <a:t>de las operaciones enumeradas entre R1 </a:t>
            </a:r>
            <a:r>
              <a:rPr lang="es-ES" sz="2000" dirty="0" smtClean="0"/>
              <a:t>y </a:t>
            </a:r>
            <a:r>
              <a:rPr lang="es-ES" sz="2000" dirty="0"/>
              <a:t>R11. </a:t>
            </a:r>
          </a:p>
          <a:p>
            <a:pPr marL="285750" indent="-285750" algn="just">
              <a:lnSpc>
                <a:spcPct val="90000"/>
              </a:lnSpc>
              <a:spcBef>
                <a:spcPts val="1200"/>
              </a:spcBef>
              <a:buClr>
                <a:srgbClr val="AE00D0"/>
              </a:buClr>
              <a:buSzPct val="160000"/>
              <a:buFont typeface="Arial"/>
              <a:buChar char="•"/>
            </a:pPr>
            <a:r>
              <a:rPr lang="es-ES" sz="2000" b="1" dirty="0">
                <a:solidFill>
                  <a:srgbClr val="0000FF"/>
                </a:solidFill>
              </a:rPr>
              <a:t>R13</a:t>
            </a:r>
            <a:r>
              <a:rPr lang="es-ES" sz="2000" dirty="0"/>
              <a:t> </a:t>
            </a:r>
            <a:r>
              <a:rPr lang="es-ES" sz="2000" dirty="0" err="1" smtClean="0"/>
              <a:t>Acumulación</a:t>
            </a:r>
            <a:r>
              <a:rPr lang="es-ES" sz="2000" dirty="0" smtClean="0"/>
              <a:t> </a:t>
            </a:r>
            <a:r>
              <a:rPr lang="es-ES" sz="2000" dirty="0"/>
              <a:t>de residuos para someterlos a </a:t>
            </a:r>
            <a:r>
              <a:rPr lang="es-ES" sz="2000" dirty="0" smtClean="0"/>
              <a:t>cualquiera </a:t>
            </a:r>
            <a:r>
              <a:rPr lang="es-ES" sz="2000" dirty="0"/>
              <a:t>de las operaciones enumeradas entre R1 y R12 (con </a:t>
            </a:r>
            <a:r>
              <a:rPr lang="es-ES" sz="2000" dirty="0" err="1"/>
              <a:t>exclusión</a:t>
            </a:r>
            <a:r>
              <a:rPr lang="es-ES" sz="2000" dirty="0"/>
              <a:t> del almacenamiento </a:t>
            </a:r>
            <a:r>
              <a:rPr lang="es-ES" sz="2000" dirty="0" smtClean="0"/>
              <a:t>temporal </a:t>
            </a:r>
            <a:r>
              <a:rPr lang="es-ES" sz="2000" dirty="0"/>
              <a:t>previo a la recogida en el lugar de la </a:t>
            </a:r>
            <a:r>
              <a:rPr lang="es-ES" sz="2000" dirty="0" err="1"/>
              <a:t>producción</a:t>
            </a:r>
            <a:r>
              <a:rPr lang="es-ES" sz="2000" dirty="0"/>
              <a:t>). </a:t>
            </a: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33</a:t>
            </a:fld>
            <a:endParaRPr lang="eu-ES" sz="1600" dirty="0">
              <a:latin typeface="Arial" charset="0"/>
              <a:cs typeface="Arial" charset="0"/>
            </a:endParaRPr>
          </a:p>
        </p:txBody>
      </p:sp>
      <p:sp>
        <p:nvSpPr>
          <p:cNvPr id="11" name="Line 2"/>
          <p:cNvSpPr>
            <a:spLocks noChangeShapeType="1"/>
          </p:cNvSpPr>
          <p:nvPr/>
        </p:nvSpPr>
        <p:spPr bwMode="auto">
          <a:xfrm>
            <a:off x="609600" y="1143000"/>
            <a:ext cx="7543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8" name="Text Box 3"/>
          <p:cNvSpPr txBox="1">
            <a:spLocks noChangeArrowheads="1"/>
          </p:cNvSpPr>
          <p:nvPr/>
        </p:nvSpPr>
        <p:spPr bwMode="auto">
          <a:xfrm>
            <a:off x="762000" y="304800"/>
            <a:ext cx="76962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
        <p:nvSpPr>
          <p:cNvPr id="6"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7" name="Imagen 6"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276304"/>
            <a:ext cx="990600" cy="451119"/>
          </a:xfrm>
          <a:prstGeom prst="rect">
            <a:avLst/>
          </a:prstGeom>
        </p:spPr>
      </p:pic>
    </p:spTree>
    <p:extLst>
      <p:ext uri="{BB962C8B-B14F-4D97-AF65-F5344CB8AC3E}">
        <p14:creationId xmlns:p14="http://schemas.microsoft.com/office/powerpoint/2010/main" xmlns="" val="1587424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57200" y="1066800"/>
            <a:ext cx="7772400" cy="5124480"/>
          </a:xfrm>
          <a:prstGeom prst="rect">
            <a:avLst/>
          </a:prstGeom>
          <a:solidFill>
            <a:srgbClr val="F8E9BA"/>
          </a:solidFill>
        </p:spPr>
        <p:txBody>
          <a:bodyPr wrap="square">
            <a:spAutoFit/>
          </a:bodyPr>
          <a:lstStyle/>
          <a:p>
            <a:pPr algn="ctr"/>
            <a:r>
              <a:rPr lang="es-ES" sz="2000" b="1" dirty="0" smtClean="0">
                <a:solidFill>
                  <a:srgbClr val="0000FF"/>
                </a:solidFill>
              </a:rPr>
              <a:t>Tabla 3.  </a:t>
            </a:r>
            <a:r>
              <a:rPr lang="es-ES" b="1" i="1" dirty="0" err="1" smtClean="0"/>
              <a:t>Categorías</a:t>
            </a:r>
            <a:r>
              <a:rPr lang="es-ES" b="1" i="1" dirty="0" smtClean="0"/>
              <a:t> </a:t>
            </a:r>
            <a:r>
              <a:rPr lang="es-ES" b="1" i="1" dirty="0"/>
              <a:t>o tipos </a:t>
            </a:r>
            <a:r>
              <a:rPr lang="es-ES" b="1" i="1" dirty="0" err="1"/>
              <a:t>genéricos</a:t>
            </a:r>
            <a:r>
              <a:rPr lang="es-ES" b="1" i="1" dirty="0"/>
              <a:t> de residuos </a:t>
            </a:r>
            <a:r>
              <a:rPr lang="es-ES" b="1" i="1" dirty="0" err="1"/>
              <a:t>tóxicos</a:t>
            </a:r>
            <a:r>
              <a:rPr lang="es-ES" b="1" i="1" dirty="0"/>
              <a:t> y </a:t>
            </a:r>
            <a:r>
              <a:rPr lang="es-ES" b="1" i="1" dirty="0" smtClean="0"/>
              <a:t>peligrosos</a:t>
            </a:r>
            <a:r>
              <a:rPr lang="es-ES" b="1" i="1" dirty="0"/>
              <a:t>, presentados en forma </a:t>
            </a:r>
            <a:r>
              <a:rPr lang="es-ES" b="1" i="1" dirty="0" err="1"/>
              <a:t>líquida</a:t>
            </a:r>
            <a:r>
              <a:rPr lang="es-ES" b="1" i="1" dirty="0"/>
              <a:t>, </a:t>
            </a:r>
            <a:r>
              <a:rPr lang="es-ES" b="1" i="1" dirty="0" err="1"/>
              <a:t>sólida</a:t>
            </a:r>
            <a:r>
              <a:rPr lang="es-ES" b="1" i="1" dirty="0"/>
              <a:t> o de lodos, </a:t>
            </a:r>
            <a:r>
              <a:rPr lang="es-ES" b="1" i="1" dirty="0" smtClean="0"/>
              <a:t>clasificados </a:t>
            </a:r>
            <a:r>
              <a:rPr lang="es-ES" b="1" i="1" dirty="0" err="1"/>
              <a:t>según</a:t>
            </a:r>
            <a:r>
              <a:rPr lang="es-ES" b="1" i="1" dirty="0"/>
              <a:t> su naturaleza o la actividad que los genera </a:t>
            </a:r>
          </a:p>
          <a:p>
            <a:pPr marL="84138">
              <a:spcBef>
                <a:spcPts val="600"/>
              </a:spcBef>
            </a:pPr>
            <a:r>
              <a:rPr lang="es-ES" b="1" dirty="0" smtClean="0">
                <a:solidFill>
                  <a:srgbClr val="0000FF"/>
                </a:solidFill>
              </a:rPr>
              <a:t>Parte A Residuos que presenten alguna de las características enumeradas en la Tabla 5 y estén formados por:</a:t>
            </a:r>
          </a:p>
          <a:p>
            <a:pPr marL="447675" indent="-354013">
              <a:spcBef>
                <a:spcPts val="600"/>
              </a:spcBef>
              <a:buClr>
                <a:srgbClr val="0000FF"/>
              </a:buClr>
              <a:buSzPct val="105000"/>
              <a:buFont typeface="+mj-lt"/>
              <a:buAutoNum type="arabicPeriod"/>
            </a:pPr>
            <a:r>
              <a:rPr lang="es-ES" dirty="0" smtClean="0"/>
              <a:t>Sustancias </a:t>
            </a:r>
            <a:r>
              <a:rPr lang="es-ES" dirty="0" err="1"/>
              <a:t>anatómicas</a:t>
            </a:r>
            <a:r>
              <a:rPr lang="es-ES" dirty="0"/>
              <a:t>: residuos hospitalarios u otros residuos </a:t>
            </a:r>
            <a:r>
              <a:rPr lang="es-ES" dirty="0" err="1"/>
              <a:t>clínicos</a:t>
            </a:r>
            <a:r>
              <a:rPr lang="es-ES" dirty="0"/>
              <a:t>. </a:t>
            </a:r>
            <a:endParaRPr lang="es-ES" dirty="0" smtClean="0"/>
          </a:p>
          <a:p>
            <a:pPr marL="447675" indent="-354013">
              <a:spcBef>
                <a:spcPts val="600"/>
              </a:spcBef>
              <a:buClr>
                <a:srgbClr val="0000FF"/>
              </a:buClr>
              <a:buSzPct val="105000"/>
              <a:buFont typeface="+mj-lt"/>
              <a:buAutoNum type="arabicPeriod"/>
            </a:pPr>
            <a:r>
              <a:rPr lang="es-ES" dirty="0" smtClean="0"/>
              <a:t>Productos </a:t>
            </a:r>
            <a:r>
              <a:rPr lang="es-ES" dirty="0" err="1" smtClean="0"/>
              <a:t>farmacéuticos</a:t>
            </a:r>
            <a:r>
              <a:rPr lang="es-ES" dirty="0" smtClean="0"/>
              <a:t>, medicamentos,  productos </a:t>
            </a:r>
            <a:r>
              <a:rPr lang="es-ES" dirty="0"/>
              <a:t>veterinarios. </a:t>
            </a:r>
            <a:endParaRPr lang="es-ES" dirty="0" smtClean="0"/>
          </a:p>
          <a:p>
            <a:pPr marL="447675" indent="-354013">
              <a:spcBef>
                <a:spcPts val="600"/>
              </a:spcBef>
              <a:buClr>
                <a:srgbClr val="0000FF"/>
              </a:buClr>
              <a:buSzPct val="105000"/>
              <a:buFont typeface="+mj-lt"/>
              <a:buAutoNum type="arabicPeriod"/>
            </a:pPr>
            <a:r>
              <a:rPr lang="es-ES" dirty="0" smtClean="0"/>
              <a:t>Conservantes </a:t>
            </a:r>
            <a:r>
              <a:rPr lang="es-ES" dirty="0"/>
              <a:t>de la </a:t>
            </a:r>
            <a:r>
              <a:rPr lang="es-ES" dirty="0" smtClean="0"/>
              <a:t>madera.</a:t>
            </a:r>
          </a:p>
          <a:p>
            <a:pPr marL="447675" indent="-354013">
              <a:spcBef>
                <a:spcPts val="600"/>
              </a:spcBef>
              <a:buClr>
                <a:srgbClr val="0000FF"/>
              </a:buClr>
              <a:buSzPct val="105000"/>
              <a:buFont typeface="+mj-lt"/>
              <a:buAutoNum type="arabicPeriod"/>
            </a:pPr>
            <a:r>
              <a:rPr lang="es-ES" dirty="0" err="1" smtClean="0"/>
              <a:t>Biocidas</a:t>
            </a:r>
            <a:r>
              <a:rPr lang="es-ES" dirty="0" smtClean="0"/>
              <a:t> </a:t>
            </a:r>
            <a:r>
              <a:rPr lang="es-ES" dirty="0"/>
              <a:t>y productos </a:t>
            </a:r>
            <a:r>
              <a:rPr lang="es-ES" dirty="0" err="1"/>
              <a:t>fitofarmacéuticos</a:t>
            </a:r>
            <a:r>
              <a:rPr lang="es-ES" dirty="0"/>
              <a:t>. </a:t>
            </a:r>
            <a:endParaRPr lang="es-ES" dirty="0" smtClean="0"/>
          </a:p>
          <a:p>
            <a:pPr marL="447675" indent="-354013">
              <a:spcBef>
                <a:spcPts val="600"/>
              </a:spcBef>
              <a:buClr>
                <a:srgbClr val="0000FF"/>
              </a:buClr>
              <a:buSzPct val="105000"/>
              <a:buFont typeface="+mj-lt"/>
              <a:buAutoNum type="arabicPeriod"/>
            </a:pPr>
            <a:r>
              <a:rPr lang="es-ES" dirty="0" smtClean="0"/>
              <a:t>Residuos </a:t>
            </a:r>
            <a:r>
              <a:rPr lang="es-ES" dirty="0"/>
              <a:t>de productos utilizados como </a:t>
            </a:r>
            <a:r>
              <a:rPr lang="es-ES" dirty="0" smtClean="0"/>
              <a:t>disolventes</a:t>
            </a:r>
            <a:r>
              <a:rPr lang="es-ES" dirty="0"/>
              <a:t>. </a:t>
            </a:r>
            <a:endParaRPr lang="es-ES" dirty="0" smtClean="0"/>
          </a:p>
          <a:p>
            <a:pPr marL="447675" indent="-354013">
              <a:spcBef>
                <a:spcPts val="600"/>
              </a:spcBef>
              <a:buClr>
                <a:srgbClr val="0000FF"/>
              </a:buClr>
              <a:buSzPct val="105000"/>
              <a:buFont typeface="+mj-lt"/>
              <a:buAutoNum type="arabicPeriod"/>
            </a:pPr>
            <a:r>
              <a:rPr lang="es-ES" dirty="0" smtClean="0"/>
              <a:t>Sustancias </a:t>
            </a:r>
            <a:r>
              <a:rPr lang="es-ES" dirty="0" err="1"/>
              <a:t>orgánicas</a:t>
            </a:r>
            <a:r>
              <a:rPr lang="es-ES" dirty="0"/>
              <a:t> halogenadas no utilizadas como disolventes, excluidas las materias </a:t>
            </a:r>
            <a:r>
              <a:rPr lang="es-ES" dirty="0" smtClean="0"/>
              <a:t>polimerizadas </a:t>
            </a:r>
            <a:r>
              <a:rPr lang="es-ES" dirty="0"/>
              <a:t>inertes. </a:t>
            </a:r>
            <a:endParaRPr lang="es-ES" dirty="0" smtClean="0"/>
          </a:p>
          <a:p>
            <a:pPr marL="447675" indent="-354013">
              <a:spcBef>
                <a:spcPts val="600"/>
              </a:spcBef>
              <a:buClr>
                <a:srgbClr val="0000FF"/>
              </a:buClr>
              <a:buSzPct val="105000"/>
              <a:buFont typeface="+mj-lt"/>
              <a:buAutoNum type="arabicPeriod"/>
            </a:pPr>
            <a:r>
              <a:rPr lang="es-ES" dirty="0" smtClean="0"/>
              <a:t>Sales </a:t>
            </a:r>
            <a:r>
              <a:rPr lang="es-ES" dirty="0"/>
              <a:t>de temple </a:t>
            </a:r>
            <a:r>
              <a:rPr lang="es-ES" dirty="0" err="1"/>
              <a:t>cianuradas</a:t>
            </a:r>
            <a:r>
              <a:rPr lang="es-ES" dirty="0"/>
              <a:t>. </a:t>
            </a:r>
            <a:endParaRPr lang="es-ES" dirty="0" smtClean="0"/>
          </a:p>
          <a:p>
            <a:pPr marL="447675" indent="-354013">
              <a:spcBef>
                <a:spcPts val="600"/>
              </a:spcBef>
              <a:buClr>
                <a:srgbClr val="0000FF"/>
              </a:buClr>
              <a:buSzPct val="105000"/>
              <a:buFont typeface="+mj-lt"/>
              <a:buAutoNum type="arabicPeriod"/>
            </a:pPr>
            <a:r>
              <a:rPr lang="es-ES" dirty="0" smtClean="0"/>
              <a:t>Aceites </a:t>
            </a:r>
            <a:r>
              <a:rPr lang="es-ES" dirty="0"/>
              <a:t>y sustancias oleosas minerales (lodos de corte, </a:t>
            </a:r>
            <a:r>
              <a:rPr lang="es-ES" dirty="0" err="1"/>
              <a:t>etcétera</a:t>
            </a:r>
            <a:r>
              <a:rPr lang="es-ES" dirty="0"/>
              <a:t>)</a:t>
            </a:r>
            <a:r>
              <a:rPr lang="es-ES" dirty="0" smtClean="0"/>
              <a:t>.</a:t>
            </a:r>
          </a:p>
          <a:p>
            <a:pPr marL="447675" indent="-354013">
              <a:spcBef>
                <a:spcPts val="600"/>
              </a:spcBef>
              <a:buClr>
                <a:srgbClr val="0000FF"/>
              </a:buClr>
              <a:buSzPct val="105000"/>
              <a:buFont typeface="+mj-lt"/>
              <a:buAutoNum type="arabicPeriod"/>
            </a:pPr>
            <a:r>
              <a:rPr lang="es-ES" dirty="0"/>
              <a:t>Mezclas aceite/agua o hidrocarburo/agua, </a:t>
            </a:r>
            <a:r>
              <a:rPr lang="es-ES" dirty="0" err="1"/>
              <a:t>emul</a:t>
            </a:r>
            <a:r>
              <a:rPr lang="es-ES" dirty="0"/>
              <a:t>- </a:t>
            </a:r>
            <a:r>
              <a:rPr lang="es-ES" dirty="0" err="1"/>
              <a:t>siones</a:t>
            </a:r>
            <a:r>
              <a:rPr lang="es-ES" dirty="0"/>
              <a:t>. </a:t>
            </a:r>
            <a:r>
              <a:rPr lang="es-ES" dirty="0" smtClean="0"/>
              <a:t> </a:t>
            </a:r>
            <a:endParaRPr lang="es-ES" dirty="0"/>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34</a:t>
            </a:fld>
            <a:endParaRPr lang="eu-ES" sz="1600" dirty="0">
              <a:latin typeface="Arial" charset="0"/>
              <a:cs typeface="Arial" charset="0"/>
            </a:endParaRPr>
          </a:p>
        </p:txBody>
      </p:sp>
      <p:sp>
        <p:nvSpPr>
          <p:cNvPr id="8" name="Line 2"/>
          <p:cNvSpPr>
            <a:spLocks noChangeShapeType="1"/>
          </p:cNvSpPr>
          <p:nvPr/>
        </p:nvSpPr>
        <p:spPr bwMode="auto">
          <a:xfrm>
            <a:off x="609600" y="990600"/>
            <a:ext cx="7620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2" name="Text Box 3"/>
          <p:cNvSpPr txBox="1">
            <a:spLocks noChangeArrowheads="1"/>
          </p:cNvSpPr>
          <p:nvPr/>
        </p:nvSpPr>
        <p:spPr bwMode="auto">
          <a:xfrm>
            <a:off x="762000" y="152400"/>
            <a:ext cx="76962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
        <p:nvSpPr>
          <p:cNvPr id="6"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7" name="Imagen 6"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276304"/>
            <a:ext cx="990600" cy="451119"/>
          </a:xfrm>
          <a:prstGeom prst="rect">
            <a:avLst/>
          </a:prstGeom>
        </p:spPr>
      </p:pic>
    </p:spTree>
    <p:extLst>
      <p:ext uri="{BB962C8B-B14F-4D97-AF65-F5344CB8AC3E}">
        <p14:creationId xmlns:p14="http://schemas.microsoft.com/office/powerpoint/2010/main" xmlns="" val="42149535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09600" y="990600"/>
            <a:ext cx="7467600" cy="5309146"/>
          </a:xfrm>
          <a:prstGeom prst="rect">
            <a:avLst/>
          </a:prstGeom>
          <a:solidFill>
            <a:srgbClr val="F8E9BA"/>
          </a:solidFill>
        </p:spPr>
        <p:txBody>
          <a:bodyPr wrap="square">
            <a:spAutoFit/>
          </a:bodyPr>
          <a:lstStyle/>
          <a:p>
            <a:pPr marL="446088" algn="just">
              <a:spcBef>
                <a:spcPts val="600"/>
              </a:spcBef>
              <a:buClr>
                <a:srgbClr val="0000FF"/>
              </a:buClr>
              <a:buSzPct val="105000"/>
            </a:pPr>
            <a:r>
              <a:rPr lang="es-ES" sz="2400" b="1" dirty="0">
                <a:solidFill>
                  <a:srgbClr val="0000FF"/>
                </a:solidFill>
              </a:rPr>
              <a:t>Tabla </a:t>
            </a:r>
            <a:r>
              <a:rPr lang="es-ES" sz="2400" b="1" dirty="0" smtClean="0">
                <a:solidFill>
                  <a:srgbClr val="0000FF"/>
                </a:solidFill>
              </a:rPr>
              <a:t>3  Parte A (cont.)</a:t>
            </a:r>
            <a:endParaRPr lang="es-ES" sz="2400" b="1" dirty="0">
              <a:solidFill>
                <a:srgbClr val="0000FF"/>
              </a:solidFill>
            </a:endParaRPr>
          </a:p>
          <a:p>
            <a:pPr marL="447675" indent="-447675" algn="just">
              <a:spcBef>
                <a:spcPts val="600"/>
              </a:spcBef>
              <a:buClr>
                <a:srgbClr val="0000FF"/>
              </a:buClr>
              <a:buSzPct val="105000"/>
              <a:buFont typeface="+mj-lt"/>
              <a:buAutoNum type="arabicPeriod" startAt="10"/>
            </a:pPr>
            <a:r>
              <a:rPr lang="es-ES" dirty="0" smtClean="0"/>
              <a:t>Sustancias </a:t>
            </a:r>
            <a:r>
              <a:rPr lang="es-ES" dirty="0"/>
              <a:t>que contengan PCB y/o PCT (</a:t>
            </a:r>
            <a:r>
              <a:rPr lang="es-ES" dirty="0" err="1" smtClean="0"/>
              <a:t>dieléctricas</a:t>
            </a:r>
            <a:r>
              <a:rPr lang="es-ES" dirty="0"/>
              <a:t>, </a:t>
            </a:r>
            <a:r>
              <a:rPr lang="es-ES" dirty="0" smtClean="0"/>
              <a:t>etc.)</a:t>
            </a:r>
            <a:r>
              <a:rPr lang="es-ES" dirty="0"/>
              <a:t>. </a:t>
            </a:r>
            <a:endParaRPr lang="es-ES" dirty="0" smtClean="0"/>
          </a:p>
          <a:p>
            <a:pPr marL="447675" indent="-447675" algn="just">
              <a:spcBef>
                <a:spcPts val="600"/>
              </a:spcBef>
              <a:buClr>
                <a:srgbClr val="0000FF"/>
              </a:buClr>
              <a:buSzPct val="105000"/>
              <a:buFont typeface="+mj-lt"/>
              <a:buAutoNum type="arabicPeriod" startAt="10"/>
            </a:pPr>
            <a:r>
              <a:rPr lang="es-ES" dirty="0" smtClean="0"/>
              <a:t>Materias </a:t>
            </a:r>
            <a:r>
              <a:rPr lang="es-ES" dirty="0"/>
              <a:t>alquitranadas procedentes de </a:t>
            </a:r>
            <a:r>
              <a:rPr lang="es-ES" dirty="0" smtClean="0"/>
              <a:t>operaciones </a:t>
            </a:r>
            <a:r>
              <a:rPr lang="es-ES" dirty="0"/>
              <a:t>de refinado, </a:t>
            </a:r>
            <a:r>
              <a:rPr lang="es-ES" dirty="0" err="1"/>
              <a:t>destilación</a:t>
            </a:r>
            <a:r>
              <a:rPr lang="es-ES" dirty="0"/>
              <a:t> o </a:t>
            </a:r>
            <a:r>
              <a:rPr lang="es-ES" dirty="0" err="1"/>
              <a:t>pirólisis</a:t>
            </a:r>
            <a:r>
              <a:rPr lang="es-ES" dirty="0"/>
              <a:t> (</a:t>
            </a:r>
            <a:r>
              <a:rPr lang="es-ES" dirty="0" smtClean="0"/>
              <a:t>sedimentos </a:t>
            </a:r>
            <a:r>
              <a:rPr lang="es-ES" dirty="0"/>
              <a:t>de </a:t>
            </a:r>
            <a:r>
              <a:rPr lang="es-ES" dirty="0" err="1"/>
              <a:t>destilación</a:t>
            </a:r>
            <a:r>
              <a:rPr lang="es-ES" dirty="0"/>
              <a:t>, </a:t>
            </a:r>
            <a:r>
              <a:rPr lang="es-ES" dirty="0" smtClean="0"/>
              <a:t>etc.)</a:t>
            </a:r>
            <a:r>
              <a:rPr lang="es-ES" dirty="0"/>
              <a:t>. </a:t>
            </a:r>
            <a:endParaRPr lang="es-ES" dirty="0" smtClean="0"/>
          </a:p>
          <a:p>
            <a:pPr marL="447675" indent="-447675" algn="just">
              <a:spcBef>
                <a:spcPts val="600"/>
              </a:spcBef>
              <a:buClr>
                <a:srgbClr val="0000FF"/>
              </a:buClr>
              <a:buSzPct val="105000"/>
              <a:buFont typeface="+mj-lt"/>
              <a:buAutoNum type="arabicPeriod" startAt="10"/>
            </a:pPr>
            <a:r>
              <a:rPr lang="es-ES" dirty="0" smtClean="0"/>
              <a:t>Tintas</a:t>
            </a:r>
            <a:r>
              <a:rPr lang="es-ES" dirty="0"/>
              <a:t>, colorantes, pigmentos, pinturas, lacas, </a:t>
            </a:r>
            <a:r>
              <a:rPr lang="es-ES" dirty="0" smtClean="0"/>
              <a:t>barnices</a:t>
            </a:r>
            <a:r>
              <a:rPr lang="es-ES" dirty="0"/>
              <a:t>. </a:t>
            </a:r>
            <a:endParaRPr lang="es-ES" dirty="0" smtClean="0"/>
          </a:p>
          <a:p>
            <a:pPr marL="447675" indent="-447675" algn="just">
              <a:spcBef>
                <a:spcPts val="600"/>
              </a:spcBef>
              <a:buClr>
                <a:srgbClr val="0000FF"/>
              </a:buClr>
              <a:buSzPct val="105000"/>
              <a:buFont typeface="+mj-lt"/>
              <a:buAutoNum type="arabicPeriod" startAt="10"/>
            </a:pPr>
            <a:r>
              <a:rPr lang="es-ES" dirty="0" smtClean="0"/>
              <a:t>Resinas</a:t>
            </a:r>
            <a:r>
              <a:rPr lang="es-ES" dirty="0"/>
              <a:t>, </a:t>
            </a:r>
            <a:r>
              <a:rPr lang="es-ES" dirty="0" err="1"/>
              <a:t>látex</a:t>
            </a:r>
            <a:r>
              <a:rPr lang="es-ES" dirty="0"/>
              <a:t>, plastificantes, colas. </a:t>
            </a:r>
            <a:endParaRPr lang="es-ES" dirty="0" smtClean="0"/>
          </a:p>
          <a:p>
            <a:pPr marL="447675" indent="-447675" algn="just">
              <a:spcBef>
                <a:spcPts val="600"/>
              </a:spcBef>
              <a:buClr>
                <a:srgbClr val="0000FF"/>
              </a:buClr>
              <a:buSzPct val="105000"/>
              <a:buFont typeface="+mj-lt"/>
              <a:buAutoNum type="arabicPeriod" startAt="10"/>
            </a:pPr>
            <a:r>
              <a:rPr lang="es-ES" dirty="0" err="1" smtClean="0"/>
              <a:t>Sustanciasquímicasnoidentificadasy</a:t>
            </a:r>
            <a:r>
              <a:rPr lang="es-ES" dirty="0"/>
              <a:t>/</a:t>
            </a:r>
            <a:r>
              <a:rPr lang="es-ES" dirty="0" smtClean="0"/>
              <a:t>o nuevas y </a:t>
            </a:r>
            <a:r>
              <a:rPr lang="es-ES" dirty="0"/>
              <a:t>de efectos desconocidos en el hombre y/o el </a:t>
            </a:r>
            <a:r>
              <a:rPr lang="es-ES" dirty="0" smtClean="0"/>
              <a:t>medio </a:t>
            </a:r>
            <a:r>
              <a:rPr lang="es-ES" dirty="0"/>
              <a:t>ambiente que procedan de actividades de in- </a:t>
            </a:r>
            <a:r>
              <a:rPr lang="es-ES" dirty="0" err="1"/>
              <a:t>vestigación</a:t>
            </a:r>
            <a:r>
              <a:rPr lang="es-ES" dirty="0"/>
              <a:t> y desarrollo o de actividades de </a:t>
            </a:r>
            <a:r>
              <a:rPr lang="es-ES" dirty="0" err="1" smtClean="0"/>
              <a:t>enseñanza</a:t>
            </a:r>
            <a:r>
              <a:rPr lang="es-ES" dirty="0" smtClean="0"/>
              <a:t> </a:t>
            </a:r>
            <a:r>
              <a:rPr lang="es-ES" dirty="0"/>
              <a:t>(residuos de laboratorios, </a:t>
            </a:r>
            <a:r>
              <a:rPr lang="es-ES" dirty="0" smtClean="0"/>
              <a:t>etc.)</a:t>
            </a:r>
            <a:r>
              <a:rPr lang="es-ES" dirty="0"/>
              <a:t>. </a:t>
            </a:r>
            <a:endParaRPr lang="es-ES" dirty="0" smtClean="0"/>
          </a:p>
          <a:p>
            <a:pPr marL="447675" indent="-447675" algn="just">
              <a:spcBef>
                <a:spcPts val="600"/>
              </a:spcBef>
              <a:buClr>
                <a:srgbClr val="0000FF"/>
              </a:buClr>
              <a:buSzPct val="105000"/>
              <a:buFont typeface="+mj-lt"/>
              <a:buAutoNum type="arabicPeriod" startAt="10"/>
            </a:pPr>
            <a:r>
              <a:rPr lang="es-ES" dirty="0" err="1" smtClean="0"/>
              <a:t>Productospirotécnicosyotrosmaterialesexplosivos</a:t>
            </a:r>
            <a:r>
              <a:rPr lang="es-ES" dirty="0"/>
              <a:t>. </a:t>
            </a:r>
            <a:endParaRPr lang="es-ES" dirty="0" smtClean="0"/>
          </a:p>
          <a:p>
            <a:pPr marL="447675" indent="-447675" algn="just">
              <a:spcBef>
                <a:spcPts val="600"/>
              </a:spcBef>
              <a:buClr>
                <a:srgbClr val="0000FF"/>
              </a:buClr>
              <a:buSzPct val="105000"/>
              <a:buFont typeface="+mj-lt"/>
              <a:buAutoNum type="arabicPeriod" startAt="10"/>
            </a:pPr>
            <a:r>
              <a:rPr lang="es-ES" dirty="0" smtClean="0"/>
              <a:t>Sustancias </a:t>
            </a:r>
            <a:r>
              <a:rPr lang="es-ES" dirty="0" err="1"/>
              <a:t>químicas</a:t>
            </a:r>
            <a:r>
              <a:rPr lang="es-ES" dirty="0"/>
              <a:t> y productos de tratamiento utilizados en </a:t>
            </a:r>
            <a:r>
              <a:rPr lang="es-ES" dirty="0" err="1"/>
              <a:t>fotografía</a:t>
            </a:r>
            <a:r>
              <a:rPr lang="es-ES" dirty="0"/>
              <a:t>. </a:t>
            </a:r>
            <a:endParaRPr lang="es-ES" dirty="0" smtClean="0"/>
          </a:p>
          <a:p>
            <a:pPr marL="447675" indent="-447675" algn="just">
              <a:spcBef>
                <a:spcPts val="600"/>
              </a:spcBef>
              <a:buClr>
                <a:srgbClr val="0000FF"/>
              </a:buClr>
              <a:buSzPct val="105000"/>
              <a:buFont typeface="+mj-lt"/>
              <a:buAutoNum type="arabicPeriod" startAt="10"/>
            </a:pPr>
            <a:r>
              <a:rPr lang="es-ES" dirty="0" smtClean="0"/>
              <a:t>Todos los materiales contaminados por un producto </a:t>
            </a:r>
            <a:r>
              <a:rPr lang="es-ES" dirty="0"/>
              <a:t>de la familia de los </a:t>
            </a:r>
            <a:r>
              <a:rPr lang="es-ES" dirty="0" err="1"/>
              <a:t>dibenzofuranos</a:t>
            </a:r>
            <a:r>
              <a:rPr lang="es-ES" dirty="0"/>
              <a:t> </a:t>
            </a:r>
            <a:r>
              <a:rPr lang="es-ES" dirty="0" err="1"/>
              <a:t>policlorados</a:t>
            </a:r>
            <a:r>
              <a:rPr lang="es-ES" dirty="0"/>
              <a:t>. </a:t>
            </a:r>
            <a:endParaRPr lang="es-ES" dirty="0" smtClean="0"/>
          </a:p>
          <a:p>
            <a:pPr marL="447675" indent="-447675" algn="just">
              <a:spcBef>
                <a:spcPts val="600"/>
              </a:spcBef>
              <a:buClr>
                <a:srgbClr val="0000FF"/>
              </a:buClr>
              <a:buSzPct val="105000"/>
              <a:buFont typeface="+mj-lt"/>
              <a:buAutoNum type="arabicPeriod" startAt="10"/>
            </a:pPr>
            <a:r>
              <a:rPr lang="es-ES" dirty="0" smtClean="0"/>
              <a:t>Todos los materiales contaminados por un producto </a:t>
            </a:r>
            <a:r>
              <a:rPr lang="es-ES" dirty="0"/>
              <a:t>de la familia de las </a:t>
            </a:r>
            <a:r>
              <a:rPr lang="es-ES" dirty="0" err="1"/>
              <a:t>bienzo</a:t>
            </a:r>
            <a:r>
              <a:rPr lang="es-ES" dirty="0"/>
              <a:t>-para-dioxinas </a:t>
            </a:r>
            <a:r>
              <a:rPr lang="es-ES" dirty="0" err="1"/>
              <a:t>policloradas</a:t>
            </a:r>
            <a:r>
              <a:rPr lang="es-ES" dirty="0" smtClean="0"/>
              <a:t>.</a:t>
            </a:r>
            <a:endParaRPr lang="es-ES" dirty="0"/>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35</a:t>
            </a:fld>
            <a:endParaRPr lang="eu-ES" sz="1600" dirty="0">
              <a:latin typeface="Arial" charset="0"/>
              <a:cs typeface="Arial" charset="0"/>
            </a:endParaRPr>
          </a:p>
        </p:txBody>
      </p:sp>
      <p:sp>
        <p:nvSpPr>
          <p:cNvPr id="8" name="Line 2"/>
          <p:cNvSpPr>
            <a:spLocks noChangeShapeType="1"/>
          </p:cNvSpPr>
          <p:nvPr/>
        </p:nvSpPr>
        <p:spPr bwMode="auto">
          <a:xfrm>
            <a:off x="609600" y="914400"/>
            <a:ext cx="7620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2" name="Text Box 3"/>
          <p:cNvSpPr txBox="1">
            <a:spLocks noChangeArrowheads="1"/>
          </p:cNvSpPr>
          <p:nvPr/>
        </p:nvSpPr>
        <p:spPr bwMode="auto">
          <a:xfrm>
            <a:off x="762000" y="76200"/>
            <a:ext cx="76962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
        <p:nvSpPr>
          <p:cNvPr id="11" name="Rectangle 5"/>
          <p:cNvSpPr>
            <a:spLocks noChangeArrowheads="1"/>
          </p:cNvSpPr>
          <p:nvPr/>
        </p:nvSpPr>
        <p:spPr bwMode="auto">
          <a:xfrm>
            <a:off x="1524000" y="63246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3" name="Imagen 12"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368956"/>
            <a:ext cx="990600" cy="451119"/>
          </a:xfrm>
          <a:prstGeom prst="rect">
            <a:avLst/>
          </a:prstGeom>
        </p:spPr>
      </p:pic>
    </p:spTree>
    <p:extLst>
      <p:ext uri="{BB962C8B-B14F-4D97-AF65-F5344CB8AC3E}">
        <p14:creationId xmlns:p14="http://schemas.microsoft.com/office/powerpoint/2010/main" xmlns="" val="38008432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09600" y="1143000"/>
            <a:ext cx="7543800" cy="5045997"/>
          </a:xfrm>
          <a:prstGeom prst="rect">
            <a:avLst/>
          </a:prstGeom>
          <a:solidFill>
            <a:srgbClr val="F8E9BA"/>
          </a:solidFill>
        </p:spPr>
        <p:txBody>
          <a:bodyPr wrap="square">
            <a:spAutoFit/>
          </a:bodyPr>
          <a:lstStyle/>
          <a:p>
            <a:pPr marL="84138">
              <a:spcBef>
                <a:spcPts val="600"/>
              </a:spcBef>
              <a:buClr>
                <a:srgbClr val="0000FF"/>
              </a:buClr>
              <a:buSzPct val="105000"/>
            </a:pPr>
            <a:r>
              <a:rPr lang="es-ES" sz="2000" b="1" dirty="0">
                <a:solidFill>
                  <a:srgbClr val="0000FF"/>
                </a:solidFill>
              </a:rPr>
              <a:t>Tabla </a:t>
            </a:r>
            <a:r>
              <a:rPr lang="es-ES" sz="2000" b="1" dirty="0" smtClean="0">
                <a:solidFill>
                  <a:srgbClr val="0000FF"/>
                </a:solidFill>
              </a:rPr>
              <a:t>3. </a:t>
            </a:r>
            <a:r>
              <a:rPr lang="es-ES" b="1" dirty="0" smtClean="0">
                <a:solidFill>
                  <a:srgbClr val="0000FF"/>
                </a:solidFill>
              </a:rPr>
              <a:t>Parte </a:t>
            </a:r>
            <a:r>
              <a:rPr lang="es-ES" b="1" dirty="0">
                <a:solidFill>
                  <a:srgbClr val="0000FF"/>
                </a:solidFill>
              </a:rPr>
              <a:t>B Residuos que contengan cualquiera de los </a:t>
            </a:r>
            <a:r>
              <a:rPr lang="es-ES" b="1" dirty="0" smtClean="0">
                <a:solidFill>
                  <a:srgbClr val="0000FF"/>
                </a:solidFill>
              </a:rPr>
              <a:t>componentes </a:t>
            </a:r>
            <a:r>
              <a:rPr lang="es-ES" b="1" dirty="0">
                <a:solidFill>
                  <a:srgbClr val="0000FF"/>
                </a:solidFill>
              </a:rPr>
              <a:t>que figuran en la lista de la tabla 4, que presenten cualquiera de las </a:t>
            </a:r>
            <a:r>
              <a:rPr lang="es-ES" b="1" dirty="0" err="1">
                <a:solidFill>
                  <a:srgbClr val="0000FF"/>
                </a:solidFill>
              </a:rPr>
              <a:t>características</a:t>
            </a:r>
            <a:r>
              <a:rPr lang="es-ES" b="1" dirty="0">
                <a:solidFill>
                  <a:srgbClr val="0000FF"/>
                </a:solidFill>
              </a:rPr>
              <a:t> mencionadas en la tabla 5 y que </a:t>
            </a:r>
            <a:r>
              <a:rPr lang="es-ES" b="1" dirty="0" err="1">
                <a:solidFill>
                  <a:srgbClr val="0000FF"/>
                </a:solidFill>
              </a:rPr>
              <a:t>estén</a:t>
            </a:r>
            <a:r>
              <a:rPr lang="es-ES" b="1" dirty="0">
                <a:solidFill>
                  <a:srgbClr val="0000FF"/>
                </a:solidFill>
              </a:rPr>
              <a:t> formados por</a:t>
            </a:r>
            <a:r>
              <a:rPr lang="es-ES" b="1" dirty="0" smtClean="0">
                <a:solidFill>
                  <a:srgbClr val="0000FF"/>
                </a:solidFill>
              </a:rPr>
              <a:t>:</a:t>
            </a:r>
            <a:endParaRPr lang="es-ES" b="1" dirty="0">
              <a:solidFill>
                <a:srgbClr val="0000FF"/>
              </a:solidFill>
            </a:endParaRPr>
          </a:p>
          <a:p>
            <a:pPr marL="447675" indent="-447675" algn="just">
              <a:lnSpc>
                <a:spcPct val="90000"/>
              </a:lnSpc>
              <a:spcBef>
                <a:spcPts val="600"/>
              </a:spcBef>
              <a:buClr>
                <a:srgbClr val="0000FF"/>
              </a:buClr>
              <a:buSzPct val="105000"/>
              <a:buFont typeface="+mj-lt"/>
              <a:buAutoNum type="arabicPeriod" startAt="19"/>
            </a:pPr>
            <a:r>
              <a:rPr lang="es-ES" dirty="0"/>
              <a:t>Jabones</a:t>
            </a:r>
            <a:r>
              <a:rPr lang="es-ES" dirty="0" smtClean="0"/>
              <a:t>, materias grasas, ceras de origen animal </a:t>
            </a:r>
            <a:r>
              <a:rPr lang="es-ES" dirty="0"/>
              <a:t>o vegetal. </a:t>
            </a:r>
          </a:p>
          <a:p>
            <a:pPr marL="447675" indent="-447675" algn="just">
              <a:lnSpc>
                <a:spcPct val="90000"/>
              </a:lnSpc>
              <a:spcBef>
                <a:spcPts val="600"/>
              </a:spcBef>
              <a:buClr>
                <a:srgbClr val="0000FF"/>
              </a:buClr>
              <a:buSzPct val="105000"/>
              <a:buFont typeface="+mj-lt"/>
              <a:buAutoNum type="arabicPeriod" startAt="19"/>
            </a:pPr>
            <a:r>
              <a:rPr lang="es-ES" dirty="0" smtClean="0"/>
              <a:t>Sustancias </a:t>
            </a:r>
            <a:r>
              <a:rPr lang="es-ES" dirty="0" err="1" smtClean="0"/>
              <a:t>orgánicas</a:t>
            </a:r>
            <a:r>
              <a:rPr lang="es-ES" dirty="0" smtClean="0"/>
              <a:t> no halogenadas no empleadas como disolventes. </a:t>
            </a:r>
          </a:p>
          <a:p>
            <a:pPr marL="447675" indent="-447675" algn="just">
              <a:lnSpc>
                <a:spcPct val="90000"/>
              </a:lnSpc>
              <a:spcBef>
                <a:spcPts val="600"/>
              </a:spcBef>
              <a:buClr>
                <a:srgbClr val="0000FF"/>
              </a:buClr>
              <a:buSzPct val="105000"/>
              <a:buFont typeface="+mj-lt"/>
              <a:buAutoNum type="arabicPeriod" startAt="19"/>
            </a:pPr>
            <a:r>
              <a:rPr lang="es-ES" dirty="0" smtClean="0"/>
              <a:t>Sustancias </a:t>
            </a:r>
            <a:r>
              <a:rPr lang="es-ES" dirty="0" err="1"/>
              <a:t>inorgánicas</a:t>
            </a:r>
            <a:r>
              <a:rPr lang="es-ES" dirty="0"/>
              <a:t> que no contengan </a:t>
            </a:r>
            <a:r>
              <a:rPr lang="es-ES" dirty="0" smtClean="0"/>
              <a:t>metales </a:t>
            </a:r>
            <a:r>
              <a:rPr lang="es-ES" dirty="0"/>
              <a:t>o compuestos de metales. </a:t>
            </a:r>
          </a:p>
          <a:p>
            <a:pPr marL="447675" indent="-447675" algn="just">
              <a:lnSpc>
                <a:spcPct val="90000"/>
              </a:lnSpc>
              <a:spcBef>
                <a:spcPts val="600"/>
              </a:spcBef>
              <a:buClr>
                <a:srgbClr val="0000FF"/>
              </a:buClr>
              <a:buSzPct val="105000"/>
              <a:buFont typeface="+mj-lt"/>
              <a:buAutoNum type="arabicPeriod" startAt="19"/>
            </a:pPr>
            <a:r>
              <a:rPr lang="es-ES" dirty="0" smtClean="0"/>
              <a:t>Escorias </a:t>
            </a:r>
            <a:r>
              <a:rPr lang="es-ES" dirty="0"/>
              <a:t>y/o cenizas. </a:t>
            </a:r>
          </a:p>
          <a:p>
            <a:pPr marL="447675" indent="-447675" algn="just">
              <a:lnSpc>
                <a:spcPct val="90000"/>
              </a:lnSpc>
              <a:spcBef>
                <a:spcPts val="600"/>
              </a:spcBef>
              <a:buClr>
                <a:srgbClr val="0000FF"/>
              </a:buClr>
              <a:buSzPct val="105000"/>
              <a:buFont typeface="+mj-lt"/>
              <a:buAutoNum type="arabicPeriod" startAt="19"/>
            </a:pPr>
            <a:r>
              <a:rPr lang="es-ES" dirty="0" smtClean="0"/>
              <a:t>Tierras</a:t>
            </a:r>
            <a:r>
              <a:rPr lang="es-ES" dirty="0"/>
              <a:t>, arcillas o arenas, comprendidos lodos de </a:t>
            </a:r>
            <a:r>
              <a:rPr lang="es-ES" dirty="0" smtClean="0"/>
              <a:t>dragado</a:t>
            </a:r>
            <a:r>
              <a:rPr lang="es-ES" dirty="0"/>
              <a:t>.</a:t>
            </a:r>
          </a:p>
          <a:p>
            <a:pPr marL="447675" indent="-447675" algn="just">
              <a:lnSpc>
                <a:spcPct val="90000"/>
              </a:lnSpc>
              <a:spcBef>
                <a:spcPts val="600"/>
              </a:spcBef>
              <a:buClr>
                <a:srgbClr val="0000FF"/>
              </a:buClr>
              <a:buSzPct val="105000"/>
              <a:buFont typeface="+mj-lt"/>
              <a:buAutoNum type="arabicPeriod" startAt="19"/>
            </a:pPr>
            <a:r>
              <a:rPr lang="es-ES" dirty="0"/>
              <a:t>Sales de temple no </a:t>
            </a:r>
            <a:r>
              <a:rPr lang="es-ES" dirty="0" err="1"/>
              <a:t>cianuradas</a:t>
            </a:r>
            <a:r>
              <a:rPr lang="es-ES" dirty="0"/>
              <a:t>. </a:t>
            </a:r>
            <a:endParaRPr lang="es-ES" dirty="0" smtClean="0"/>
          </a:p>
          <a:p>
            <a:pPr marL="447675" indent="-447675" algn="just">
              <a:lnSpc>
                <a:spcPct val="90000"/>
              </a:lnSpc>
              <a:spcBef>
                <a:spcPts val="600"/>
              </a:spcBef>
              <a:buClr>
                <a:srgbClr val="0000FF"/>
              </a:buClr>
              <a:buSzPct val="105000"/>
              <a:buFont typeface="+mj-lt"/>
              <a:buAutoNum type="arabicPeriod" startAt="19"/>
            </a:pPr>
            <a:r>
              <a:rPr lang="es-ES" dirty="0" err="1" smtClean="0"/>
              <a:t>Partículas</a:t>
            </a:r>
            <a:r>
              <a:rPr lang="es-ES" dirty="0" smtClean="0"/>
              <a:t> </a:t>
            </a:r>
            <a:r>
              <a:rPr lang="es-ES" dirty="0"/>
              <a:t>o polvos </a:t>
            </a:r>
            <a:r>
              <a:rPr lang="es-ES" dirty="0" err="1"/>
              <a:t>metálicos</a:t>
            </a:r>
            <a:r>
              <a:rPr lang="es-ES" dirty="0" smtClean="0"/>
              <a:t>.</a:t>
            </a:r>
          </a:p>
          <a:p>
            <a:pPr marL="447675" indent="-447675" algn="just">
              <a:lnSpc>
                <a:spcPct val="90000"/>
              </a:lnSpc>
              <a:spcBef>
                <a:spcPts val="600"/>
              </a:spcBef>
              <a:buClr>
                <a:srgbClr val="0000FF"/>
              </a:buClr>
              <a:buSzPct val="105000"/>
              <a:buFont typeface="+mj-lt"/>
              <a:buAutoNum type="arabicPeriod" startAt="19"/>
            </a:pPr>
            <a:r>
              <a:rPr lang="es-ES" dirty="0" smtClean="0"/>
              <a:t>Catalizadores usados.</a:t>
            </a:r>
          </a:p>
          <a:p>
            <a:pPr marL="447675" indent="-447675" algn="just">
              <a:lnSpc>
                <a:spcPct val="90000"/>
              </a:lnSpc>
              <a:spcBef>
                <a:spcPts val="600"/>
              </a:spcBef>
              <a:buClr>
                <a:srgbClr val="0000FF"/>
              </a:buClr>
              <a:buSzPct val="105000"/>
              <a:buFont typeface="+mj-lt"/>
              <a:buAutoNum type="arabicPeriod" startAt="19"/>
            </a:pPr>
            <a:r>
              <a:rPr lang="es-ES" dirty="0" err="1" smtClean="0"/>
              <a:t>Líquidos</a:t>
            </a:r>
            <a:r>
              <a:rPr lang="es-ES" dirty="0" smtClean="0"/>
              <a:t> </a:t>
            </a:r>
            <a:r>
              <a:rPr lang="es-ES" dirty="0"/>
              <a:t>o lodos que contengan </a:t>
            </a:r>
            <a:r>
              <a:rPr lang="es-ES" dirty="0" smtClean="0"/>
              <a:t>metales o compuestos metálicos.</a:t>
            </a:r>
          </a:p>
          <a:p>
            <a:pPr marL="447675" indent="-447675" algn="just">
              <a:lnSpc>
                <a:spcPct val="90000"/>
              </a:lnSpc>
              <a:spcBef>
                <a:spcPts val="600"/>
              </a:spcBef>
              <a:buClr>
                <a:srgbClr val="0000FF"/>
              </a:buClr>
              <a:buSzPct val="105000"/>
              <a:buFont typeface="+mj-lt"/>
              <a:buAutoNum type="arabicPeriod" startAt="19"/>
            </a:pPr>
            <a:r>
              <a:rPr lang="es-ES" dirty="0" smtClean="0"/>
              <a:t>Residuos </a:t>
            </a:r>
            <a:r>
              <a:rPr lang="es-ES" dirty="0"/>
              <a:t>de tratamiento de </a:t>
            </a:r>
            <a:r>
              <a:rPr lang="es-ES" dirty="0" err="1" smtClean="0"/>
              <a:t>descontaminación</a:t>
            </a:r>
            <a:r>
              <a:rPr lang="es-ES" dirty="0"/>
              <a:t> </a:t>
            </a:r>
            <a:r>
              <a:rPr lang="es-ES" dirty="0" smtClean="0"/>
              <a:t>(polvos de cámaras de filtros de bolsas, etc.), excepto los mencionados en los puntos 29, 30 y 33.</a:t>
            </a:r>
          </a:p>
          <a:p>
            <a:pPr marL="447675" indent="-447675" algn="just">
              <a:lnSpc>
                <a:spcPct val="90000"/>
              </a:lnSpc>
              <a:spcBef>
                <a:spcPts val="600"/>
              </a:spcBef>
              <a:buClr>
                <a:srgbClr val="0000FF"/>
              </a:buClr>
              <a:buSzPct val="105000"/>
              <a:buFont typeface="+mj-lt"/>
              <a:buAutoNum type="arabicPeriod" startAt="19"/>
            </a:pPr>
            <a:r>
              <a:rPr lang="es-ES" dirty="0"/>
              <a:t>Lodos de lavado de gases. </a:t>
            </a: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36</a:t>
            </a:fld>
            <a:endParaRPr lang="eu-ES" sz="1600" dirty="0">
              <a:latin typeface="Arial" charset="0"/>
              <a:cs typeface="Arial" charset="0"/>
            </a:endParaRPr>
          </a:p>
        </p:txBody>
      </p:sp>
      <p:sp>
        <p:nvSpPr>
          <p:cNvPr id="8" name="Line 2"/>
          <p:cNvSpPr>
            <a:spLocks noChangeShapeType="1"/>
          </p:cNvSpPr>
          <p:nvPr/>
        </p:nvSpPr>
        <p:spPr bwMode="auto">
          <a:xfrm>
            <a:off x="609600" y="990600"/>
            <a:ext cx="7467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2" name="Text Box 3"/>
          <p:cNvSpPr txBox="1">
            <a:spLocks noChangeArrowheads="1"/>
          </p:cNvSpPr>
          <p:nvPr/>
        </p:nvSpPr>
        <p:spPr bwMode="auto">
          <a:xfrm>
            <a:off x="685800" y="152400"/>
            <a:ext cx="74676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
        <p:nvSpPr>
          <p:cNvPr id="6"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7" name="Imagen 6"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276304"/>
            <a:ext cx="990600" cy="451119"/>
          </a:xfrm>
          <a:prstGeom prst="rect">
            <a:avLst/>
          </a:prstGeom>
        </p:spPr>
      </p:pic>
    </p:spTree>
    <p:extLst>
      <p:ext uri="{BB962C8B-B14F-4D97-AF65-F5344CB8AC3E}">
        <p14:creationId xmlns:p14="http://schemas.microsoft.com/office/powerpoint/2010/main" xmlns="" val="4508827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09600" y="990600"/>
            <a:ext cx="7543800" cy="5257800"/>
          </a:xfrm>
          <a:prstGeom prst="rect">
            <a:avLst/>
          </a:prstGeom>
          <a:solidFill>
            <a:srgbClr val="F8E9BA"/>
          </a:solidFill>
        </p:spPr>
        <p:txBody>
          <a:bodyPr wrap="square">
            <a:spAutoFit/>
          </a:bodyPr>
          <a:lstStyle/>
          <a:p>
            <a:pPr marL="446088" algn="just">
              <a:spcBef>
                <a:spcPts val="600"/>
              </a:spcBef>
              <a:buClr>
                <a:srgbClr val="0000FF"/>
              </a:buClr>
              <a:buSzPct val="105000"/>
            </a:pPr>
            <a:r>
              <a:rPr lang="es-ES" sz="2000" b="1" dirty="0">
                <a:solidFill>
                  <a:srgbClr val="0000FF"/>
                </a:solidFill>
              </a:rPr>
              <a:t>Tabla </a:t>
            </a:r>
            <a:r>
              <a:rPr lang="es-ES" sz="2000" b="1" dirty="0" smtClean="0">
                <a:solidFill>
                  <a:srgbClr val="0000FF"/>
                </a:solidFill>
              </a:rPr>
              <a:t>3. Parte B (</a:t>
            </a:r>
            <a:r>
              <a:rPr lang="es-ES" sz="2000" b="1" dirty="0">
                <a:solidFill>
                  <a:srgbClr val="0000FF"/>
                </a:solidFill>
              </a:rPr>
              <a:t>cont.)</a:t>
            </a:r>
          </a:p>
          <a:p>
            <a:pPr marL="447675" indent="-447675" algn="just">
              <a:lnSpc>
                <a:spcPts val="2060"/>
              </a:lnSpc>
              <a:spcBef>
                <a:spcPts val="600"/>
              </a:spcBef>
              <a:buClr>
                <a:srgbClr val="0000FF"/>
              </a:buClr>
              <a:buSzPct val="105000"/>
              <a:buFont typeface="+mj-lt"/>
              <a:buAutoNum type="arabicPeriod" startAt="30"/>
            </a:pPr>
            <a:r>
              <a:rPr lang="es-ES" dirty="0" smtClean="0"/>
              <a:t>Lodos de instalaciones de </a:t>
            </a:r>
            <a:r>
              <a:rPr lang="es-ES" dirty="0" err="1" smtClean="0"/>
              <a:t>purificación</a:t>
            </a:r>
            <a:r>
              <a:rPr lang="es-ES" dirty="0" smtClean="0"/>
              <a:t> de agua.</a:t>
            </a:r>
          </a:p>
          <a:p>
            <a:pPr marL="447675" indent="-447675" algn="just">
              <a:lnSpc>
                <a:spcPts val="2060"/>
              </a:lnSpc>
              <a:spcBef>
                <a:spcPts val="600"/>
              </a:spcBef>
              <a:buClr>
                <a:srgbClr val="0000FF"/>
              </a:buClr>
              <a:buSzPct val="105000"/>
              <a:buFont typeface="+mj-lt"/>
              <a:buAutoNum type="arabicPeriod" startAt="30"/>
            </a:pPr>
            <a:r>
              <a:rPr lang="es-ES" dirty="0" smtClean="0"/>
              <a:t>Residuos </a:t>
            </a:r>
            <a:r>
              <a:rPr lang="es-ES" dirty="0"/>
              <a:t>de </a:t>
            </a:r>
            <a:r>
              <a:rPr lang="es-ES" dirty="0" err="1"/>
              <a:t>descarbonatación</a:t>
            </a:r>
            <a:r>
              <a:rPr lang="es-ES" dirty="0"/>
              <a:t>. </a:t>
            </a:r>
          </a:p>
          <a:p>
            <a:pPr marL="447675" indent="-447675" algn="just">
              <a:lnSpc>
                <a:spcPts val="2060"/>
              </a:lnSpc>
              <a:spcBef>
                <a:spcPts val="600"/>
              </a:spcBef>
              <a:buClr>
                <a:srgbClr val="0000FF"/>
              </a:buClr>
              <a:buSzPct val="105000"/>
              <a:buFont typeface="+mj-lt"/>
              <a:buAutoNum type="arabicPeriod" startAt="30"/>
            </a:pPr>
            <a:r>
              <a:rPr lang="es-ES" dirty="0" smtClean="0"/>
              <a:t>Residuos </a:t>
            </a:r>
            <a:r>
              <a:rPr lang="es-ES" dirty="0"/>
              <a:t>de columnas intercambiadoras de iones. </a:t>
            </a:r>
            <a:endParaRPr lang="es-ES" dirty="0" smtClean="0"/>
          </a:p>
          <a:p>
            <a:pPr marL="447675" indent="-447675" algn="just">
              <a:lnSpc>
                <a:spcPts val="2060"/>
              </a:lnSpc>
              <a:spcBef>
                <a:spcPts val="600"/>
              </a:spcBef>
              <a:buClr>
                <a:srgbClr val="0000FF"/>
              </a:buClr>
              <a:buSzPct val="105000"/>
              <a:buFont typeface="+mj-lt"/>
              <a:buAutoNum type="arabicPeriod" startAt="30"/>
            </a:pPr>
            <a:r>
              <a:rPr lang="es-ES" dirty="0" smtClean="0"/>
              <a:t>Lodos </a:t>
            </a:r>
            <a:r>
              <a:rPr lang="es-ES" dirty="0"/>
              <a:t>de </a:t>
            </a:r>
            <a:r>
              <a:rPr lang="es-ES" dirty="0" err="1"/>
              <a:t>depuración</a:t>
            </a:r>
            <a:r>
              <a:rPr lang="es-ES" dirty="0"/>
              <a:t> no tratados o no utilizables en la agricultura. </a:t>
            </a:r>
            <a:endParaRPr lang="es-ES" dirty="0" smtClean="0"/>
          </a:p>
          <a:p>
            <a:pPr marL="447675" indent="-447675" algn="just">
              <a:lnSpc>
                <a:spcPts val="2060"/>
              </a:lnSpc>
              <a:spcBef>
                <a:spcPts val="600"/>
              </a:spcBef>
              <a:buClr>
                <a:srgbClr val="0000FF"/>
              </a:buClr>
              <a:buSzPct val="105000"/>
              <a:buFont typeface="+mj-lt"/>
              <a:buAutoNum type="arabicPeriod" startAt="30"/>
            </a:pPr>
            <a:r>
              <a:rPr lang="es-ES" dirty="0" smtClean="0"/>
              <a:t>Residuos </a:t>
            </a:r>
            <a:r>
              <a:rPr lang="es-ES" dirty="0"/>
              <a:t>de la limpieza de cisternas y/o </a:t>
            </a:r>
            <a:r>
              <a:rPr lang="es-ES" dirty="0" smtClean="0"/>
              <a:t>equ</a:t>
            </a:r>
            <a:r>
              <a:rPr lang="es-ES" dirty="0"/>
              <a:t>i</a:t>
            </a:r>
            <a:r>
              <a:rPr lang="es-ES" dirty="0" smtClean="0"/>
              <a:t>pos</a:t>
            </a:r>
            <a:r>
              <a:rPr lang="es-ES" dirty="0"/>
              <a:t>. </a:t>
            </a:r>
            <a:endParaRPr lang="es-ES" dirty="0" smtClean="0"/>
          </a:p>
          <a:p>
            <a:pPr marL="447675" indent="-447675" algn="just">
              <a:lnSpc>
                <a:spcPts val="2060"/>
              </a:lnSpc>
              <a:spcBef>
                <a:spcPts val="600"/>
              </a:spcBef>
              <a:buClr>
                <a:srgbClr val="0000FF"/>
              </a:buClr>
              <a:buSzPct val="105000"/>
              <a:buFont typeface="+mj-lt"/>
              <a:buAutoNum type="arabicPeriod" startAt="30"/>
            </a:pPr>
            <a:r>
              <a:rPr lang="es-ES" dirty="0" smtClean="0"/>
              <a:t>Equipos contaminados</a:t>
            </a:r>
            <a:r>
              <a:rPr lang="es-ES" dirty="0"/>
              <a:t>. </a:t>
            </a:r>
            <a:endParaRPr lang="es-ES" dirty="0" smtClean="0"/>
          </a:p>
          <a:p>
            <a:pPr marL="447675" indent="-447675" algn="just">
              <a:lnSpc>
                <a:spcPts val="2060"/>
              </a:lnSpc>
              <a:spcBef>
                <a:spcPts val="600"/>
              </a:spcBef>
              <a:buClr>
                <a:srgbClr val="0000FF"/>
              </a:buClr>
              <a:buSzPct val="105000"/>
              <a:buFont typeface="+mj-lt"/>
              <a:buAutoNum type="arabicPeriod" startAt="30"/>
            </a:pPr>
            <a:r>
              <a:rPr lang="es-ES" dirty="0" smtClean="0"/>
              <a:t>Recipientes </a:t>
            </a:r>
            <a:r>
              <a:rPr lang="es-ES" dirty="0"/>
              <a:t>contaminados (envases, bombonas de gas, </a:t>
            </a:r>
            <a:r>
              <a:rPr lang="es-ES" dirty="0" smtClean="0"/>
              <a:t>etc.) </a:t>
            </a:r>
            <a:r>
              <a:rPr lang="es-ES" dirty="0"/>
              <a:t>que hayan contenido uno o </a:t>
            </a:r>
            <a:r>
              <a:rPr lang="es-ES" dirty="0" smtClean="0"/>
              <a:t>varios </a:t>
            </a:r>
            <a:r>
              <a:rPr lang="es-ES" dirty="0"/>
              <a:t>de los constituyentes mencionados en la </a:t>
            </a:r>
            <a:r>
              <a:rPr lang="es-ES" dirty="0" smtClean="0"/>
              <a:t>tabla </a:t>
            </a:r>
            <a:r>
              <a:rPr lang="es-ES" dirty="0"/>
              <a:t>4. </a:t>
            </a:r>
            <a:endParaRPr lang="es-ES" dirty="0" smtClean="0"/>
          </a:p>
          <a:p>
            <a:pPr marL="447675" indent="-447675" algn="just">
              <a:lnSpc>
                <a:spcPts val="2060"/>
              </a:lnSpc>
              <a:spcBef>
                <a:spcPts val="600"/>
              </a:spcBef>
              <a:buClr>
                <a:srgbClr val="0000FF"/>
              </a:buClr>
              <a:buSzPct val="105000"/>
              <a:buFont typeface="+mj-lt"/>
              <a:buAutoNum type="arabicPeriod" startAt="30"/>
            </a:pPr>
            <a:r>
              <a:rPr lang="es-ES" dirty="0" err="1" smtClean="0"/>
              <a:t>Baterías</a:t>
            </a:r>
            <a:r>
              <a:rPr lang="es-ES" dirty="0" smtClean="0"/>
              <a:t> </a:t>
            </a:r>
            <a:r>
              <a:rPr lang="es-ES" dirty="0"/>
              <a:t>y pilas </a:t>
            </a:r>
            <a:r>
              <a:rPr lang="es-ES" dirty="0" err="1"/>
              <a:t>eléctricas</a:t>
            </a:r>
            <a:r>
              <a:rPr lang="es-ES" dirty="0"/>
              <a:t>. </a:t>
            </a:r>
            <a:endParaRPr lang="es-ES" dirty="0" smtClean="0"/>
          </a:p>
          <a:p>
            <a:pPr marL="447675" indent="-447675" algn="just">
              <a:lnSpc>
                <a:spcPts val="2060"/>
              </a:lnSpc>
              <a:spcBef>
                <a:spcPts val="600"/>
              </a:spcBef>
              <a:buClr>
                <a:srgbClr val="0000FF"/>
              </a:buClr>
              <a:buSzPct val="105000"/>
              <a:buFont typeface="+mj-lt"/>
              <a:buAutoNum type="arabicPeriod" startAt="30"/>
            </a:pPr>
            <a:r>
              <a:rPr lang="es-ES" dirty="0" smtClean="0"/>
              <a:t>Aceites vegetales</a:t>
            </a:r>
            <a:r>
              <a:rPr lang="es-ES" dirty="0"/>
              <a:t>. </a:t>
            </a:r>
          </a:p>
          <a:p>
            <a:pPr marL="447675" indent="-447675" algn="just">
              <a:lnSpc>
                <a:spcPts val="2060"/>
              </a:lnSpc>
              <a:spcBef>
                <a:spcPts val="600"/>
              </a:spcBef>
              <a:buClr>
                <a:srgbClr val="0000FF"/>
              </a:buClr>
              <a:buSzPct val="105000"/>
              <a:buFont typeface="+mj-lt"/>
              <a:buAutoNum type="arabicPeriod" startAt="30"/>
            </a:pPr>
            <a:r>
              <a:rPr lang="es-ES" dirty="0" smtClean="0"/>
              <a:t>Objetos </a:t>
            </a:r>
            <a:r>
              <a:rPr lang="es-ES" dirty="0"/>
              <a:t>procedentes de recogidas selectivas de basuras </a:t>
            </a:r>
            <a:r>
              <a:rPr lang="es-ES" dirty="0" err="1"/>
              <a:t>domésticas</a:t>
            </a:r>
            <a:r>
              <a:rPr lang="es-ES" dirty="0"/>
              <a:t> y que presenten </a:t>
            </a:r>
            <a:r>
              <a:rPr lang="es-ES" dirty="0" smtClean="0"/>
              <a:t>cualesquiera </a:t>
            </a:r>
            <a:r>
              <a:rPr lang="es-ES" dirty="0"/>
              <a:t>de las </a:t>
            </a:r>
            <a:r>
              <a:rPr lang="es-ES" dirty="0" err="1"/>
              <a:t>características</a:t>
            </a:r>
            <a:r>
              <a:rPr lang="es-ES" dirty="0"/>
              <a:t> mencionadas en la </a:t>
            </a:r>
            <a:r>
              <a:rPr lang="es-ES" dirty="0" smtClean="0"/>
              <a:t>tabla </a:t>
            </a:r>
            <a:r>
              <a:rPr lang="es-ES" dirty="0"/>
              <a:t>5. </a:t>
            </a:r>
            <a:endParaRPr lang="es-ES" dirty="0" smtClean="0"/>
          </a:p>
          <a:p>
            <a:pPr marL="447675" indent="-447675" algn="just">
              <a:lnSpc>
                <a:spcPts val="2060"/>
              </a:lnSpc>
              <a:spcBef>
                <a:spcPts val="600"/>
              </a:spcBef>
              <a:buClr>
                <a:srgbClr val="0000FF"/>
              </a:buClr>
              <a:buSzPct val="105000"/>
              <a:buFont typeface="+mj-lt"/>
              <a:buAutoNum type="arabicPeriod" startAt="30"/>
            </a:pPr>
            <a:r>
              <a:rPr lang="es-ES" dirty="0" smtClean="0"/>
              <a:t>Cualquier </a:t>
            </a:r>
            <a:r>
              <a:rPr lang="es-ES" dirty="0"/>
              <a:t>otro residuo que contenga uno </a:t>
            </a:r>
            <a:r>
              <a:rPr lang="es-ES" dirty="0" smtClean="0"/>
              <a:t>cualesquiera </a:t>
            </a:r>
            <a:r>
              <a:rPr lang="es-ES" dirty="0"/>
              <a:t>de los constituyentes enumerados en la </a:t>
            </a:r>
            <a:r>
              <a:rPr lang="es-ES" dirty="0" smtClean="0"/>
              <a:t>tabla </a:t>
            </a:r>
            <a:r>
              <a:rPr lang="es-ES" dirty="0"/>
              <a:t>4 y presente cualesquiera de las </a:t>
            </a:r>
            <a:r>
              <a:rPr lang="es-ES" dirty="0" err="1" smtClean="0"/>
              <a:t>características</a:t>
            </a:r>
            <a:r>
              <a:rPr lang="es-ES" dirty="0" smtClean="0"/>
              <a:t> </a:t>
            </a:r>
            <a:r>
              <a:rPr lang="es-ES" dirty="0"/>
              <a:t>que se enuncian en la tabla 5. </a:t>
            </a: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37</a:t>
            </a:fld>
            <a:endParaRPr lang="eu-ES" sz="1600" dirty="0">
              <a:latin typeface="Arial" charset="0"/>
              <a:cs typeface="Arial" charset="0"/>
            </a:endParaRPr>
          </a:p>
        </p:txBody>
      </p:sp>
      <p:sp>
        <p:nvSpPr>
          <p:cNvPr id="8" name="Line 2"/>
          <p:cNvSpPr>
            <a:spLocks noChangeShapeType="1"/>
          </p:cNvSpPr>
          <p:nvPr/>
        </p:nvSpPr>
        <p:spPr bwMode="auto">
          <a:xfrm>
            <a:off x="609600" y="914400"/>
            <a:ext cx="7467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2" name="Text Box 3"/>
          <p:cNvSpPr txBox="1">
            <a:spLocks noChangeArrowheads="1"/>
          </p:cNvSpPr>
          <p:nvPr/>
        </p:nvSpPr>
        <p:spPr bwMode="auto">
          <a:xfrm>
            <a:off x="685800" y="76200"/>
            <a:ext cx="75438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
        <p:nvSpPr>
          <p:cNvPr id="6" name="Rectangle 5"/>
          <p:cNvSpPr>
            <a:spLocks noChangeArrowheads="1"/>
          </p:cNvSpPr>
          <p:nvPr/>
        </p:nvSpPr>
        <p:spPr bwMode="auto">
          <a:xfrm>
            <a:off x="1524000" y="6377587"/>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7" name="Imagen 6"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359301"/>
            <a:ext cx="914400" cy="416418"/>
          </a:xfrm>
          <a:prstGeom prst="rect">
            <a:avLst/>
          </a:prstGeom>
        </p:spPr>
      </p:pic>
    </p:spTree>
    <p:extLst>
      <p:ext uri="{BB962C8B-B14F-4D97-AF65-F5344CB8AC3E}">
        <p14:creationId xmlns:p14="http://schemas.microsoft.com/office/powerpoint/2010/main" xmlns="" val="8252278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09600" y="1219200"/>
            <a:ext cx="7467600" cy="4878259"/>
          </a:xfrm>
          <a:prstGeom prst="rect">
            <a:avLst/>
          </a:prstGeom>
          <a:solidFill>
            <a:srgbClr val="FFD2D5"/>
          </a:solidFill>
        </p:spPr>
        <p:txBody>
          <a:bodyPr wrap="square">
            <a:spAutoFit/>
          </a:bodyPr>
          <a:lstStyle/>
          <a:p>
            <a:pPr algn="ctr"/>
            <a:r>
              <a:rPr lang="es-ES" dirty="0" smtClean="0"/>
              <a:t> </a:t>
            </a:r>
            <a:r>
              <a:rPr lang="es-ES" sz="2400" b="1" dirty="0" smtClean="0">
                <a:solidFill>
                  <a:srgbClr val="0000FF"/>
                </a:solidFill>
              </a:rPr>
              <a:t>Tabla 4</a:t>
            </a:r>
            <a:endParaRPr lang="es-ES" sz="2000" b="1" dirty="0" smtClean="0">
              <a:solidFill>
                <a:srgbClr val="0000FF"/>
              </a:solidFill>
            </a:endParaRPr>
          </a:p>
          <a:p>
            <a:pPr algn="ctr"/>
            <a:r>
              <a:rPr lang="es-ES" b="1" i="1" dirty="0"/>
              <a:t>C</a:t>
            </a:r>
            <a:r>
              <a:rPr lang="es-ES" b="1" i="1" dirty="0" smtClean="0"/>
              <a:t>onstituyentes que en función de las cantidades, concentración y forma de presentación del residuo le pueden dar carácter tóxico y peligroso</a:t>
            </a:r>
            <a:endParaRPr lang="es-ES" i="1" dirty="0" smtClean="0"/>
          </a:p>
          <a:p>
            <a:pPr marL="269875">
              <a:lnSpc>
                <a:spcPct val="130000"/>
              </a:lnSpc>
              <a:buClr>
                <a:srgbClr val="AE00D0"/>
              </a:buClr>
              <a:buSzPct val="155000"/>
            </a:pPr>
            <a:r>
              <a:rPr lang="es-ES" sz="2000" b="1" dirty="0" smtClean="0">
                <a:solidFill>
                  <a:srgbClr val="0000FF"/>
                </a:solidFill>
              </a:rPr>
              <a:t>Residuos que tienen como constituyentes:</a:t>
            </a:r>
          </a:p>
          <a:p>
            <a:pPr marL="990600" lvl="0" indent="-285750">
              <a:spcBef>
                <a:spcPts val="600"/>
              </a:spcBef>
              <a:buClr>
                <a:srgbClr val="AE00D0"/>
              </a:buClr>
              <a:buSzPct val="155000"/>
              <a:buFont typeface="Arial"/>
              <a:buChar char="•"/>
            </a:pPr>
            <a:r>
              <a:rPr lang="es-ES" sz="2000" b="1" dirty="0" smtClean="0">
                <a:solidFill>
                  <a:srgbClr val="0000FF"/>
                </a:solidFill>
              </a:rPr>
              <a:t>C1</a:t>
            </a:r>
            <a:r>
              <a:rPr lang="es-ES" dirty="0" smtClean="0"/>
              <a:t>  </a:t>
            </a:r>
            <a:r>
              <a:rPr lang="es-ES" sz="2000" dirty="0" smtClean="0"/>
              <a:t>El berilio, compuestos de berilio.</a:t>
            </a:r>
          </a:p>
          <a:p>
            <a:pPr marL="990600" lvl="0" indent="-285750">
              <a:spcBef>
                <a:spcPts val="600"/>
              </a:spcBef>
              <a:buClr>
                <a:srgbClr val="AE00D0"/>
              </a:buClr>
              <a:buSzPct val="155000"/>
              <a:buFont typeface="Arial"/>
              <a:buChar char="•"/>
            </a:pPr>
            <a:r>
              <a:rPr lang="es-ES" sz="2000" b="1" dirty="0">
                <a:solidFill>
                  <a:srgbClr val="0000FF"/>
                </a:solidFill>
              </a:rPr>
              <a:t>C2</a:t>
            </a:r>
            <a:r>
              <a:rPr lang="es-ES" sz="2000" dirty="0" smtClean="0"/>
              <a:t>  Compuestos </a:t>
            </a:r>
            <a:r>
              <a:rPr lang="es-ES" sz="2000" dirty="0"/>
              <a:t>de </a:t>
            </a:r>
            <a:r>
              <a:rPr lang="es-ES" sz="2000" dirty="0" smtClean="0"/>
              <a:t>vanadio.</a:t>
            </a:r>
          </a:p>
          <a:p>
            <a:pPr marL="990600" lvl="0" indent="-285750">
              <a:spcBef>
                <a:spcPts val="600"/>
              </a:spcBef>
              <a:buClr>
                <a:srgbClr val="AE00D0"/>
              </a:buClr>
              <a:buSzPct val="155000"/>
              <a:buFont typeface="Arial"/>
              <a:buChar char="•"/>
            </a:pPr>
            <a:r>
              <a:rPr lang="es-ES" sz="2000" b="1" dirty="0">
                <a:solidFill>
                  <a:srgbClr val="0000FF"/>
                </a:solidFill>
              </a:rPr>
              <a:t>C3</a:t>
            </a:r>
            <a:r>
              <a:rPr lang="es-ES" sz="2000" dirty="0" smtClean="0"/>
              <a:t>  Compuestos </a:t>
            </a:r>
            <a:r>
              <a:rPr lang="es-ES" sz="2000" dirty="0"/>
              <a:t>de cromo </a:t>
            </a:r>
            <a:r>
              <a:rPr lang="es-ES" sz="2000" dirty="0" smtClean="0"/>
              <a:t>hexavalente.</a:t>
            </a:r>
          </a:p>
          <a:p>
            <a:pPr marL="990600" lvl="0" indent="-285750">
              <a:spcBef>
                <a:spcPts val="600"/>
              </a:spcBef>
              <a:buClr>
                <a:srgbClr val="AE00D0"/>
              </a:buClr>
              <a:buSzPct val="155000"/>
              <a:buFont typeface="Arial"/>
              <a:buChar char="•"/>
            </a:pPr>
            <a:r>
              <a:rPr lang="es-ES" sz="2000" b="1" dirty="0">
                <a:solidFill>
                  <a:srgbClr val="0000FF"/>
                </a:solidFill>
              </a:rPr>
              <a:t>C4</a:t>
            </a:r>
            <a:r>
              <a:rPr lang="es-ES" sz="2000" dirty="0" smtClean="0"/>
              <a:t>  Compuestos </a:t>
            </a:r>
            <a:r>
              <a:rPr lang="es-ES" sz="2000" dirty="0"/>
              <a:t>de </a:t>
            </a:r>
            <a:r>
              <a:rPr lang="es-ES" sz="2000" dirty="0" smtClean="0"/>
              <a:t>cobalto.</a:t>
            </a:r>
          </a:p>
          <a:p>
            <a:pPr marL="990600" lvl="0" indent="-285750">
              <a:spcBef>
                <a:spcPts val="600"/>
              </a:spcBef>
              <a:buClr>
                <a:srgbClr val="AE00D0"/>
              </a:buClr>
              <a:buSzPct val="155000"/>
              <a:buFont typeface="Arial"/>
              <a:buChar char="•"/>
            </a:pPr>
            <a:r>
              <a:rPr lang="es-ES" sz="2000" b="1" dirty="0">
                <a:solidFill>
                  <a:srgbClr val="0000FF"/>
                </a:solidFill>
              </a:rPr>
              <a:t>C5</a:t>
            </a:r>
            <a:r>
              <a:rPr lang="es-ES" sz="2000" dirty="0" smtClean="0"/>
              <a:t>  Compuestos </a:t>
            </a:r>
            <a:r>
              <a:rPr lang="es-ES" sz="2000" dirty="0"/>
              <a:t>de </a:t>
            </a:r>
            <a:r>
              <a:rPr lang="es-ES" sz="2000" dirty="0" smtClean="0"/>
              <a:t>níquel.</a:t>
            </a:r>
          </a:p>
          <a:p>
            <a:pPr marL="990600" lvl="0" indent="-285750">
              <a:spcBef>
                <a:spcPts val="600"/>
              </a:spcBef>
              <a:buClr>
                <a:srgbClr val="AE00D0"/>
              </a:buClr>
              <a:buSzPct val="155000"/>
              <a:buFont typeface="Arial"/>
              <a:buChar char="•"/>
            </a:pPr>
            <a:r>
              <a:rPr lang="es-ES" sz="2000" b="1" dirty="0">
                <a:solidFill>
                  <a:srgbClr val="0000FF"/>
                </a:solidFill>
              </a:rPr>
              <a:t>C6</a:t>
            </a:r>
            <a:r>
              <a:rPr lang="es-ES" sz="2000" dirty="0" smtClean="0"/>
              <a:t>  Compuestos </a:t>
            </a:r>
            <a:r>
              <a:rPr lang="es-ES" sz="2000" dirty="0"/>
              <a:t>de </a:t>
            </a:r>
            <a:r>
              <a:rPr lang="es-ES" sz="2000" dirty="0" smtClean="0"/>
              <a:t>cobre.</a:t>
            </a:r>
          </a:p>
          <a:p>
            <a:pPr marL="990600" lvl="0" indent="-285750">
              <a:spcBef>
                <a:spcPts val="600"/>
              </a:spcBef>
              <a:buClr>
                <a:srgbClr val="AE00D0"/>
              </a:buClr>
              <a:buSzPct val="155000"/>
              <a:buFont typeface="Arial"/>
              <a:buChar char="•"/>
            </a:pPr>
            <a:r>
              <a:rPr lang="es-ES" sz="2000" b="1" dirty="0">
                <a:solidFill>
                  <a:srgbClr val="0000FF"/>
                </a:solidFill>
              </a:rPr>
              <a:t>C7</a:t>
            </a:r>
            <a:r>
              <a:rPr lang="es-ES" sz="2000" dirty="0" smtClean="0"/>
              <a:t>  Compuestos </a:t>
            </a:r>
            <a:r>
              <a:rPr lang="es-ES" sz="2000" dirty="0"/>
              <a:t>de </a:t>
            </a:r>
            <a:r>
              <a:rPr lang="es-ES" sz="2000" dirty="0" smtClean="0"/>
              <a:t>zinc.</a:t>
            </a:r>
          </a:p>
          <a:p>
            <a:pPr marL="990600" lvl="0" indent="-285750">
              <a:spcBef>
                <a:spcPts val="600"/>
              </a:spcBef>
              <a:buClr>
                <a:srgbClr val="AE00D0"/>
              </a:buClr>
              <a:buSzPct val="155000"/>
              <a:buFont typeface="Arial"/>
              <a:buChar char="•"/>
            </a:pPr>
            <a:r>
              <a:rPr lang="es-ES" sz="2000" b="1" dirty="0">
                <a:solidFill>
                  <a:srgbClr val="0000FF"/>
                </a:solidFill>
              </a:rPr>
              <a:t>C8</a:t>
            </a:r>
            <a:r>
              <a:rPr lang="es-ES" sz="2000" dirty="0" smtClean="0"/>
              <a:t>  Arsénico</a:t>
            </a:r>
            <a:r>
              <a:rPr lang="es-ES" sz="2000" dirty="0"/>
              <a:t>; compuestos de </a:t>
            </a:r>
            <a:r>
              <a:rPr lang="es-ES" sz="2000" dirty="0" smtClean="0"/>
              <a:t>arsénico</a:t>
            </a:r>
            <a:r>
              <a:rPr lang="es-ES" sz="2000" dirty="0"/>
              <a:t>. </a:t>
            </a:r>
            <a:endParaRPr lang="es-ES" sz="2000" dirty="0" smtClean="0"/>
          </a:p>
          <a:p>
            <a:pPr marL="990600" lvl="0" indent="-285750">
              <a:spcBef>
                <a:spcPts val="600"/>
              </a:spcBef>
              <a:buClr>
                <a:srgbClr val="AE00D0"/>
              </a:buClr>
              <a:buSzPct val="155000"/>
              <a:buFont typeface="Arial"/>
              <a:buChar char="•"/>
            </a:pPr>
            <a:r>
              <a:rPr lang="es-ES" sz="2000" b="1" dirty="0">
                <a:solidFill>
                  <a:srgbClr val="0000FF"/>
                </a:solidFill>
              </a:rPr>
              <a:t>C9</a:t>
            </a:r>
            <a:r>
              <a:rPr lang="es-ES" sz="2000" dirty="0" smtClean="0"/>
              <a:t>  Selenio</a:t>
            </a:r>
            <a:r>
              <a:rPr lang="es-ES" sz="2000" dirty="0"/>
              <a:t>; compuestos de selenio. </a:t>
            </a: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38</a:t>
            </a:fld>
            <a:endParaRPr lang="eu-ES" sz="1600" dirty="0">
              <a:latin typeface="Arial" charset="0"/>
              <a:cs typeface="Arial" charset="0"/>
            </a:endParaRPr>
          </a:p>
        </p:txBody>
      </p:sp>
      <p:sp>
        <p:nvSpPr>
          <p:cNvPr id="9" name="Rectangle 5"/>
          <p:cNvSpPr>
            <a:spLocks noChangeArrowheads="1"/>
          </p:cNvSpPr>
          <p:nvPr/>
        </p:nvSpPr>
        <p:spPr bwMode="auto">
          <a:xfrm>
            <a:off x="16002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248400"/>
            <a:ext cx="990600" cy="451119"/>
          </a:xfrm>
          <a:prstGeom prst="rect">
            <a:avLst/>
          </a:prstGeom>
        </p:spPr>
      </p:pic>
      <p:sp>
        <p:nvSpPr>
          <p:cNvPr id="8" name="Line 2"/>
          <p:cNvSpPr>
            <a:spLocks noChangeShapeType="1"/>
          </p:cNvSpPr>
          <p:nvPr/>
        </p:nvSpPr>
        <p:spPr bwMode="auto">
          <a:xfrm>
            <a:off x="533400" y="1066800"/>
            <a:ext cx="7620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2" name="Text Box 3"/>
          <p:cNvSpPr txBox="1">
            <a:spLocks noChangeArrowheads="1"/>
          </p:cNvSpPr>
          <p:nvPr/>
        </p:nvSpPr>
        <p:spPr bwMode="auto">
          <a:xfrm>
            <a:off x="762000" y="228600"/>
            <a:ext cx="76962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Tree>
    <p:extLst>
      <p:ext uri="{BB962C8B-B14F-4D97-AF65-F5344CB8AC3E}">
        <p14:creationId xmlns:p14="http://schemas.microsoft.com/office/powerpoint/2010/main" xmlns="" val="38008432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09600" y="1143000"/>
            <a:ext cx="7543800" cy="5078313"/>
          </a:xfrm>
          <a:prstGeom prst="rect">
            <a:avLst/>
          </a:prstGeom>
          <a:solidFill>
            <a:srgbClr val="FFD2D5"/>
          </a:solidFill>
        </p:spPr>
        <p:txBody>
          <a:bodyPr wrap="square">
            <a:spAutoFit/>
          </a:bodyPr>
          <a:lstStyle/>
          <a:p>
            <a:pPr algn="ctr"/>
            <a:r>
              <a:rPr lang="es-ES" dirty="0" smtClean="0"/>
              <a:t> </a:t>
            </a:r>
            <a:r>
              <a:rPr lang="es-ES" sz="2400" b="1" dirty="0" smtClean="0">
                <a:solidFill>
                  <a:srgbClr val="0000FF"/>
                </a:solidFill>
              </a:rPr>
              <a:t>Tabla 4</a:t>
            </a:r>
            <a:r>
              <a:rPr lang="es-ES" sz="2000" b="1" dirty="0">
                <a:solidFill>
                  <a:srgbClr val="0000FF"/>
                </a:solidFill>
              </a:rPr>
              <a:t> </a:t>
            </a:r>
            <a:r>
              <a:rPr lang="es-ES" sz="2000" b="1" dirty="0" smtClean="0">
                <a:solidFill>
                  <a:srgbClr val="0000FF"/>
                </a:solidFill>
              </a:rPr>
              <a:t>(cont.)</a:t>
            </a:r>
          </a:p>
          <a:p>
            <a:pPr marL="368300" lvl="0" indent="-285750">
              <a:spcBef>
                <a:spcPts val="600"/>
              </a:spcBef>
              <a:buClr>
                <a:srgbClr val="AE00D0"/>
              </a:buClr>
              <a:buSzPct val="155000"/>
              <a:buFont typeface="Arial"/>
              <a:buChar char="•"/>
            </a:pPr>
            <a:r>
              <a:rPr lang="es-ES" sz="2000" b="1" dirty="0" smtClean="0">
                <a:solidFill>
                  <a:srgbClr val="0000FF"/>
                </a:solidFill>
              </a:rPr>
              <a:t>C10</a:t>
            </a:r>
            <a:r>
              <a:rPr lang="es-ES" sz="2000" dirty="0"/>
              <a:t> </a:t>
            </a:r>
            <a:r>
              <a:rPr lang="es-ES" sz="2000" dirty="0" smtClean="0"/>
              <a:t> Compuestos de plata.</a:t>
            </a:r>
          </a:p>
          <a:p>
            <a:pPr marL="368300" lvl="0" indent="-285750">
              <a:spcBef>
                <a:spcPts val="600"/>
              </a:spcBef>
              <a:buClr>
                <a:srgbClr val="AE00D0"/>
              </a:buClr>
              <a:buSzPct val="155000"/>
              <a:buFont typeface="Arial"/>
              <a:buChar char="•"/>
            </a:pPr>
            <a:r>
              <a:rPr lang="es-ES" sz="2000" b="1" dirty="0">
                <a:solidFill>
                  <a:srgbClr val="0000FF"/>
                </a:solidFill>
              </a:rPr>
              <a:t>C11</a:t>
            </a:r>
            <a:r>
              <a:rPr lang="es-ES" sz="2000" dirty="0" smtClean="0"/>
              <a:t>  Cadmio</a:t>
            </a:r>
            <a:r>
              <a:rPr lang="es-ES" sz="2000" dirty="0"/>
              <a:t>; compuestos de </a:t>
            </a:r>
            <a:r>
              <a:rPr lang="es-ES" sz="2000" dirty="0" smtClean="0"/>
              <a:t>cadmio.</a:t>
            </a:r>
          </a:p>
          <a:p>
            <a:pPr marL="368300" lvl="0" indent="-285750">
              <a:spcBef>
                <a:spcPts val="600"/>
              </a:spcBef>
              <a:buClr>
                <a:srgbClr val="AE00D0"/>
              </a:buClr>
              <a:buSzPct val="155000"/>
              <a:buFont typeface="Arial"/>
              <a:buChar char="•"/>
            </a:pPr>
            <a:r>
              <a:rPr lang="es-ES" sz="2000" b="1" dirty="0">
                <a:solidFill>
                  <a:srgbClr val="0000FF"/>
                </a:solidFill>
              </a:rPr>
              <a:t>C12</a:t>
            </a:r>
            <a:r>
              <a:rPr lang="es-ES" sz="2000" dirty="0" smtClean="0"/>
              <a:t>  Compuestos </a:t>
            </a:r>
            <a:r>
              <a:rPr lang="es-ES" sz="2000" dirty="0"/>
              <a:t>de </a:t>
            </a:r>
            <a:r>
              <a:rPr lang="es-ES" sz="2000" dirty="0" smtClean="0"/>
              <a:t>estaño.</a:t>
            </a:r>
          </a:p>
          <a:p>
            <a:pPr marL="368300" lvl="0" indent="-285750">
              <a:spcBef>
                <a:spcPts val="600"/>
              </a:spcBef>
              <a:buClr>
                <a:srgbClr val="AE00D0"/>
              </a:buClr>
              <a:buSzPct val="155000"/>
              <a:buFont typeface="Arial"/>
              <a:buChar char="•"/>
            </a:pPr>
            <a:r>
              <a:rPr lang="es-ES" sz="2000" b="1" dirty="0">
                <a:solidFill>
                  <a:srgbClr val="0000FF"/>
                </a:solidFill>
              </a:rPr>
              <a:t>C13</a:t>
            </a:r>
            <a:r>
              <a:rPr lang="es-ES" sz="2000" dirty="0" smtClean="0"/>
              <a:t> </a:t>
            </a:r>
            <a:r>
              <a:rPr lang="es-ES" sz="2000" dirty="0"/>
              <a:t> Antimonio; compuestos de antimonio. </a:t>
            </a:r>
            <a:endParaRPr lang="es-ES" sz="2000" dirty="0" smtClean="0"/>
          </a:p>
          <a:p>
            <a:pPr marL="368300" lvl="0" indent="-285750">
              <a:spcBef>
                <a:spcPts val="600"/>
              </a:spcBef>
              <a:buClr>
                <a:srgbClr val="AE00D0"/>
              </a:buClr>
              <a:buSzPct val="155000"/>
              <a:buFont typeface="Arial"/>
              <a:buChar char="•"/>
            </a:pPr>
            <a:r>
              <a:rPr lang="es-ES" sz="2000" b="1" dirty="0">
                <a:solidFill>
                  <a:srgbClr val="0000FF"/>
                </a:solidFill>
              </a:rPr>
              <a:t>C14</a:t>
            </a:r>
            <a:r>
              <a:rPr lang="es-ES" sz="2000" dirty="0" smtClean="0"/>
              <a:t> </a:t>
            </a:r>
            <a:r>
              <a:rPr lang="es-ES" sz="2000" dirty="0"/>
              <a:t> Telurio; compuestos de telurio. </a:t>
            </a:r>
            <a:endParaRPr lang="es-ES" sz="2000" dirty="0" smtClean="0"/>
          </a:p>
          <a:p>
            <a:pPr marL="368300" lvl="0" indent="-285750">
              <a:spcBef>
                <a:spcPts val="600"/>
              </a:spcBef>
              <a:buClr>
                <a:srgbClr val="AE00D0"/>
              </a:buClr>
              <a:buSzPct val="155000"/>
              <a:buFont typeface="Arial"/>
              <a:buChar char="•"/>
            </a:pPr>
            <a:r>
              <a:rPr lang="es-ES" sz="2000" b="1" dirty="0">
                <a:solidFill>
                  <a:srgbClr val="0000FF"/>
                </a:solidFill>
              </a:rPr>
              <a:t>C15</a:t>
            </a:r>
            <a:r>
              <a:rPr lang="es-ES" sz="2000" dirty="0" smtClean="0"/>
              <a:t> </a:t>
            </a:r>
            <a:r>
              <a:rPr lang="es-ES" sz="2000" dirty="0"/>
              <a:t> Compuestos de bario, excluido el sulfato </a:t>
            </a:r>
            <a:r>
              <a:rPr lang="es-ES" sz="2000" dirty="0" err="1" smtClean="0"/>
              <a:t>bárico</a:t>
            </a:r>
            <a:r>
              <a:rPr lang="es-ES" sz="2000" dirty="0"/>
              <a:t>. </a:t>
            </a:r>
            <a:endParaRPr lang="es-ES" sz="2000" dirty="0" smtClean="0"/>
          </a:p>
          <a:p>
            <a:pPr marL="368300" lvl="0" indent="-285750">
              <a:spcBef>
                <a:spcPts val="600"/>
              </a:spcBef>
              <a:buClr>
                <a:srgbClr val="AE00D0"/>
              </a:buClr>
              <a:buSzPct val="155000"/>
              <a:buFont typeface="Arial"/>
              <a:buChar char="•"/>
            </a:pPr>
            <a:r>
              <a:rPr lang="es-ES" sz="2000" b="1" dirty="0">
                <a:solidFill>
                  <a:srgbClr val="0000FF"/>
                </a:solidFill>
              </a:rPr>
              <a:t>C16</a:t>
            </a:r>
            <a:r>
              <a:rPr lang="es-ES" sz="2000" dirty="0" smtClean="0"/>
              <a:t> </a:t>
            </a:r>
            <a:r>
              <a:rPr lang="es-ES" sz="2000" dirty="0"/>
              <a:t> Mercurio; compuestos de mercurio. </a:t>
            </a:r>
            <a:endParaRPr lang="es-ES" sz="2000" dirty="0" smtClean="0"/>
          </a:p>
          <a:p>
            <a:pPr marL="368300" lvl="0" indent="-285750">
              <a:spcBef>
                <a:spcPts val="600"/>
              </a:spcBef>
              <a:buClr>
                <a:srgbClr val="AE00D0"/>
              </a:buClr>
              <a:buSzPct val="155000"/>
              <a:buFont typeface="Arial"/>
              <a:buChar char="•"/>
            </a:pPr>
            <a:r>
              <a:rPr lang="es-ES" sz="2000" b="1" dirty="0">
                <a:solidFill>
                  <a:srgbClr val="0000FF"/>
                </a:solidFill>
              </a:rPr>
              <a:t>C17</a:t>
            </a:r>
            <a:r>
              <a:rPr lang="es-ES" sz="2000" dirty="0" smtClean="0"/>
              <a:t> </a:t>
            </a:r>
            <a:r>
              <a:rPr lang="es-ES" sz="2000" dirty="0"/>
              <a:t> Talio; compuestos de talio. </a:t>
            </a:r>
            <a:endParaRPr lang="es-ES" sz="2000" dirty="0" smtClean="0"/>
          </a:p>
          <a:p>
            <a:pPr marL="368300" lvl="0" indent="-285750">
              <a:spcBef>
                <a:spcPts val="600"/>
              </a:spcBef>
              <a:buClr>
                <a:srgbClr val="AE00D0"/>
              </a:buClr>
              <a:buSzPct val="155000"/>
              <a:buFont typeface="Arial"/>
              <a:buChar char="•"/>
            </a:pPr>
            <a:r>
              <a:rPr lang="es-ES" sz="2000" b="1" dirty="0">
                <a:solidFill>
                  <a:srgbClr val="0000FF"/>
                </a:solidFill>
              </a:rPr>
              <a:t>C18</a:t>
            </a:r>
            <a:r>
              <a:rPr lang="es-ES" sz="2000" dirty="0" smtClean="0"/>
              <a:t> </a:t>
            </a:r>
            <a:r>
              <a:rPr lang="es-ES" sz="2000" dirty="0"/>
              <a:t> Plomo; compuestos de plomo. </a:t>
            </a:r>
          </a:p>
          <a:p>
            <a:pPr marL="368300" indent="-285750">
              <a:spcBef>
                <a:spcPts val="600"/>
              </a:spcBef>
              <a:buClr>
                <a:srgbClr val="AE00D0"/>
              </a:buClr>
              <a:buSzPct val="155000"/>
              <a:buFont typeface="Arial"/>
              <a:buChar char="•"/>
            </a:pPr>
            <a:r>
              <a:rPr lang="es-ES" sz="2000" b="1" dirty="0" smtClean="0">
                <a:solidFill>
                  <a:srgbClr val="0000FF"/>
                </a:solidFill>
              </a:rPr>
              <a:t>C19</a:t>
            </a:r>
            <a:r>
              <a:rPr lang="es-ES" sz="2000" dirty="0" smtClean="0"/>
              <a:t> </a:t>
            </a:r>
            <a:r>
              <a:rPr lang="es-ES" sz="2000" dirty="0"/>
              <a:t> Sulfuros </a:t>
            </a:r>
            <a:r>
              <a:rPr lang="es-ES" sz="2000" dirty="0" smtClean="0"/>
              <a:t>inorgánicos</a:t>
            </a:r>
            <a:r>
              <a:rPr lang="es-ES" sz="2000" dirty="0"/>
              <a:t>. </a:t>
            </a:r>
          </a:p>
          <a:p>
            <a:pPr marL="368300" lvl="0" indent="-285750">
              <a:spcBef>
                <a:spcPts val="600"/>
              </a:spcBef>
              <a:buClr>
                <a:srgbClr val="AE00D0"/>
              </a:buClr>
              <a:buSzPct val="155000"/>
              <a:buFont typeface="Arial"/>
              <a:buChar char="•"/>
            </a:pPr>
            <a:r>
              <a:rPr lang="es-ES" sz="2000" b="1" dirty="0">
                <a:solidFill>
                  <a:srgbClr val="0000FF"/>
                </a:solidFill>
              </a:rPr>
              <a:t>C20</a:t>
            </a:r>
            <a:r>
              <a:rPr lang="es-ES" sz="2000" dirty="0" smtClean="0"/>
              <a:t>  Compuestos inorgánicos de flúor, excluido el fluoruro cálcico.</a:t>
            </a:r>
          </a:p>
          <a:p>
            <a:pPr marL="368300" indent="-285750">
              <a:spcBef>
                <a:spcPts val="600"/>
              </a:spcBef>
              <a:buClr>
                <a:srgbClr val="AE00D0"/>
              </a:buClr>
              <a:buSzPct val="155000"/>
              <a:buFont typeface="Arial"/>
              <a:buChar char="•"/>
            </a:pPr>
            <a:r>
              <a:rPr lang="es-ES" sz="2000" b="1" dirty="0">
                <a:solidFill>
                  <a:srgbClr val="0000FF"/>
                </a:solidFill>
              </a:rPr>
              <a:t>C21</a:t>
            </a:r>
            <a:r>
              <a:rPr lang="es-ES" sz="2000" dirty="0"/>
              <a:t> </a:t>
            </a:r>
            <a:r>
              <a:rPr lang="es-ES" sz="2000" dirty="0" smtClean="0"/>
              <a:t> Los </a:t>
            </a:r>
            <a:r>
              <a:rPr lang="es-ES" sz="2000" dirty="0"/>
              <a:t>cianuros </a:t>
            </a:r>
            <a:r>
              <a:rPr lang="es-ES" sz="2000" dirty="0" err="1"/>
              <a:t>inorgánicos</a:t>
            </a:r>
            <a:r>
              <a:rPr lang="es-ES" sz="2000" dirty="0"/>
              <a:t>. </a:t>
            </a: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39</a:t>
            </a:fld>
            <a:endParaRPr lang="eu-ES" sz="1600" dirty="0">
              <a:latin typeface="Arial" charset="0"/>
              <a:cs typeface="Arial" charset="0"/>
            </a:endParaRPr>
          </a:p>
        </p:txBody>
      </p:sp>
      <p:sp>
        <p:nvSpPr>
          <p:cNvPr id="9" name="Rectangle 5"/>
          <p:cNvSpPr>
            <a:spLocks noChangeArrowheads="1"/>
          </p:cNvSpPr>
          <p:nvPr/>
        </p:nvSpPr>
        <p:spPr bwMode="auto">
          <a:xfrm>
            <a:off x="1600200" y="6388888"/>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324600"/>
            <a:ext cx="990600" cy="451119"/>
          </a:xfrm>
          <a:prstGeom prst="rect">
            <a:avLst/>
          </a:prstGeom>
        </p:spPr>
      </p:pic>
      <p:sp>
        <p:nvSpPr>
          <p:cNvPr id="8" name="Line 2"/>
          <p:cNvSpPr>
            <a:spLocks noChangeShapeType="1"/>
          </p:cNvSpPr>
          <p:nvPr/>
        </p:nvSpPr>
        <p:spPr bwMode="auto">
          <a:xfrm>
            <a:off x="533400" y="990600"/>
            <a:ext cx="7620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2" name="Text Box 3"/>
          <p:cNvSpPr txBox="1">
            <a:spLocks noChangeArrowheads="1"/>
          </p:cNvSpPr>
          <p:nvPr/>
        </p:nvSpPr>
        <p:spPr bwMode="auto">
          <a:xfrm>
            <a:off x="762000" y="152400"/>
            <a:ext cx="76962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Tree>
    <p:extLst>
      <p:ext uri="{BB962C8B-B14F-4D97-AF65-F5344CB8AC3E}">
        <p14:creationId xmlns:p14="http://schemas.microsoft.com/office/powerpoint/2010/main" xmlns="" val="3250509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85800" y="1143000"/>
            <a:ext cx="7315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5" name="Text Box 3"/>
          <p:cNvSpPr txBox="1">
            <a:spLocks noChangeArrowheads="1"/>
          </p:cNvSpPr>
          <p:nvPr/>
        </p:nvSpPr>
        <p:spPr bwMode="auto">
          <a:xfrm>
            <a:off x="1600200" y="457200"/>
            <a:ext cx="54864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a:solidFill>
                  <a:srgbClr val="C00000"/>
                </a:solidFill>
              </a:rPr>
              <a:t>1</a:t>
            </a:r>
            <a:r>
              <a:rPr lang="es-ES" sz="2800" b="1" dirty="0" smtClean="0">
                <a:solidFill>
                  <a:srgbClr val="C00000"/>
                </a:solidFill>
              </a:rPr>
              <a:t>. Introducción</a:t>
            </a:r>
            <a:endParaRPr lang="es-ES" sz="2800" b="1" dirty="0">
              <a:solidFill>
                <a:srgbClr val="C00000"/>
              </a:solidFill>
            </a:endParaRPr>
          </a:p>
        </p:txBody>
      </p:sp>
      <p:sp>
        <p:nvSpPr>
          <p:cNvPr id="7" name="5 Marcador de número de diapositiva"/>
          <p:cNvSpPr txBox="1">
            <a:spLocks/>
          </p:cNvSpPr>
          <p:nvPr/>
        </p:nvSpPr>
        <p:spPr bwMode="auto">
          <a:xfrm>
            <a:off x="8610600" y="6357018"/>
            <a:ext cx="419100" cy="348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a:t>
            </a:fld>
            <a:endParaRPr lang="eu-ES" sz="1600" dirty="0">
              <a:latin typeface="Arial" charset="0"/>
              <a:cs typeface="Arial" charset="0"/>
            </a:endParaRPr>
          </a:p>
        </p:txBody>
      </p:sp>
      <p:sp>
        <p:nvSpPr>
          <p:cNvPr id="3" name="Elipse 2"/>
          <p:cNvSpPr/>
          <p:nvPr/>
        </p:nvSpPr>
        <p:spPr bwMode="auto">
          <a:xfrm>
            <a:off x="990600" y="1905000"/>
            <a:ext cx="6781800" cy="3276600"/>
          </a:xfrm>
          <a:prstGeom prst="ellipse">
            <a:avLst/>
          </a:prstGeom>
          <a:solidFill>
            <a:srgbClr val="D7E4BD"/>
          </a:solidFill>
          <a:ln w="57150" cmpd="sng">
            <a:solidFill>
              <a:srgbClr val="FF8022"/>
            </a:solidFill>
          </a:ln>
          <a:effectLst/>
          <a:extLst/>
        </p:spPr>
        <p:txBody>
          <a:bodyPr vert="horz" wrap="square" lIns="91440" tIns="45720" rIns="91440" bIns="45720" numCol="1" rtlCol="0" anchor="t" anchorCtr="0" compatLnSpc="1">
            <a:prstTxWarp prst="textNoShape">
              <a:avLst/>
            </a:prstTxWarp>
            <a:spAutoFit/>
          </a:bodyPr>
          <a:lstStyle/>
          <a:p>
            <a:pPr algn="ctr">
              <a:lnSpc>
                <a:spcPct val="120000"/>
              </a:lnSpc>
              <a:spcBef>
                <a:spcPts val="0"/>
              </a:spcBef>
            </a:pPr>
            <a:endParaRPr lang="es-ES" sz="3200" b="1" baseline="30000" dirty="0"/>
          </a:p>
        </p:txBody>
      </p:sp>
      <p:sp>
        <p:nvSpPr>
          <p:cNvPr id="10" name="CuadroTexto 9"/>
          <p:cNvSpPr txBox="1"/>
          <p:nvPr/>
        </p:nvSpPr>
        <p:spPr>
          <a:xfrm>
            <a:off x="1676400" y="2438400"/>
            <a:ext cx="5715000" cy="2369880"/>
          </a:xfrm>
          <a:prstGeom prst="rect">
            <a:avLst/>
          </a:prstGeom>
          <a:noFill/>
        </p:spPr>
        <p:txBody>
          <a:bodyPr wrap="square" rtlCol="0">
            <a:spAutoFit/>
          </a:bodyPr>
          <a:lstStyle/>
          <a:p>
            <a:pPr algn="ctr"/>
            <a:r>
              <a:rPr lang="es-ES" sz="2400" b="1" dirty="0"/>
              <a:t>La gran cantidad y variedad de residuos generados hace que se recurra a </a:t>
            </a:r>
            <a:r>
              <a:rPr lang="es-ES" sz="2800" b="1" dirty="0" smtClean="0">
                <a:solidFill>
                  <a:srgbClr val="0000FF"/>
                </a:solidFill>
              </a:rPr>
              <a:t>clasificarlos y codificarlos</a:t>
            </a:r>
            <a:r>
              <a:rPr lang="es-ES" sz="2800" b="1" dirty="0" smtClean="0"/>
              <a:t> </a:t>
            </a:r>
            <a:r>
              <a:rPr lang="es-ES" sz="2400" b="1" dirty="0" smtClean="0">
                <a:solidFill>
                  <a:srgbClr val="0000FF"/>
                </a:solidFill>
              </a:rPr>
              <a:t>(Tema 2) </a:t>
            </a:r>
            <a:r>
              <a:rPr lang="es-ES" sz="2400" b="1" dirty="0" smtClean="0"/>
              <a:t>para </a:t>
            </a:r>
            <a:r>
              <a:rPr lang="es-ES" sz="2400" b="1" dirty="0"/>
              <a:t>facilitar su estudio </a:t>
            </a:r>
            <a:r>
              <a:rPr lang="es-ES" sz="2400" b="1" dirty="0" smtClean="0"/>
              <a:t>y seguimiento, y </a:t>
            </a:r>
            <a:r>
              <a:rPr lang="es-ES" sz="2400" b="1" dirty="0"/>
              <a:t>optar por el </a:t>
            </a:r>
            <a:r>
              <a:rPr lang="es-ES" sz="2400" b="1" dirty="0">
                <a:solidFill>
                  <a:srgbClr val="0000FF"/>
                </a:solidFill>
              </a:rPr>
              <a:t>sistema de gestión </a:t>
            </a:r>
            <a:r>
              <a:rPr lang="es-ES" sz="2400" b="1" dirty="0" smtClean="0">
                <a:solidFill>
                  <a:srgbClr val="0000FF"/>
                </a:solidFill>
              </a:rPr>
              <a:t>(Tema 4) </a:t>
            </a:r>
            <a:r>
              <a:rPr lang="es-ES" sz="2400" b="1" dirty="0" smtClean="0"/>
              <a:t>más </a:t>
            </a:r>
            <a:r>
              <a:rPr lang="es-ES" sz="2400" b="1" dirty="0"/>
              <a:t>adecuado de los mismos. </a:t>
            </a:r>
          </a:p>
        </p:txBody>
      </p:sp>
      <p:sp>
        <p:nvSpPr>
          <p:cNvPr id="11" name="Rectangle 5"/>
          <p:cNvSpPr>
            <a:spLocks noChangeArrowheads="1"/>
          </p:cNvSpPr>
          <p:nvPr/>
        </p:nvSpPr>
        <p:spPr bwMode="auto">
          <a:xfrm>
            <a:off x="1524000" y="633545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2" name="Imagen 11"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324600"/>
            <a:ext cx="990600" cy="451119"/>
          </a:xfrm>
          <a:prstGeom prst="rect">
            <a:avLst/>
          </a:prstGeom>
        </p:spPr>
      </p:pic>
    </p:spTree>
    <p:extLst>
      <p:ext uri="{BB962C8B-B14F-4D97-AF65-F5344CB8AC3E}">
        <p14:creationId xmlns:p14="http://schemas.microsoft.com/office/powerpoint/2010/main" xmlns="" val="3962929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57200" y="1219200"/>
            <a:ext cx="7772400" cy="4616648"/>
          </a:xfrm>
          <a:prstGeom prst="rect">
            <a:avLst/>
          </a:prstGeom>
          <a:solidFill>
            <a:srgbClr val="FFD2D5"/>
          </a:solidFill>
        </p:spPr>
        <p:txBody>
          <a:bodyPr wrap="square">
            <a:spAutoFit/>
          </a:bodyPr>
          <a:lstStyle/>
          <a:p>
            <a:pPr algn="ctr"/>
            <a:r>
              <a:rPr lang="es-ES" dirty="0" smtClean="0"/>
              <a:t> </a:t>
            </a:r>
            <a:r>
              <a:rPr lang="es-ES" sz="2400" b="1" dirty="0" smtClean="0">
                <a:solidFill>
                  <a:srgbClr val="0000FF"/>
                </a:solidFill>
              </a:rPr>
              <a:t>Tabla 4</a:t>
            </a:r>
            <a:r>
              <a:rPr lang="es-ES" sz="2000" b="1" dirty="0">
                <a:solidFill>
                  <a:srgbClr val="0000FF"/>
                </a:solidFill>
              </a:rPr>
              <a:t> </a:t>
            </a:r>
            <a:r>
              <a:rPr lang="es-ES" sz="2000" b="1" dirty="0" smtClean="0">
                <a:solidFill>
                  <a:srgbClr val="0000FF"/>
                </a:solidFill>
              </a:rPr>
              <a:t>(cont.)</a:t>
            </a:r>
          </a:p>
          <a:p>
            <a:pPr marL="358775" lvl="0" indent="-285750">
              <a:spcBef>
                <a:spcPts val="600"/>
              </a:spcBef>
              <a:buClr>
                <a:srgbClr val="AE00D0"/>
              </a:buClr>
              <a:buSzPct val="155000"/>
              <a:buFont typeface="Arial"/>
              <a:buChar char="•"/>
            </a:pPr>
            <a:r>
              <a:rPr lang="es-ES" sz="2000" b="1" dirty="0" smtClean="0">
                <a:solidFill>
                  <a:srgbClr val="0000FF"/>
                </a:solidFill>
              </a:rPr>
              <a:t>C22</a:t>
            </a:r>
            <a:r>
              <a:rPr lang="es-ES" sz="2000" dirty="0" smtClean="0"/>
              <a:t> </a:t>
            </a:r>
            <a:r>
              <a:rPr lang="es-ES" sz="2000" dirty="0"/>
              <a:t> Los siguientes metales alcalinos </a:t>
            </a:r>
            <a:r>
              <a:rPr lang="es-ES" sz="2000" dirty="0" smtClean="0"/>
              <a:t>o alcalinotérreos</a:t>
            </a:r>
            <a:r>
              <a:rPr lang="es-ES" sz="2000" dirty="0"/>
              <a:t>: Litio, sodio, potasio, calcio, magnesio e</a:t>
            </a:r>
            <a:r>
              <a:rPr lang="es-ES" sz="2000" dirty="0" smtClean="0"/>
              <a:t>n </a:t>
            </a:r>
            <a:r>
              <a:rPr lang="es-ES" sz="2000" dirty="0"/>
              <a:t>forma </a:t>
            </a:r>
            <a:r>
              <a:rPr lang="es-ES" sz="2000" dirty="0" smtClean="0"/>
              <a:t>no </a:t>
            </a:r>
            <a:r>
              <a:rPr lang="es-ES" sz="2000" dirty="0"/>
              <a:t>combinada. </a:t>
            </a:r>
          </a:p>
          <a:p>
            <a:pPr marL="358775" lvl="0" indent="-285750">
              <a:spcBef>
                <a:spcPts val="600"/>
              </a:spcBef>
              <a:buClr>
                <a:srgbClr val="AE00D0"/>
              </a:buClr>
              <a:buSzPct val="155000"/>
              <a:buFont typeface="Arial"/>
              <a:buChar char="•"/>
            </a:pPr>
            <a:r>
              <a:rPr lang="es-ES" sz="2000" b="1" dirty="0" smtClean="0">
                <a:solidFill>
                  <a:srgbClr val="0000FF"/>
                </a:solidFill>
              </a:rPr>
              <a:t>C23</a:t>
            </a:r>
            <a:r>
              <a:rPr lang="es-ES" sz="2000" dirty="0" smtClean="0"/>
              <a:t> </a:t>
            </a:r>
            <a:r>
              <a:rPr lang="es-ES" sz="2000" dirty="0"/>
              <a:t> Las soluciones </a:t>
            </a:r>
            <a:r>
              <a:rPr lang="es-ES" sz="2000" dirty="0" err="1"/>
              <a:t>ácidas</a:t>
            </a:r>
            <a:r>
              <a:rPr lang="es-ES" sz="2000" dirty="0"/>
              <a:t> y los </a:t>
            </a:r>
            <a:r>
              <a:rPr lang="es-ES" sz="2000" dirty="0" err="1"/>
              <a:t>ácidos</a:t>
            </a:r>
            <a:r>
              <a:rPr lang="es-ES" sz="2000" dirty="0"/>
              <a:t> en forma </a:t>
            </a:r>
            <a:r>
              <a:rPr lang="es-ES" sz="2000" dirty="0" err="1"/>
              <a:t>sólida</a:t>
            </a:r>
            <a:r>
              <a:rPr lang="es-ES" sz="2000" dirty="0"/>
              <a:t>. </a:t>
            </a:r>
            <a:endParaRPr lang="es-ES" sz="2000" dirty="0" smtClean="0"/>
          </a:p>
          <a:p>
            <a:pPr marL="358775" lvl="0" indent="-285750">
              <a:spcBef>
                <a:spcPts val="600"/>
              </a:spcBef>
              <a:buClr>
                <a:srgbClr val="AE00D0"/>
              </a:buClr>
              <a:buSzPct val="155000"/>
              <a:buFont typeface="Arial"/>
              <a:buChar char="•"/>
            </a:pPr>
            <a:r>
              <a:rPr lang="es-ES" sz="2000" b="1" dirty="0">
                <a:solidFill>
                  <a:srgbClr val="0000FF"/>
                </a:solidFill>
              </a:rPr>
              <a:t>C24</a:t>
            </a:r>
            <a:r>
              <a:rPr lang="es-ES" sz="2000" dirty="0" smtClean="0"/>
              <a:t> </a:t>
            </a:r>
            <a:r>
              <a:rPr lang="es-ES" sz="2000" dirty="0"/>
              <a:t> Las soluciones </a:t>
            </a:r>
            <a:r>
              <a:rPr lang="es-ES" sz="2000" dirty="0" err="1"/>
              <a:t>básicas</a:t>
            </a:r>
            <a:r>
              <a:rPr lang="es-ES" sz="2000" dirty="0"/>
              <a:t> o las bases en forma </a:t>
            </a:r>
            <a:r>
              <a:rPr lang="es-ES" sz="2000" dirty="0" err="1" smtClean="0"/>
              <a:t>sólida</a:t>
            </a:r>
            <a:r>
              <a:rPr lang="es-ES" sz="2000" dirty="0"/>
              <a:t>. </a:t>
            </a:r>
            <a:endParaRPr lang="es-ES" sz="2000" dirty="0" smtClean="0"/>
          </a:p>
          <a:p>
            <a:pPr marL="358775" lvl="0" indent="-285750">
              <a:spcBef>
                <a:spcPts val="600"/>
              </a:spcBef>
              <a:buClr>
                <a:srgbClr val="AE00D0"/>
              </a:buClr>
              <a:buSzPct val="155000"/>
              <a:buFont typeface="Arial"/>
              <a:buChar char="•"/>
            </a:pPr>
            <a:r>
              <a:rPr lang="es-ES" sz="2000" b="1" dirty="0">
                <a:solidFill>
                  <a:srgbClr val="0000FF"/>
                </a:solidFill>
              </a:rPr>
              <a:t>C25</a:t>
            </a:r>
            <a:r>
              <a:rPr lang="es-ES" sz="2000" dirty="0" smtClean="0"/>
              <a:t> </a:t>
            </a:r>
            <a:r>
              <a:rPr lang="es-ES" sz="2000" dirty="0"/>
              <a:t> El amianto (polvos y fibras). </a:t>
            </a:r>
            <a:endParaRPr lang="es-ES" sz="2000" dirty="0" smtClean="0"/>
          </a:p>
          <a:p>
            <a:pPr marL="358775" lvl="0" indent="-285750">
              <a:spcBef>
                <a:spcPts val="600"/>
              </a:spcBef>
              <a:buClr>
                <a:srgbClr val="AE00D0"/>
              </a:buClr>
              <a:buSzPct val="155000"/>
              <a:buFont typeface="Arial"/>
              <a:buChar char="•"/>
            </a:pPr>
            <a:r>
              <a:rPr lang="es-ES" sz="2000" b="1" dirty="0" smtClean="0">
                <a:solidFill>
                  <a:srgbClr val="0000FF"/>
                </a:solidFill>
              </a:rPr>
              <a:t>C26 </a:t>
            </a:r>
            <a:r>
              <a:rPr lang="es-ES" sz="2000" dirty="0"/>
              <a:t>Fósforo; compuestos de fósforo, excluidos los fosfatos minerales.</a:t>
            </a:r>
          </a:p>
          <a:p>
            <a:pPr marL="358775" lvl="0" indent="-285750">
              <a:spcBef>
                <a:spcPts val="600"/>
              </a:spcBef>
              <a:buClr>
                <a:srgbClr val="AE00D0"/>
              </a:buClr>
              <a:buSzPct val="155000"/>
              <a:buFont typeface="Arial"/>
              <a:buChar char="•"/>
            </a:pPr>
            <a:r>
              <a:rPr lang="es-ES" sz="2000" b="1" dirty="0" smtClean="0">
                <a:solidFill>
                  <a:srgbClr val="0000FF"/>
                </a:solidFill>
              </a:rPr>
              <a:t>C27</a:t>
            </a:r>
            <a:r>
              <a:rPr lang="es-ES" sz="2000" dirty="0" smtClean="0"/>
              <a:t> </a:t>
            </a:r>
            <a:r>
              <a:rPr lang="es-ES" sz="2000" dirty="0"/>
              <a:t> C</a:t>
            </a:r>
            <a:r>
              <a:rPr lang="es-ES" sz="2000" dirty="0" smtClean="0"/>
              <a:t>arbonilos </a:t>
            </a:r>
            <a:r>
              <a:rPr lang="es-ES" sz="2000" dirty="0" err="1"/>
              <a:t>metálicos</a:t>
            </a:r>
            <a:r>
              <a:rPr lang="es-ES" sz="2000" dirty="0"/>
              <a:t>. </a:t>
            </a:r>
            <a:endParaRPr lang="es-ES" sz="2000" dirty="0" smtClean="0"/>
          </a:p>
          <a:p>
            <a:pPr marL="358775" lvl="0" indent="-285750">
              <a:spcBef>
                <a:spcPts val="600"/>
              </a:spcBef>
              <a:buClr>
                <a:srgbClr val="AE00D0"/>
              </a:buClr>
              <a:buSzPct val="155000"/>
              <a:buFont typeface="Arial"/>
              <a:buChar char="•"/>
            </a:pPr>
            <a:r>
              <a:rPr lang="es-ES" sz="2000" b="1" dirty="0">
                <a:solidFill>
                  <a:srgbClr val="0000FF"/>
                </a:solidFill>
              </a:rPr>
              <a:t>C28</a:t>
            </a:r>
            <a:r>
              <a:rPr lang="es-ES" sz="2000" dirty="0" smtClean="0"/>
              <a:t> </a:t>
            </a:r>
            <a:r>
              <a:rPr lang="es-ES" sz="2000" dirty="0"/>
              <a:t> </a:t>
            </a:r>
            <a:r>
              <a:rPr lang="es-ES" sz="2000" dirty="0" err="1"/>
              <a:t>P</a:t>
            </a:r>
            <a:r>
              <a:rPr lang="es-ES" sz="2000" dirty="0" err="1" smtClean="0"/>
              <a:t>eróxidos</a:t>
            </a:r>
            <a:r>
              <a:rPr lang="es-ES" sz="2000" dirty="0"/>
              <a:t>. </a:t>
            </a:r>
            <a:endParaRPr lang="es-ES" sz="2000" dirty="0" smtClean="0"/>
          </a:p>
          <a:p>
            <a:pPr marL="358775" lvl="0" indent="-285750">
              <a:spcBef>
                <a:spcPts val="600"/>
              </a:spcBef>
              <a:buClr>
                <a:srgbClr val="AE00D0"/>
              </a:buClr>
              <a:buSzPct val="155000"/>
              <a:buFont typeface="Arial"/>
              <a:buChar char="•"/>
            </a:pPr>
            <a:r>
              <a:rPr lang="es-ES" sz="2000" b="1" dirty="0">
                <a:solidFill>
                  <a:srgbClr val="0000FF"/>
                </a:solidFill>
              </a:rPr>
              <a:t>C29</a:t>
            </a:r>
            <a:r>
              <a:rPr lang="es-ES" sz="2000" dirty="0" smtClean="0"/>
              <a:t> </a:t>
            </a:r>
            <a:r>
              <a:rPr lang="es-ES" sz="2000" dirty="0"/>
              <a:t> </a:t>
            </a:r>
            <a:r>
              <a:rPr lang="es-ES" sz="2000" dirty="0" smtClean="0"/>
              <a:t>Cloratos</a:t>
            </a:r>
            <a:r>
              <a:rPr lang="es-ES" sz="2000" dirty="0"/>
              <a:t>. </a:t>
            </a:r>
            <a:endParaRPr lang="es-ES" sz="2000" dirty="0" smtClean="0"/>
          </a:p>
          <a:p>
            <a:pPr marL="358775" lvl="0" indent="-285750">
              <a:spcBef>
                <a:spcPts val="600"/>
              </a:spcBef>
              <a:buClr>
                <a:srgbClr val="AE00D0"/>
              </a:buClr>
              <a:buSzPct val="155000"/>
              <a:buFont typeface="Arial"/>
              <a:buChar char="•"/>
            </a:pPr>
            <a:r>
              <a:rPr lang="es-ES" sz="2000" b="1" dirty="0">
                <a:solidFill>
                  <a:srgbClr val="0000FF"/>
                </a:solidFill>
              </a:rPr>
              <a:t>C30</a:t>
            </a:r>
            <a:r>
              <a:rPr lang="es-ES" sz="2000" dirty="0" smtClean="0"/>
              <a:t> </a:t>
            </a:r>
            <a:r>
              <a:rPr lang="es-ES" sz="2000" dirty="0"/>
              <a:t> P</a:t>
            </a:r>
            <a:r>
              <a:rPr lang="es-ES" sz="2000" dirty="0" smtClean="0"/>
              <a:t>ercloratos.</a:t>
            </a:r>
          </a:p>
          <a:p>
            <a:pPr marL="358775" indent="-285750">
              <a:spcBef>
                <a:spcPts val="600"/>
              </a:spcBef>
              <a:buClr>
                <a:srgbClr val="AE00D0"/>
              </a:buClr>
              <a:buSzPct val="155000"/>
              <a:buFont typeface="Arial"/>
              <a:buChar char="•"/>
            </a:pPr>
            <a:r>
              <a:rPr lang="es-ES" sz="2000" b="1" dirty="0">
                <a:solidFill>
                  <a:srgbClr val="0000FF"/>
                </a:solidFill>
              </a:rPr>
              <a:t>C31</a:t>
            </a:r>
            <a:r>
              <a:rPr lang="es-ES" sz="2000" dirty="0"/>
              <a:t>  Nitratos. </a:t>
            </a:r>
            <a:r>
              <a:rPr lang="es-ES" sz="2000" dirty="0" smtClean="0"/>
              <a:t> </a:t>
            </a:r>
            <a:endParaRPr lang="es-ES" sz="2000" dirty="0"/>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40</a:t>
            </a:fld>
            <a:endParaRPr lang="eu-ES" sz="1600" dirty="0">
              <a:latin typeface="Arial" charset="0"/>
              <a:cs typeface="Arial" charset="0"/>
            </a:endParaRPr>
          </a:p>
        </p:txBody>
      </p:sp>
      <p:sp>
        <p:nvSpPr>
          <p:cNvPr id="9" name="Rectangle 5"/>
          <p:cNvSpPr>
            <a:spLocks noChangeArrowheads="1"/>
          </p:cNvSpPr>
          <p:nvPr/>
        </p:nvSpPr>
        <p:spPr bwMode="auto">
          <a:xfrm>
            <a:off x="16002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248400"/>
            <a:ext cx="990600" cy="451119"/>
          </a:xfrm>
          <a:prstGeom prst="rect">
            <a:avLst/>
          </a:prstGeom>
        </p:spPr>
      </p:pic>
      <p:sp>
        <p:nvSpPr>
          <p:cNvPr id="8" name="Line 2"/>
          <p:cNvSpPr>
            <a:spLocks noChangeShapeType="1"/>
          </p:cNvSpPr>
          <p:nvPr/>
        </p:nvSpPr>
        <p:spPr bwMode="auto">
          <a:xfrm>
            <a:off x="457200" y="1066800"/>
            <a:ext cx="7772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2" name="Text Box 3"/>
          <p:cNvSpPr txBox="1">
            <a:spLocks noChangeArrowheads="1"/>
          </p:cNvSpPr>
          <p:nvPr/>
        </p:nvSpPr>
        <p:spPr bwMode="auto">
          <a:xfrm>
            <a:off x="762000" y="228600"/>
            <a:ext cx="76962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Tree>
    <p:extLst>
      <p:ext uri="{BB962C8B-B14F-4D97-AF65-F5344CB8AC3E}">
        <p14:creationId xmlns:p14="http://schemas.microsoft.com/office/powerpoint/2010/main" xmlns="" val="19729835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09600" y="1295400"/>
            <a:ext cx="7543800" cy="4837223"/>
          </a:xfrm>
          <a:prstGeom prst="rect">
            <a:avLst/>
          </a:prstGeom>
          <a:solidFill>
            <a:srgbClr val="FFD2D5"/>
          </a:solidFill>
        </p:spPr>
        <p:txBody>
          <a:bodyPr wrap="square">
            <a:spAutoFit/>
          </a:bodyPr>
          <a:lstStyle/>
          <a:p>
            <a:pPr algn="ctr"/>
            <a:r>
              <a:rPr lang="es-ES" dirty="0" smtClean="0"/>
              <a:t> </a:t>
            </a:r>
            <a:r>
              <a:rPr lang="es-ES" sz="2400" b="1" dirty="0" smtClean="0">
                <a:solidFill>
                  <a:srgbClr val="0000FF"/>
                </a:solidFill>
              </a:rPr>
              <a:t>Tabla 4 (cont.)</a:t>
            </a:r>
            <a:endParaRPr lang="es-ES" sz="2000" b="1" dirty="0" smtClean="0">
              <a:solidFill>
                <a:srgbClr val="0000FF"/>
              </a:solidFill>
            </a:endParaRPr>
          </a:p>
          <a:p>
            <a:pPr marL="449263" lvl="0" indent="-285750">
              <a:lnSpc>
                <a:spcPct val="90000"/>
              </a:lnSpc>
              <a:spcBef>
                <a:spcPts val="600"/>
              </a:spcBef>
              <a:buClr>
                <a:srgbClr val="AE00D0"/>
              </a:buClr>
              <a:buSzPct val="155000"/>
              <a:buFont typeface="Arial"/>
              <a:buChar char="•"/>
            </a:pPr>
            <a:r>
              <a:rPr lang="es-ES" sz="2000" b="1" dirty="0" smtClean="0">
                <a:solidFill>
                  <a:srgbClr val="0000FF"/>
                </a:solidFill>
              </a:rPr>
              <a:t>C32</a:t>
            </a:r>
            <a:r>
              <a:rPr lang="es-ES" sz="2000" dirty="0" smtClean="0"/>
              <a:t> </a:t>
            </a:r>
            <a:r>
              <a:rPr lang="es-ES" sz="2000" dirty="0"/>
              <a:t> </a:t>
            </a:r>
            <a:r>
              <a:rPr lang="es-ES" sz="2000" dirty="0" smtClean="0"/>
              <a:t>PCB </a:t>
            </a:r>
            <a:r>
              <a:rPr lang="es-ES" sz="2000" dirty="0"/>
              <a:t>y/o PCT. </a:t>
            </a:r>
            <a:endParaRPr lang="es-ES" sz="2000" dirty="0" smtClean="0"/>
          </a:p>
          <a:p>
            <a:pPr marL="449263" lvl="0" indent="-285750">
              <a:lnSpc>
                <a:spcPct val="90000"/>
              </a:lnSpc>
              <a:spcBef>
                <a:spcPts val="600"/>
              </a:spcBef>
              <a:buClr>
                <a:srgbClr val="AE00D0"/>
              </a:buClr>
              <a:buSzPct val="155000"/>
              <a:buFont typeface="Arial"/>
              <a:buChar char="•"/>
            </a:pPr>
            <a:r>
              <a:rPr lang="es-ES" sz="2000" b="1" dirty="0">
                <a:solidFill>
                  <a:srgbClr val="0000FF"/>
                </a:solidFill>
              </a:rPr>
              <a:t>C33</a:t>
            </a:r>
            <a:r>
              <a:rPr lang="es-ES" sz="2000" dirty="0" smtClean="0"/>
              <a:t> </a:t>
            </a:r>
            <a:r>
              <a:rPr lang="es-ES" sz="2000" dirty="0"/>
              <a:t> C</a:t>
            </a:r>
            <a:r>
              <a:rPr lang="es-ES" sz="2000" dirty="0" smtClean="0"/>
              <a:t>ompuestos </a:t>
            </a:r>
            <a:r>
              <a:rPr lang="es-ES" sz="2000" dirty="0" err="1"/>
              <a:t>farmacéuticos</a:t>
            </a:r>
            <a:r>
              <a:rPr lang="es-ES" sz="2000" dirty="0"/>
              <a:t> o veterinarios. </a:t>
            </a:r>
          </a:p>
          <a:p>
            <a:pPr marL="449263" lvl="0" indent="-285750">
              <a:lnSpc>
                <a:spcPct val="90000"/>
              </a:lnSpc>
              <a:spcBef>
                <a:spcPts val="600"/>
              </a:spcBef>
              <a:buClr>
                <a:srgbClr val="AE00D0"/>
              </a:buClr>
              <a:buSzPct val="155000"/>
              <a:buFont typeface="Arial"/>
              <a:buChar char="•"/>
            </a:pPr>
            <a:r>
              <a:rPr lang="es-ES" sz="2000" b="1" dirty="0" smtClean="0">
                <a:solidFill>
                  <a:srgbClr val="0000FF"/>
                </a:solidFill>
              </a:rPr>
              <a:t>C34</a:t>
            </a:r>
            <a:r>
              <a:rPr lang="es-ES" sz="2000" dirty="0" smtClean="0"/>
              <a:t> </a:t>
            </a:r>
            <a:r>
              <a:rPr lang="es-ES" sz="2000" dirty="0"/>
              <a:t> </a:t>
            </a:r>
            <a:r>
              <a:rPr lang="es-ES" sz="2000" dirty="0" err="1"/>
              <a:t>Biocidas</a:t>
            </a:r>
            <a:r>
              <a:rPr lang="es-ES" sz="2000" dirty="0"/>
              <a:t> y sustancias </a:t>
            </a:r>
            <a:r>
              <a:rPr lang="es-ES" sz="2000" dirty="0" err="1"/>
              <a:t>fitofarmaceuticas</a:t>
            </a:r>
            <a:r>
              <a:rPr lang="es-ES" sz="2000" dirty="0"/>
              <a:t> (</a:t>
            </a:r>
            <a:r>
              <a:rPr lang="es-ES" sz="2000" dirty="0" smtClean="0"/>
              <a:t>plaguicidas</a:t>
            </a:r>
            <a:r>
              <a:rPr lang="es-ES" sz="2000" dirty="0"/>
              <a:t>, </a:t>
            </a:r>
            <a:r>
              <a:rPr lang="es-ES" sz="2000" dirty="0" smtClean="0"/>
              <a:t>etc</a:t>
            </a:r>
            <a:r>
              <a:rPr lang="es-ES" sz="2000" dirty="0"/>
              <a:t>.</a:t>
            </a:r>
            <a:r>
              <a:rPr lang="es-ES" sz="2000" dirty="0" smtClean="0"/>
              <a:t>)</a:t>
            </a:r>
            <a:r>
              <a:rPr lang="es-ES" sz="2000" dirty="0"/>
              <a:t>. </a:t>
            </a:r>
            <a:endParaRPr lang="es-ES" sz="2000" dirty="0" smtClean="0"/>
          </a:p>
          <a:p>
            <a:pPr marL="449263" lvl="0" indent="-285750">
              <a:lnSpc>
                <a:spcPct val="90000"/>
              </a:lnSpc>
              <a:spcBef>
                <a:spcPts val="600"/>
              </a:spcBef>
              <a:buClr>
                <a:srgbClr val="AE00D0"/>
              </a:buClr>
              <a:buSzPct val="155000"/>
              <a:buFont typeface="Arial"/>
              <a:buChar char="•"/>
            </a:pPr>
            <a:r>
              <a:rPr lang="es-ES" sz="2000" b="1" dirty="0">
                <a:solidFill>
                  <a:srgbClr val="0000FF"/>
                </a:solidFill>
              </a:rPr>
              <a:t>C37</a:t>
            </a:r>
            <a:r>
              <a:rPr lang="es-ES" sz="2000" dirty="0" smtClean="0"/>
              <a:t> </a:t>
            </a:r>
            <a:r>
              <a:rPr lang="es-ES" sz="2000" dirty="0"/>
              <a:t> Los </a:t>
            </a:r>
            <a:r>
              <a:rPr lang="es-ES" sz="2000" dirty="0" err="1"/>
              <a:t>isocianatos</a:t>
            </a:r>
            <a:r>
              <a:rPr lang="es-ES" sz="2000" dirty="0"/>
              <a:t>. </a:t>
            </a:r>
            <a:endParaRPr lang="es-ES" sz="2000" dirty="0" smtClean="0"/>
          </a:p>
          <a:p>
            <a:pPr marL="449263" lvl="0" indent="-285750">
              <a:lnSpc>
                <a:spcPct val="90000"/>
              </a:lnSpc>
              <a:spcBef>
                <a:spcPts val="600"/>
              </a:spcBef>
              <a:buClr>
                <a:srgbClr val="AE00D0"/>
              </a:buClr>
              <a:buSzPct val="155000"/>
              <a:buFont typeface="Arial"/>
              <a:buChar char="•"/>
            </a:pPr>
            <a:r>
              <a:rPr lang="es-ES" sz="2000" b="1" dirty="0">
                <a:solidFill>
                  <a:srgbClr val="0000FF"/>
                </a:solidFill>
              </a:rPr>
              <a:t>C38</a:t>
            </a:r>
            <a:r>
              <a:rPr lang="es-ES" sz="2000" dirty="0" smtClean="0"/>
              <a:t> </a:t>
            </a:r>
            <a:r>
              <a:rPr lang="es-ES" sz="2000" dirty="0"/>
              <a:t> Los cianuros </a:t>
            </a:r>
            <a:r>
              <a:rPr lang="es-ES" sz="2000" dirty="0" err="1"/>
              <a:t>orgánicos</a:t>
            </a:r>
            <a:r>
              <a:rPr lang="es-ES" sz="2000" dirty="0"/>
              <a:t>. </a:t>
            </a:r>
            <a:endParaRPr lang="es-ES" sz="2000" dirty="0" smtClean="0"/>
          </a:p>
          <a:p>
            <a:pPr marL="449263" lvl="0" indent="-285750">
              <a:lnSpc>
                <a:spcPct val="90000"/>
              </a:lnSpc>
              <a:spcBef>
                <a:spcPts val="600"/>
              </a:spcBef>
              <a:buClr>
                <a:srgbClr val="AE00D0"/>
              </a:buClr>
              <a:buSzPct val="155000"/>
              <a:buFont typeface="Arial"/>
              <a:buChar char="•"/>
            </a:pPr>
            <a:r>
              <a:rPr lang="es-ES" sz="2000" b="1" dirty="0">
                <a:solidFill>
                  <a:srgbClr val="0000FF"/>
                </a:solidFill>
              </a:rPr>
              <a:t>C39</a:t>
            </a:r>
            <a:r>
              <a:rPr lang="es-ES" sz="2000" dirty="0" smtClean="0"/>
              <a:t> </a:t>
            </a:r>
            <a:r>
              <a:rPr lang="es-ES" sz="2000" dirty="0"/>
              <a:t> Los fenoles, compuestos </a:t>
            </a:r>
            <a:r>
              <a:rPr lang="es-ES" sz="2000" dirty="0" err="1"/>
              <a:t>fenólicos</a:t>
            </a:r>
            <a:r>
              <a:rPr lang="es-ES" sz="2000" dirty="0"/>
              <a:t>. </a:t>
            </a:r>
            <a:endParaRPr lang="es-ES" sz="2000" dirty="0" smtClean="0"/>
          </a:p>
          <a:p>
            <a:pPr marL="449263" lvl="0" indent="-285750">
              <a:lnSpc>
                <a:spcPct val="90000"/>
              </a:lnSpc>
              <a:spcBef>
                <a:spcPts val="600"/>
              </a:spcBef>
              <a:buClr>
                <a:srgbClr val="AE00D0"/>
              </a:buClr>
              <a:buSzPct val="155000"/>
              <a:buFont typeface="Arial"/>
              <a:buChar char="•"/>
            </a:pPr>
            <a:r>
              <a:rPr lang="es-ES" sz="2000" b="1" dirty="0">
                <a:solidFill>
                  <a:srgbClr val="0000FF"/>
                </a:solidFill>
              </a:rPr>
              <a:t>C40</a:t>
            </a:r>
            <a:r>
              <a:rPr lang="es-ES" sz="2000" dirty="0" smtClean="0"/>
              <a:t> </a:t>
            </a:r>
            <a:r>
              <a:rPr lang="es-ES" sz="2000" dirty="0"/>
              <a:t> Los disolventes halogenados. </a:t>
            </a:r>
            <a:endParaRPr lang="es-ES" sz="2000" dirty="0" smtClean="0"/>
          </a:p>
          <a:p>
            <a:pPr marL="449263" lvl="0" indent="-285750">
              <a:lnSpc>
                <a:spcPct val="90000"/>
              </a:lnSpc>
              <a:spcBef>
                <a:spcPts val="600"/>
              </a:spcBef>
              <a:buClr>
                <a:srgbClr val="AE00D0"/>
              </a:buClr>
              <a:buSzPct val="155000"/>
              <a:buFont typeface="Arial"/>
              <a:buChar char="•"/>
            </a:pPr>
            <a:r>
              <a:rPr lang="es-ES" sz="2000" b="1" dirty="0">
                <a:solidFill>
                  <a:srgbClr val="0000FF"/>
                </a:solidFill>
              </a:rPr>
              <a:t>C41</a:t>
            </a:r>
            <a:r>
              <a:rPr lang="es-ES" sz="2000" dirty="0" smtClean="0"/>
              <a:t> </a:t>
            </a:r>
            <a:r>
              <a:rPr lang="es-ES" sz="2000" dirty="0"/>
              <a:t> Los disolventes </a:t>
            </a:r>
            <a:r>
              <a:rPr lang="es-ES" sz="2000" dirty="0" err="1"/>
              <a:t>orgánicos</a:t>
            </a:r>
            <a:r>
              <a:rPr lang="es-ES" sz="2000" dirty="0"/>
              <a:t> no halogenados. </a:t>
            </a:r>
            <a:endParaRPr lang="es-ES" sz="2000" dirty="0" smtClean="0"/>
          </a:p>
          <a:p>
            <a:pPr marL="449263" lvl="0" indent="-285750">
              <a:lnSpc>
                <a:spcPct val="90000"/>
              </a:lnSpc>
              <a:spcBef>
                <a:spcPts val="600"/>
              </a:spcBef>
              <a:buClr>
                <a:srgbClr val="AE00D0"/>
              </a:buClr>
              <a:buSzPct val="155000"/>
              <a:buFont typeface="Arial"/>
              <a:buChar char="•"/>
            </a:pPr>
            <a:r>
              <a:rPr lang="es-ES" sz="2000" b="1" dirty="0">
                <a:solidFill>
                  <a:srgbClr val="0000FF"/>
                </a:solidFill>
              </a:rPr>
              <a:t>C42</a:t>
            </a:r>
            <a:r>
              <a:rPr lang="es-ES" sz="2000" dirty="0" smtClean="0"/>
              <a:t> </a:t>
            </a:r>
            <a:r>
              <a:rPr lang="es-ES" sz="2000" dirty="0"/>
              <a:t> Los compuestos </a:t>
            </a:r>
            <a:r>
              <a:rPr lang="es-ES" sz="2000" dirty="0" err="1"/>
              <a:t>organohalogenados</a:t>
            </a:r>
            <a:r>
              <a:rPr lang="es-ES" sz="2000" dirty="0"/>
              <a:t>, con </a:t>
            </a:r>
            <a:r>
              <a:rPr lang="es-ES" sz="2000" dirty="0" err="1"/>
              <a:t>exclusión</a:t>
            </a:r>
            <a:r>
              <a:rPr lang="es-ES" sz="2000" dirty="0"/>
              <a:t> de las materias polimerizadas inertes y otras </a:t>
            </a:r>
            <a:r>
              <a:rPr lang="es-ES" sz="2000" dirty="0" smtClean="0"/>
              <a:t>sustancias </a:t>
            </a:r>
            <a:r>
              <a:rPr lang="es-ES" sz="2000" dirty="0"/>
              <a:t>que figuran en esta tabla. </a:t>
            </a:r>
            <a:endParaRPr lang="es-ES" sz="2000" dirty="0" smtClean="0"/>
          </a:p>
          <a:p>
            <a:pPr marL="449263" indent="-285750">
              <a:lnSpc>
                <a:spcPct val="90000"/>
              </a:lnSpc>
              <a:spcBef>
                <a:spcPts val="600"/>
              </a:spcBef>
              <a:buClr>
                <a:srgbClr val="AE00D0"/>
              </a:buClr>
              <a:buSzPct val="155000"/>
              <a:buFont typeface="Arial"/>
              <a:buChar char="•"/>
            </a:pPr>
            <a:r>
              <a:rPr lang="es-ES" sz="2000" b="1" dirty="0">
                <a:solidFill>
                  <a:srgbClr val="0000FF"/>
                </a:solidFill>
              </a:rPr>
              <a:t>C43</a:t>
            </a:r>
            <a:r>
              <a:rPr lang="es-ES" sz="2000" dirty="0"/>
              <a:t>  Los compuestos </a:t>
            </a:r>
            <a:r>
              <a:rPr lang="es-ES" sz="2000" dirty="0" err="1"/>
              <a:t>aromáticos</a:t>
            </a:r>
            <a:r>
              <a:rPr lang="es-ES" sz="2000" dirty="0"/>
              <a:t>, los compuestos </a:t>
            </a:r>
            <a:r>
              <a:rPr lang="es-ES" sz="2000" dirty="0" err="1"/>
              <a:t>orgánicos</a:t>
            </a:r>
            <a:r>
              <a:rPr lang="es-ES" sz="2000" dirty="0"/>
              <a:t> </a:t>
            </a:r>
            <a:r>
              <a:rPr lang="es-ES" sz="2000" dirty="0" err="1"/>
              <a:t>policíclicos</a:t>
            </a:r>
            <a:r>
              <a:rPr lang="es-ES" sz="2000" dirty="0"/>
              <a:t> y </a:t>
            </a:r>
            <a:r>
              <a:rPr lang="es-ES" sz="2000" dirty="0" err="1"/>
              <a:t>heterocíclicos</a:t>
            </a:r>
            <a:r>
              <a:rPr lang="es-ES" sz="2000" dirty="0"/>
              <a:t>. </a:t>
            </a: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41</a:t>
            </a:fld>
            <a:endParaRPr lang="eu-ES" sz="1600" dirty="0">
              <a:latin typeface="Arial" charset="0"/>
              <a:cs typeface="Arial" charset="0"/>
            </a:endParaRPr>
          </a:p>
        </p:txBody>
      </p:sp>
      <p:sp>
        <p:nvSpPr>
          <p:cNvPr id="9" name="Rectangle 5"/>
          <p:cNvSpPr>
            <a:spLocks noChangeArrowheads="1"/>
          </p:cNvSpPr>
          <p:nvPr/>
        </p:nvSpPr>
        <p:spPr bwMode="auto">
          <a:xfrm>
            <a:off x="1600200" y="6358807"/>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324600"/>
            <a:ext cx="990600" cy="451119"/>
          </a:xfrm>
          <a:prstGeom prst="rect">
            <a:avLst/>
          </a:prstGeom>
        </p:spPr>
      </p:pic>
      <p:sp>
        <p:nvSpPr>
          <p:cNvPr id="8" name="Line 2"/>
          <p:cNvSpPr>
            <a:spLocks noChangeShapeType="1"/>
          </p:cNvSpPr>
          <p:nvPr/>
        </p:nvSpPr>
        <p:spPr bwMode="auto">
          <a:xfrm>
            <a:off x="609600" y="1143000"/>
            <a:ext cx="7543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2" name="Text Box 3"/>
          <p:cNvSpPr txBox="1">
            <a:spLocks noChangeArrowheads="1"/>
          </p:cNvSpPr>
          <p:nvPr/>
        </p:nvSpPr>
        <p:spPr bwMode="auto">
          <a:xfrm>
            <a:off x="762000" y="228600"/>
            <a:ext cx="76962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Tree>
    <p:extLst>
      <p:ext uri="{BB962C8B-B14F-4D97-AF65-F5344CB8AC3E}">
        <p14:creationId xmlns:p14="http://schemas.microsoft.com/office/powerpoint/2010/main" xmlns="" val="8542846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09600" y="1295400"/>
            <a:ext cx="7543800" cy="4770537"/>
          </a:xfrm>
          <a:prstGeom prst="rect">
            <a:avLst/>
          </a:prstGeom>
          <a:solidFill>
            <a:srgbClr val="FFD2D5"/>
          </a:solidFill>
        </p:spPr>
        <p:txBody>
          <a:bodyPr wrap="square">
            <a:spAutoFit/>
          </a:bodyPr>
          <a:lstStyle/>
          <a:p>
            <a:pPr algn="ctr"/>
            <a:r>
              <a:rPr lang="es-ES" dirty="0" smtClean="0"/>
              <a:t> </a:t>
            </a:r>
            <a:r>
              <a:rPr lang="es-ES" sz="2400" b="1" dirty="0" smtClean="0">
                <a:solidFill>
                  <a:srgbClr val="0000FF"/>
                </a:solidFill>
              </a:rPr>
              <a:t>Tabla 4 (cont.)</a:t>
            </a:r>
            <a:endParaRPr lang="es-ES" sz="2000" b="1" dirty="0" smtClean="0">
              <a:solidFill>
                <a:srgbClr val="0000FF"/>
              </a:solidFill>
            </a:endParaRPr>
          </a:p>
          <a:p>
            <a:pPr marL="544513" indent="-285750">
              <a:spcBef>
                <a:spcPts val="600"/>
              </a:spcBef>
              <a:buClr>
                <a:srgbClr val="AE00D0"/>
              </a:buClr>
              <a:buSzPct val="155000"/>
              <a:buFont typeface="Arial"/>
              <a:buChar char="•"/>
            </a:pPr>
            <a:r>
              <a:rPr lang="es-ES" sz="2000" b="1" dirty="0" smtClean="0">
                <a:solidFill>
                  <a:srgbClr val="0000FF"/>
                </a:solidFill>
              </a:rPr>
              <a:t>C44</a:t>
            </a:r>
            <a:r>
              <a:rPr lang="es-ES" sz="2000" dirty="0" smtClean="0"/>
              <a:t> </a:t>
            </a:r>
            <a:r>
              <a:rPr lang="es-ES" sz="2000" dirty="0"/>
              <a:t> Aminas </a:t>
            </a:r>
            <a:r>
              <a:rPr lang="es-ES" sz="2000" dirty="0" smtClean="0"/>
              <a:t>alifáticas</a:t>
            </a:r>
            <a:r>
              <a:rPr lang="es-ES" sz="2000" dirty="0"/>
              <a:t>. </a:t>
            </a:r>
            <a:endParaRPr lang="es-ES" sz="2000" dirty="0" smtClean="0"/>
          </a:p>
          <a:p>
            <a:pPr marL="544513" indent="-285750">
              <a:spcBef>
                <a:spcPts val="600"/>
              </a:spcBef>
              <a:buClr>
                <a:srgbClr val="AE00D0"/>
              </a:buClr>
              <a:buSzPct val="155000"/>
              <a:buFont typeface="Arial"/>
              <a:buChar char="•"/>
            </a:pPr>
            <a:r>
              <a:rPr lang="es-ES" sz="2000" b="1" dirty="0">
                <a:solidFill>
                  <a:srgbClr val="0000FF"/>
                </a:solidFill>
              </a:rPr>
              <a:t>C45</a:t>
            </a:r>
            <a:r>
              <a:rPr lang="es-ES" sz="2000" dirty="0" smtClean="0"/>
              <a:t> </a:t>
            </a:r>
            <a:r>
              <a:rPr lang="es-ES" sz="2000" dirty="0"/>
              <a:t> A</a:t>
            </a:r>
            <a:r>
              <a:rPr lang="es-ES" sz="2000" dirty="0" smtClean="0"/>
              <a:t>minas aromáticas</a:t>
            </a:r>
            <a:r>
              <a:rPr lang="es-ES" sz="2000" dirty="0"/>
              <a:t>. </a:t>
            </a:r>
          </a:p>
          <a:p>
            <a:pPr marL="544513" lvl="0" indent="-285750">
              <a:spcBef>
                <a:spcPts val="600"/>
              </a:spcBef>
              <a:buClr>
                <a:srgbClr val="AE00D0"/>
              </a:buClr>
              <a:buSzPct val="155000"/>
              <a:buFont typeface="Arial"/>
              <a:buChar char="•"/>
            </a:pPr>
            <a:r>
              <a:rPr lang="es-ES" sz="2000" b="1" dirty="0" smtClean="0">
                <a:solidFill>
                  <a:srgbClr val="0000FF"/>
                </a:solidFill>
              </a:rPr>
              <a:t>C46</a:t>
            </a:r>
            <a:r>
              <a:rPr lang="es-ES" sz="2000" dirty="0" smtClean="0"/>
              <a:t>  Los </a:t>
            </a:r>
            <a:r>
              <a:rPr lang="es-ES" sz="2000" dirty="0" err="1" smtClean="0"/>
              <a:t>éteres</a:t>
            </a:r>
            <a:r>
              <a:rPr lang="es-ES" sz="2000" dirty="0" smtClean="0"/>
              <a:t>. </a:t>
            </a:r>
          </a:p>
          <a:p>
            <a:pPr marL="544513" lvl="0" indent="-285750">
              <a:spcBef>
                <a:spcPts val="600"/>
              </a:spcBef>
              <a:buClr>
                <a:srgbClr val="AE00D0"/>
              </a:buClr>
              <a:buSzPct val="155000"/>
              <a:buFont typeface="Arial"/>
              <a:buChar char="•"/>
            </a:pPr>
            <a:r>
              <a:rPr lang="es-ES" sz="2000" b="1" dirty="0">
                <a:solidFill>
                  <a:srgbClr val="0000FF"/>
                </a:solidFill>
              </a:rPr>
              <a:t>C47</a:t>
            </a:r>
            <a:r>
              <a:rPr lang="es-ES" sz="2000" dirty="0" smtClean="0"/>
              <a:t> </a:t>
            </a:r>
            <a:r>
              <a:rPr lang="es-ES" sz="2000" dirty="0"/>
              <a:t> </a:t>
            </a:r>
            <a:r>
              <a:rPr lang="es-ES" sz="2000" dirty="0" smtClean="0"/>
              <a:t>Sustancias </a:t>
            </a:r>
            <a:r>
              <a:rPr lang="es-ES" sz="2000" dirty="0"/>
              <a:t>de </a:t>
            </a:r>
            <a:r>
              <a:rPr lang="es-ES" sz="2000" dirty="0" smtClean="0"/>
              <a:t>carácter </a:t>
            </a:r>
            <a:r>
              <a:rPr lang="es-ES" sz="2000" dirty="0"/>
              <a:t>explosivo, excluidas las </a:t>
            </a:r>
            <a:r>
              <a:rPr lang="es-ES" sz="2000" dirty="0" smtClean="0"/>
              <a:t>ya mencionadas </a:t>
            </a:r>
            <a:r>
              <a:rPr lang="es-ES" sz="2000" dirty="0"/>
              <a:t>en la presente tabla. </a:t>
            </a:r>
            <a:endParaRPr lang="es-ES" sz="2000" dirty="0" smtClean="0"/>
          </a:p>
          <a:p>
            <a:pPr marL="544513" lvl="0" indent="-285750">
              <a:spcBef>
                <a:spcPts val="600"/>
              </a:spcBef>
              <a:buClr>
                <a:srgbClr val="AE00D0"/>
              </a:buClr>
              <a:buSzPct val="155000"/>
              <a:buFont typeface="Arial"/>
              <a:buChar char="•"/>
            </a:pPr>
            <a:r>
              <a:rPr lang="es-ES" sz="2000" b="1" dirty="0">
                <a:solidFill>
                  <a:srgbClr val="0000FF"/>
                </a:solidFill>
              </a:rPr>
              <a:t>C48</a:t>
            </a:r>
            <a:r>
              <a:rPr lang="es-ES" sz="2000" dirty="0" smtClean="0"/>
              <a:t> </a:t>
            </a:r>
            <a:r>
              <a:rPr lang="es-ES" sz="2000" dirty="0"/>
              <a:t> Compuestos </a:t>
            </a:r>
            <a:r>
              <a:rPr lang="es-ES" sz="2000" dirty="0" smtClean="0"/>
              <a:t>orgánicos </a:t>
            </a:r>
            <a:r>
              <a:rPr lang="es-ES" sz="2000" dirty="0"/>
              <a:t>de </a:t>
            </a:r>
            <a:r>
              <a:rPr lang="es-ES" sz="2000" dirty="0" smtClean="0"/>
              <a:t>azufre. </a:t>
            </a:r>
            <a:endParaRPr lang="es-ES" sz="2000" dirty="0"/>
          </a:p>
          <a:p>
            <a:pPr marL="544513" lvl="0" indent="-285750">
              <a:spcBef>
                <a:spcPts val="600"/>
              </a:spcBef>
              <a:buClr>
                <a:srgbClr val="AE00D0"/>
              </a:buClr>
              <a:buSzPct val="155000"/>
              <a:buFont typeface="Arial"/>
              <a:buChar char="•"/>
            </a:pPr>
            <a:r>
              <a:rPr lang="es-ES" sz="2000" b="1" dirty="0" smtClean="0">
                <a:solidFill>
                  <a:srgbClr val="0000FF"/>
                </a:solidFill>
              </a:rPr>
              <a:t>C49</a:t>
            </a:r>
            <a:r>
              <a:rPr lang="es-ES" sz="2000" dirty="0" smtClean="0"/>
              <a:t>  Todo </a:t>
            </a:r>
            <a:r>
              <a:rPr lang="es-ES" sz="2000" dirty="0"/>
              <a:t>producto de la familia de los </a:t>
            </a:r>
            <a:r>
              <a:rPr lang="es-ES" sz="2000" dirty="0" err="1"/>
              <a:t>dibenzofuranos</a:t>
            </a:r>
            <a:r>
              <a:rPr lang="es-ES" sz="2000" dirty="0"/>
              <a:t> </a:t>
            </a:r>
            <a:r>
              <a:rPr lang="es-ES" sz="2000" dirty="0" err="1"/>
              <a:t>policlorados</a:t>
            </a:r>
            <a:r>
              <a:rPr lang="es-ES" sz="2000" dirty="0"/>
              <a:t>. </a:t>
            </a:r>
            <a:endParaRPr lang="es-ES" sz="2000" dirty="0" smtClean="0"/>
          </a:p>
          <a:p>
            <a:pPr marL="544513" lvl="0" indent="-285750">
              <a:spcBef>
                <a:spcPts val="600"/>
              </a:spcBef>
              <a:buClr>
                <a:srgbClr val="AE00D0"/>
              </a:buClr>
              <a:buSzPct val="155000"/>
              <a:buFont typeface="Arial"/>
              <a:buChar char="•"/>
            </a:pPr>
            <a:r>
              <a:rPr lang="es-ES" sz="2000" b="1" dirty="0">
                <a:solidFill>
                  <a:srgbClr val="0000FF"/>
                </a:solidFill>
              </a:rPr>
              <a:t>C50</a:t>
            </a:r>
            <a:r>
              <a:rPr lang="es-ES" sz="2000" dirty="0" smtClean="0"/>
              <a:t>  Todo </a:t>
            </a:r>
            <a:r>
              <a:rPr lang="es-ES" sz="2000" dirty="0"/>
              <a:t>producto de la familia de las </a:t>
            </a:r>
            <a:r>
              <a:rPr lang="es-ES" sz="2000" dirty="0" err="1"/>
              <a:t>dibenzo</a:t>
            </a:r>
            <a:r>
              <a:rPr lang="es-ES" sz="2000" dirty="0"/>
              <a:t>-</a:t>
            </a:r>
            <a:r>
              <a:rPr lang="es-ES" sz="2000" dirty="0" smtClean="0"/>
              <a:t>para-dioxinas </a:t>
            </a:r>
            <a:r>
              <a:rPr lang="es-ES" sz="2000" dirty="0" err="1"/>
              <a:t>policloradas</a:t>
            </a:r>
            <a:r>
              <a:rPr lang="es-ES" sz="2000" dirty="0"/>
              <a:t>. </a:t>
            </a:r>
            <a:endParaRPr lang="es-ES" sz="2000" dirty="0" smtClean="0"/>
          </a:p>
          <a:p>
            <a:pPr marL="544513" lvl="0" indent="-285750">
              <a:spcBef>
                <a:spcPts val="600"/>
              </a:spcBef>
              <a:buClr>
                <a:srgbClr val="AE00D0"/>
              </a:buClr>
              <a:buSzPct val="155000"/>
              <a:buFont typeface="Arial"/>
              <a:buChar char="•"/>
            </a:pPr>
            <a:r>
              <a:rPr lang="es-ES" sz="2000" b="1" dirty="0">
                <a:solidFill>
                  <a:srgbClr val="0000FF"/>
                </a:solidFill>
              </a:rPr>
              <a:t>C51</a:t>
            </a:r>
            <a:r>
              <a:rPr lang="es-ES" sz="2000" dirty="0" smtClean="0"/>
              <a:t> Hidrocarburos y sus compuestos oxigenados, nitrogenados y/o sulfurados no incluidos en la presente tabla.</a:t>
            </a: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42</a:t>
            </a:fld>
            <a:endParaRPr lang="eu-ES" sz="1600" dirty="0">
              <a:latin typeface="Arial" charset="0"/>
              <a:cs typeface="Arial" charset="0"/>
            </a:endParaRPr>
          </a:p>
        </p:txBody>
      </p:sp>
      <p:sp>
        <p:nvSpPr>
          <p:cNvPr id="9" name="Rectangle 5"/>
          <p:cNvSpPr>
            <a:spLocks noChangeArrowheads="1"/>
          </p:cNvSpPr>
          <p:nvPr/>
        </p:nvSpPr>
        <p:spPr bwMode="auto">
          <a:xfrm>
            <a:off x="16002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248400"/>
            <a:ext cx="990600" cy="451119"/>
          </a:xfrm>
          <a:prstGeom prst="rect">
            <a:avLst/>
          </a:prstGeom>
        </p:spPr>
      </p:pic>
      <p:sp>
        <p:nvSpPr>
          <p:cNvPr id="8" name="Line 2"/>
          <p:cNvSpPr>
            <a:spLocks noChangeShapeType="1"/>
          </p:cNvSpPr>
          <p:nvPr/>
        </p:nvSpPr>
        <p:spPr bwMode="auto">
          <a:xfrm>
            <a:off x="609600" y="1143000"/>
            <a:ext cx="7543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2" name="Text Box 3"/>
          <p:cNvSpPr txBox="1">
            <a:spLocks noChangeArrowheads="1"/>
          </p:cNvSpPr>
          <p:nvPr/>
        </p:nvSpPr>
        <p:spPr bwMode="auto">
          <a:xfrm>
            <a:off x="762000" y="304800"/>
            <a:ext cx="76962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Tree>
    <p:extLst>
      <p:ext uri="{BB962C8B-B14F-4D97-AF65-F5344CB8AC3E}">
        <p14:creationId xmlns:p14="http://schemas.microsoft.com/office/powerpoint/2010/main" xmlns="" val="31082871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09600" y="1143000"/>
            <a:ext cx="7543800" cy="4979825"/>
          </a:xfrm>
          <a:prstGeom prst="rect">
            <a:avLst/>
          </a:prstGeom>
          <a:solidFill>
            <a:srgbClr val="D9D9D9"/>
          </a:solidFill>
        </p:spPr>
        <p:txBody>
          <a:bodyPr wrap="square">
            <a:spAutoFit/>
          </a:bodyPr>
          <a:lstStyle/>
          <a:p>
            <a:pPr algn="ctr">
              <a:lnSpc>
                <a:spcPct val="90000"/>
              </a:lnSpc>
            </a:pPr>
            <a:r>
              <a:rPr lang="es-ES" sz="2000" dirty="0" smtClean="0"/>
              <a:t> </a:t>
            </a:r>
            <a:r>
              <a:rPr lang="es-ES" sz="2400" b="1" dirty="0" smtClean="0">
                <a:solidFill>
                  <a:srgbClr val="0000FF"/>
                </a:solidFill>
              </a:rPr>
              <a:t>Tabla 5</a:t>
            </a:r>
          </a:p>
          <a:p>
            <a:pPr algn="ctr"/>
            <a:r>
              <a:rPr lang="es-ES" b="1" i="1" dirty="0" err="1"/>
              <a:t>Características</a:t>
            </a:r>
            <a:r>
              <a:rPr lang="es-ES" b="1" i="1" dirty="0"/>
              <a:t> de los residuos que permiten calificarlos de </a:t>
            </a:r>
            <a:r>
              <a:rPr lang="es-ES" b="1" i="1" dirty="0" err="1"/>
              <a:t>tóxicos</a:t>
            </a:r>
            <a:r>
              <a:rPr lang="es-ES" b="1" i="1" dirty="0"/>
              <a:t> y peligrosos </a:t>
            </a:r>
          </a:p>
          <a:p>
            <a:pPr marL="368300" indent="-285750" algn="just">
              <a:spcBef>
                <a:spcPts val="600"/>
              </a:spcBef>
              <a:buClr>
                <a:srgbClr val="AE00D0"/>
              </a:buClr>
              <a:buSzPct val="155000"/>
              <a:buFont typeface="Arial"/>
              <a:buChar char="•"/>
            </a:pPr>
            <a:r>
              <a:rPr lang="es-ES" sz="2000" b="1" dirty="0" smtClean="0">
                <a:solidFill>
                  <a:srgbClr val="0000FF"/>
                </a:solidFill>
              </a:rPr>
              <a:t>H1 “Explosivo”</a:t>
            </a:r>
            <a:r>
              <a:rPr lang="es-ES" sz="2000" dirty="0" smtClean="0"/>
              <a:t>: Se aplica a sustancias </a:t>
            </a:r>
            <a:r>
              <a:rPr lang="es-ES" sz="2000" dirty="0"/>
              <a:t>y preparados que pueden explosionar bajo el efecto de una llama o que son más sensibles a los choques o a la fricción que el </a:t>
            </a:r>
            <a:r>
              <a:rPr lang="es-ES" sz="2000" dirty="0" err="1" smtClean="0"/>
              <a:t>dinitrobenceno</a:t>
            </a:r>
            <a:r>
              <a:rPr lang="es-ES" sz="2000" dirty="0" smtClean="0"/>
              <a:t>.</a:t>
            </a:r>
          </a:p>
          <a:p>
            <a:pPr marL="368300" indent="-285750" algn="just">
              <a:spcBef>
                <a:spcPts val="600"/>
              </a:spcBef>
              <a:buClr>
                <a:srgbClr val="AE00D0"/>
              </a:buClr>
              <a:buSzPct val="155000"/>
              <a:buFont typeface="Arial"/>
              <a:buChar char="•"/>
            </a:pPr>
            <a:r>
              <a:rPr lang="es-ES" sz="2000" b="1" dirty="0" smtClean="0">
                <a:solidFill>
                  <a:srgbClr val="0000FF"/>
                </a:solidFill>
              </a:rPr>
              <a:t>H2 “Comburente”</a:t>
            </a:r>
            <a:r>
              <a:rPr lang="es-ES" sz="2000" dirty="0" smtClean="0"/>
              <a:t>: </a:t>
            </a:r>
            <a:r>
              <a:rPr lang="es-ES" sz="2000" dirty="0"/>
              <a:t>«Comburente»: se aplica a sustancias y preparados que presenten reacciones altamente </a:t>
            </a:r>
            <a:r>
              <a:rPr lang="es-ES" sz="2000" dirty="0" err="1"/>
              <a:t>exotérmicas</a:t>
            </a:r>
            <a:r>
              <a:rPr lang="es-ES" sz="2000" dirty="0"/>
              <a:t> al entrar en contacto con otras sustancias, en particular sustancias inflamables. </a:t>
            </a:r>
            <a:endParaRPr lang="es-ES" sz="2000" dirty="0" smtClean="0"/>
          </a:p>
          <a:p>
            <a:pPr marL="368300" indent="-285750" algn="just">
              <a:spcBef>
                <a:spcPts val="600"/>
              </a:spcBef>
              <a:buClr>
                <a:srgbClr val="AE00D0"/>
              </a:buClr>
              <a:buSzPct val="155000"/>
              <a:buFont typeface="Arial"/>
              <a:buChar char="•"/>
            </a:pPr>
            <a:r>
              <a:rPr lang="es-ES" sz="2000" b="1" dirty="0" smtClean="0">
                <a:solidFill>
                  <a:srgbClr val="0000FF"/>
                </a:solidFill>
              </a:rPr>
              <a:t>H3-A “Fácilmente inflamable”</a:t>
            </a:r>
            <a:r>
              <a:rPr lang="es-ES" sz="2000" dirty="0" smtClean="0"/>
              <a:t>: </a:t>
            </a:r>
            <a:r>
              <a:rPr lang="es-ES" sz="2000" dirty="0"/>
              <a:t>se aplica a sustancias y </a:t>
            </a:r>
            <a:r>
              <a:rPr lang="es-ES" sz="2000" dirty="0" smtClean="0"/>
              <a:t>preparados </a:t>
            </a:r>
            <a:r>
              <a:rPr lang="es-ES" sz="2000" dirty="0" err="1"/>
              <a:t>líquidos</a:t>
            </a:r>
            <a:r>
              <a:rPr lang="es-ES" sz="2000" dirty="0"/>
              <a:t> que tengan un punto de </a:t>
            </a:r>
            <a:r>
              <a:rPr lang="es-ES" sz="2000" dirty="0" err="1"/>
              <a:t>inflamación</a:t>
            </a:r>
            <a:r>
              <a:rPr lang="es-ES" sz="2000" dirty="0"/>
              <a:t> inferior a 21 °C (incluidos los </a:t>
            </a:r>
            <a:r>
              <a:rPr lang="es-ES" sz="2000" dirty="0" err="1"/>
              <a:t>líquidos</a:t>
            </a:r>
            <a:r>
              <a:rPr lang="es-ES" sz="2000" dirty="0"/>
              <a:t> </a:t>
            </a:r>
            <a:r>
              <a:rPr lang="es-ES" sz="2000" dirty="0" smtClean="0"/>
              <a:t>extremadamente </a:t>
            </a:r>
            <a:r>
              <a:rPr lang="es-ES" sz="2000" dirty="0"/>
              <a:t>inflamables), o se aplica a sustancias y preparados que puedan calentarse </a:t>
            </a:r>
            <a:r>
              <a:rPr lang="es-ES" sz="2000" dirty="0" smtClean="0"/>
              <a:t>…</a:t>
            </a:r>
            <a:endParaRPr lang="es-ES" sz="2000" dirty="0"/>
          </a:p>
          <a:p>
            <a:pPr marL="368300" indent="-285750" algn="just">
              <a:spcBef>
                <a:spcPts val="600"/>
              </a:spcBef>
              <a:buClr>
                <a:srgbClr val="AE00D0"/>
              </a:buClr>
              <a:buSzPct val="155000"/>
              <a:buFont typeface="Arial"/>
              <a:buChar char="•"/>
            </a:pPr>
            <a:r>
              <a:rPr lang="es-ES" sz="2000" dirty="0" smtClean="0"/>
              <a:t>… Así, hasta </a:t>
            </a:r>
            <a:r>
              <a:rPr lang="es-ES" sz="2000" dirty="0"/>
              <a:t>un total de </a:t>
            </a:r>
            <a:r>
              <a:rPr lang="es-ES" sz="2000" dirty="0" smtClean="0"/>
              <a:t>15 entradas</a:t>
            </a:r>
            <a:endParaRPr lang="es-ES" sz="2000" dirty="0"/>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43</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248400"/>
            <a:ext cx="990600" cy="451119"/>
          </a:xfrm>
          <a:prstGeom prst="rect">
            <a:avLst/>
          </a:prstGeom>
        </p:spPr>
      </p:pic>
      <p:sp>
        <p:nvSpPr>
          <p:cNvPr id="8" name="Line 2"/>
          <p:cNvSpPr>
            <a:spLocks noChangeShapeType="1"/>
          </p:cNvSpPr>
          <p:nvPr/>
        </p:nvSpPr>
        <p:spPr bwMode="auto">
          <a:xfrm>
            <a:off x="609600" y="990600"/>
            <a:ext cx="7543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1" name="Text Box 3"/>
          <p:cNvSpPr txBox="1">
            <a:spLocks noChangeArrowheads="1"/>
          </p:cNvSpPr>
          <p:nvPr/>
        </p:nvSpPr>
        <p:spPr bwMode="auto">
          <a:xfrm>
            <a:off x="762000" y="152400"/>
            <a:ext cx="76962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Tree>
    <p:extLst>
      <p:ext uri="{BB962C8B-B14F-4D97-AF65-F5344CB8AC3E}">
        <p14:creationId xmlns:p14="http://schemas.microsoft.com/office/powerpoint/2010/main" xmlns="" val="38008432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33400" y="1143000"/>
            <a:ext cx="7620000" cy="374461"/>
          </a:xfrm>
          <a:prstGeom prst="rect">
            <a:avLst/>
          </a:prstGeom>
          <a:solidFill>
            <a:srgbClr val="D9D9D9"/>
          </a:solidFill>
        </p:spPr>
        <p:txBody>
          <a:bodyPr wrap="square">
            <a:spAutoFit/>
          </a:bodyPr>
          <a:lstStyle/>
          <a:p>
            <a:pPr>
              <a:lnSpc>
                <a:spcPct val="90000"/>
              </a:lnSpc>
            </a:pPr>
            <a:r>
              <a:rPr lang="es-ES" sz="2000" dirty="0" smtClean="0"/>
              <a:t> A continuación se da la lista de categorías que se incluyen en la </a:t>
            </a:r>
            <a:r>
              <a:rPr lang="es-ES" sz="2000" b="1" dirty="0" smtClean="0">
                <a:solidFill>
                  <a:srgbClr val="0000FF"/>
                </a:solidFill>
              </a:rPr>
              <a:t>Tabla 5</a:t>
            </a:r>
            <a:r>
              <a:rPr lang="es-ES" sz="2000" dirty="0" smtClean="0"/>
              <a:t> </a:t>
            </a:r>
            <a:endParaRPr lang="es-ES" sz="2800" b="1" dirty="0">
              <a:solidFill>
                <a:srgbClr val="0000FF"/>
              </a:solidFill>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44</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6248400"/>
            <a:ext cx="990600" cy="451119"/>
          </a:xfrm>
          <a:prstGeom prst="rect">
            <a:avLst/>
          </a:prstGeom>
        </p:spPr>
      </p:pic>
      <p:sp>
        <p:nvSpPr>
          <p:cNvPr id="8" name="Line 2"/>
          <p:cNvSpPr>
            <a:spLocks noChangeShapeType="1"/>
          </p:cNvSpPr>
          <p:nvPr/>
        </p:nvSpPr>
        <p:spPr bwMode="auto">
          <a:xfrm>
            <a:off x="533400" y="990600"/>
            <a:ext cx="7620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2" name="Text Box 3"/>
          <p:cNvSpPr txBox="1">
            <a:spLocks noChangeArrowheads="1"/>
          </p:cNvSpPr>
          <p:nvPr/>
        </p:nvSpPr>
        <p:spPr bwMode="auto">
          <a:xfrm>
            <a:off x="762000" y="152400"/>
            <a:ext cx="76962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graphicFrame>
        <p:nvGraphicFramePr>
          <p:cNvPr id="2" name="Tabla 1"/>
          <p:cNvGraphicFramePr>
            <a:graphicFrameLocks noGrp="1"/>
          </p:cNvGraphicFramePr>
          <p:nvPr>
            <p:extLst>
              <p:ext uri="{D42A27DB-BD31-4B8C-83A1-F6EECF244321}">
                <p14:modId xmlns:p14="http://schemas.microsoft.com/office/powerpoint/2010/main" xmlns="" val="1063563030"/>
              </p:ext>
            </p:extLst>
          </p:nvPr>
        </p:nvGraphicFramePr>
        <p:xfrm>
          <a:off x="533400" y="1676400"/>
          <a:ext cx="7620000" cy="4262120"/>
        </p:xfrm>
        <a:graphic>
          <a:graphicData uri="http://schemas.openxmlformats.org/drawingml/2006/table">
            <a:tbl>
              <a:tblPr firstRow="1" bandRow="1">
                <a:tableStyleId>{10A1B5D5-9B99-4C35-A422-299274C87663}</a:tableStyleId>
              </a:tblPr>
              <a:tblGrid>
                <a:gridCol w="3537857"/>
                <a:gridCol w="4082143"/>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1" dirty="0" smtClean="0">
                          <a:solidFill>
                            <a:srgbClr val="0000FF"/>
                          </a:solidFill>
                        </a:rPr>
                        <a:t>Tabla 5</a:t>
                      </a:r>
                      <a:endParaRPr lang="es-ES" sz="2800" b="1" dirty="0" smtClean="0">
                        <a:solidFill>
                          <a:srgbClr val="0000FF"/>
                        </a:solidFill>
                      </a:endParaRPr>
                    </a:p>
                    <a:p>
                      <a:pPr marL="0" marR="0" indent="0" algn="ctr" defTabSz="914400" rtl="0" eaLnBrk="1" fontAlgn="auto" latinLnBrk="0" hangingPunct="1">
                        <a:lnSpc>
                          <a:spcPct val="100000"/>
                        </a:lnSpc>
                        <a:spcBef>
                          <a:spcPts val="0"/>
                        </a:spcBef>
                        <a:spcAft>
                          <a:spcPts val="600"/>
                        </a:spcAft>
                        <a:buClrTx/>
                        <a:buSzTx/>
                        <a:buFontTx/>
                        <a:buNone/>
                        <a:tabLst/>
                        <a:defRPr/>
                      </a:pPr>
                      <a:r>
                        <a:rPr lang="es-ES" sz="1800" b="1" i="1" dirty="0" err="1" smtClean="0">
                          <a:solidFill>
                            <a:srgbClr val="000000"/>
                          </a:solidFill>
                        </a:rPr>
                        <a:t>Características</a:t>
                      </a:r>
                      <a:r>
                        <a:rPr lang="es-ES" sz="1800" b="1" i="1" dirty="0" smtClean="0">
                          <a:solidFill>
                            <a:srgbClr val="000000"/>
                          </a:solidFill>
                        </a:rPr>
                        <a:t> de los residuos que permiten calificarlos de </a:t>
                      </a:r>
                      <a:r>
                        <a:rPr lang="es-ES" sz="1800" b="1" i="1" dirty="0" err="1" smtClean="0">
                          <a:solidFill>
                            <a:srgbClr val="000000"/>
                          </a:solidFill>
                        </a:rPr>
                        <a:t>tóxicos</a:t>
                      </a:r>
                      <a:r>
                        <a:rPr lang="es-ES" sz="1800" b="1" i="1" dirty="0" smtClean="0">
                          <a:solidFill>
                            <a:srgbClr val="000000"/>
                          </a:solidFill>
                        </a:rPr>
                        <a:t> y peligrosos </a:t>
                      </a:r>
                    </a:p>
                  </a:txBody>
                  <a:tcP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hMerge="1">
                  <a:txBody>
                    <a:bodyPr/>
                    <a:lstStyle/>
                    <a:p>
                      <a:endParaRPr lang="es-E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rgbClr val="0000FF"/>
                          </a:solidFill>
                          <a:latin typeface="+mn-lt"/>
                          <a:ea typeface="+mn-ea"/>
                          <a:cs typeface="+mn-cs"/>
                        </a:rPr>
                        <a:t>H1</a:t>
                      </a:r>
                      <a:r>
                        <a:rPr lang="es-ES" sz="2000" b="1" dirty="0" smtClean="0"/>
                        <a:t>   </a:t>
                      </a:r>
                      <a:r>
                        <a:rPr lang="es-ES" sz="1800" b="0" dirty="0" smtClean="0"/>
                        <a:t>“Explosivos”</a:t>
                      </a:r>
                    </a:p>
                  </a:txBody>
                  <a:tcP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r>
                        <a:rPr kumimoji="0" lang="es-ES" sz="1800" b="1" kern="1200" dirty="0" smtClean="0">
                          <a:solidFill>
                            <a:srgbClr val="0000FF"/>
                          </a:solidFill>
                          <a:latin typeface="+mn-lt"/>
                          <a:ea typeface="+mn-ea"/>
                          <a:cs typeface="+mn-cs"/>
                        </a:rPr>
                        <a:t>H8</a:t>
                      </a:r>
                      <a:r>
                        <a:rPr lang="es-ES" b="1" dirty="0" smtClean="0"/>
                        <a:t> </a:t>
                      </a:r>
                      <a:r>
                        <a:rPr lang="es-ES" b="1" baseline="0" dirty="0" smtClean="0"/>
                        <a:t> </a:t>
                      </a:r>
                      <a:r>
                        <a:rPr lang="es-ES" b="0" baseline="0" dirty="0" smtClean="0"/>
                        <a:t>“Corrosivo”</a:t>
                      </a:r>
                      <a:endParaRPr lang="es-ES" b="0" dirty="0"/>
                    </a:p>
                  </a:txBody>
                  <a:tcP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rgbClr val="0000FF"/>
                          </a:solidFill>
                          <a:latin typeface="+mn-lt"/>
                          <a:ea typeface="+mn-ea"/>
                          <a:cs typeface="+mn-cs"/>
                        </a:rPr>
                        <a:t>H2</a:t>
                      </a:r>
                      <a:r>
                        <a:rPr lang="es-ES" sz="1800" b="1" dirty="0" smtClean="0"/>
                        <a:t>   </a:t>
                      </a:r>
                      <a:r>
                        <a:rPr lang="es-ES" sz="1800" b="0" dirty="0" smtClean="0"/>
                        <a:t>“Comburente”</a:t>
                      </a:r>
                    </a:p>
                  </a:txBody>
                  <a:tcP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r>
                        <a:rPr kumimoji="0" lang="es-ES" sz="1800" b="1" kern="1200" dirty="0" smtClean="0">
                          <a:solidFill>
                            <a:srgbClr val="0000FF"/>
                          </a:solidFill>
                          <a:latin typeface="+mn-lt"/>
                          <a:ea typeface="+mn-ea"/>
                          <a:cs typeface="+mn-cs"/>
                        </a:rPr>
                        <a:t>H9</a:t>
                      </a:r>
                      <a:r>
                        <a:rPr lang="es-ES" b="1" dirty="0" smtClean="0"/>
                        <a:t>  </a:t>
                      </a:r>
                      <a:r>
                        <a:rPr lang="es-ES" b="0" dirty="0" smtClean="0"/>
                        <a:t>“Infeccioso”</a:t>
                      </a:r>
                      <a:endParaRPr lang="es-ES" b="0" dirty="0"/>
                    </a:p>
                  </a:txBody>
                  <a:tcP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rgbClr val="0000FF"/>
                          </a:solidFill>
                          <a:latin typeface="+mn-lt"/>
                          <a:ea typeface="+mn-ea"/>
                          <a:cs typeface="+mn-cs"/>
                        </a:rPr>
                        <a:t>H3A</a:t>
                      </a:r>
                      <a:r>
                        <a:rPr lang="es-ES" sz="1800" b="1" dirty="0" smtClean="0"/>
                        <a:t> </a:t>
                      </a:r>
                      <a:r>
                        <a:rPr lang="es-ES" sz="1800" b="0" dirty="0" smtClean="0"/>
                        <a:t>“Fácilmente Inflamables”</a:t>
                      </a:r>
                    </a:p>
                  </a:txBody>
                  <a:tcP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r>
                        <a:rPr kumimoji="0" lang="es-ES" sz="1800" b="1" kern="1200" dirty="0" smtClean="0">
                          <a:solidFill>
                            <a:srgbClr val="0000FF"/>
                          </a:solidFill>
                          <a:latin typeface="+mn-lt"/>
                          <a:ea typeface="+mn-ea"/>
                          <a:cs typeface="+mn-cs"/>
                        </a:rPr>
                        <a:t>H10</a:t>
                      </a:r>
                      <a:r>
                        <a:rPr lang="es-ES" b="1" dirty="0" smtClean="0"/>
                        <a:t>  </a:t>
                      </a:r>
                      <a:r>
                        <a:rPr lang="es-ES" b="0" dirty="0" smtClean="0"/>
                        <a:t>“Tóxico para la reproducción”</a:t>
                      </a:r>
                      <a:endParaRPr lang="es-ES" b="0" dirty="0"/>
                    </a:p>
                  </a:txBody>
                  <a:tcP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rgbClr val="0000FF"/>
                          </a:solidFill>
                          <a:latin typeface="+mn-lt"/>
                          <a:ea typeface="+mn-ea"/>
                          <a:cs typeface="+mn-cs"/>
                        </a:rPr>
                        <a:t>H3B</a:t>
                      </a:r>
                      <a:r>
                        <a:rPr lang="es-ES" sz="1800" b="1" dirty="0" smtClean="0"/>
                        <a:t> </a:t>
                      </a:r>
                      <a:r>
                        <a:rPr lang="es-ES" sz="1800" b="0" dirty="0" smtClean="0"/>
                        <a:t>“Inflamables</a:t>
                      </a:r>
                    </a:p>
                  </a:txBody>
                  <a:tcP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r>
                        <a:rPr kumimoji="0" lang="es-ES" sz="1800" b="1" kern="1200" dirty="0" smtClean="0">
                          <a:solidFill>
                            <a:srgbClr val="0000FF"/>
                          </a:solidFill>
                          <a:latin typeface="+mn-lt"/>
                          <a:ea typeface="+mn-ea"/>
                          <a:cs typeface="+mn-cs"/>
                        </a:rPr>
                        <a:t>H11</a:t>
                      </a:r>
                      <a:r>
                        <a:rPr lang="es-ES" b="1" dirty="0" smtClean="0"/>
                        <a:t>  </a:t>
                      </a:r>
                      <a:r>
                        <a:rPr lang="es-ES" b="0" dirty="0" smtClean="0"/>
                        <a:t>“</a:t>
                      </a:r>
                      <a:r>
                        <a:rPr lang="es-ES" b="0" dirty="0" err="1" smtClean="0"/>
                        <a:t>Mutagénico</a:t>
                      </a:r>
                      <a:r>
                        <a:rPr lang="es-ES" b="0" dirty="0" smtClean="0"/>
                        <a:t>”</a:t>
                      </a:r>
                      <a:endParaRPr lang="es-ES" b="0" dirty="0"/>
                    </a:p>
                  </a:txBody>
                  <a:tcP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rgbClr val="0000FF"/>
                          </a:solidFill>
                          <a:latin typeface="+mn-lt"/>
                          <a:ea typeface="+mn-ea"/>
                          <a:cs typeface="+mn-cs"/>
                        </a:rPr>
                        <a:t>H4</a:t>
                      </a:r>
                      <a:r>
                        <a:rPr lang="es-ES" sz="1800" b="1" dirty="0" smtClean="0"/>
                        <a:t>   </a:t>
                      </a:r>
                      <a:r>
                        <a:rPr lang="es-ES" sz="1800" b="0" dirty="0" smtClean="0"/>
                        <a:t>“Irritante”</a:t>
                      </a:r>
                    </a:p>
                  </a:txBody>
                  <a:tcP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r>
                        <a:rPr kumimoji="0" lang="es-ES" sz="1800" b="1" kern="1200" dirty="0" smtClean="0">
                          <a:solidFill>
                            <a:srgbClr val="0000FF"/>
                          </a:solidFill>
                          <a:latin typeface="+mn-lt"/>
                          <a:ea typeface="+mn-ea"/>
                          <a:cs typeface="+mn-cs"/>
                        </a:rPr>
                        <a:t>H12</a:t>
                      </a:r>
                      <a:r>
                        <a:rPr lang="es-ES" b="1" dirty="0" smtClean="0"/>
                        <a:t>   </a:t>
                      </a:r>
                      <a:r>
                        <a:rPr lang="es-ES" b="0" dirty="0" smtClean="0"/>
                        <a:t>Sustancias o preparados que emiten gases tóxicos</a:t>
                      </a:r>
                      <a:r>
                        <a:rPr lang="es-ES" b="0" baseline="0" dirty="0" smtClean="0"/>
                        <a:t> …</a:t>
                      </a:r>
                      <a:endParaRPr lang="es-ES" b="0" dirty="0"/>
                    </a:p>
                  </a:txBody>
                  <a:tcP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rgbClr val="0000FF"/>
                          </a:solidFill>
                          <a:latin typeface="+mn-lt"/>
                          <a:ea typeface="+mn-ea"/>
                          <a:cs typeface="+mn-cs"/>
                        </a:rPr>
                        <a:t>H5</a:t>
                      </a:r>
                      <a:r>
                        <a:rPr lang="es-ES" sz="1800" b="1" dirty="0" smtClean="0"/>
                        <a:t>  </a:t>
                      </a:r>
                      <a:r>
                        <a:rPr lang="es-ES" sz="1800" b="0" dirty="0" smtClean="0"/>
                        <a:t>“Nocivo”</a:t>
                      </a:r>
                    </a:p>
                  </a:txBody>
                  <a:tcP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r>
                        <a:rPr kumimoji="0" lang="es-ES" sz="1800" b="1" kern="1200" dirty="0" smtClean="0">
                          <a:solidFill>
                            <a:srgbClr val="0000FF"/>
                          </a:solidFill>
                          <a:latin typeface="+mn-lt"/>
                          <a:ea typeface="+mn-ea"/>
                          <a:cs typeface="+mn-cs"/>
                        </a:rPr>
                        <a:t>H13</a:t>
                      </a:r>
                      <a:r>
                        <a:rPr lang="es-ES" b="1" dirty="0" smtClean="0"/>
                        <a:t>  </a:t>
                      </a:r>
                      <a:r>
                        <a:rPr lang="es-ES" b="0" dirty="0" smtClean="0"/>
                        <a:t>Sustancias o preparados … que</a:t>
                      </a:r>
                      <a:r>
                        <a:rPr lang="es-ES" b="0" baseline="0" dirty="0" smtClean="0"/>
                        <a:t> pueden dar lugar a un lixiviado …</a:t>
                      </a:r>
                      <a:endParaRPr lang="es-ES" b="0" dirty="0"/>
                    </a:p>
                  </a:txBody>
                  <a:tcP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370840">
                <a:tc>
                  <a:txBody>
                    <a:bodyPr/>
                    <a:lstStyle/>
                    <a:p>
                      <a:r>
                        <a:rPr kumimoji="0" lang="es-ES" sz="1800" b="1" kern="1200" dirty="0" smtClean="0">
                          <a:solidFill>
                            <a:srgbClr val="0000FF"/>
                          </a:solidFill>
                          <a:latin typeface="+mn-lt"/>
                          <a:ea typeface="+mn-ea"/>
                          <a:cs typeface="+mn-cs"/>
                        </a:rPr>
                        <a:t>H6</a:t>
                      </a:r>
                      <a:r>
                        <a:rPr lang="es-ES" b="1" dirty="0" smtClean="0"/>
                        <a:t>  </a:t>
                      </a:r>
                      <a:r>
                        <a:rPr lang="es-ES" b="0" dirty="0" smtClean="0"/>
                        <a:t>“Tóxico”</a:t>
                      </a:r>
                      <a:endParaRPr lang="es-ES" b="0" dirty="0"/>
                    </a:p>
                  </a:txBody>
                  <a:tcP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r>
                        <a:rPr kumimoji="0" lang="es-ES" sz="1800" b="1" kern="1200" dirty="0" smtClean="0">
                          <a:solidFill>
                            <a:srgbClr val="0000FF"/>
                          </a:solidFill>
                          <a:latin typeface="+mn-lt"/>
                          <a:ea typeface="+mn-ea"/>
                          <a:cs typeface="+mn-cs"/>
                        </a:rPr>
                        <a:t>H14</a:t>
                      </a:r>
                      <a:r>
                        <a:rPr lang="es-ES" b="1" dirty="0" smtClean="0"/>
                        <a:t>  </a:t>
                      </a:r>
                      <a:r>
                        <a:rPr lang="es-ES" b="0" dirty="0" smtClean="0"/>
                        <a:t>“Peligroso para el medio ambiente”</a:t>
                      </a:r>
                      <a:endParaRPr lang="es-ES" b="0" dirty="0"/>
                    </a:p>
                  </a:txBody>
                  <a:tcP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r h="370840">
                <a:tc>
                  <a:txBody>
                    <a:bodyPr/>
                    <a:lstStyle/>
                    <a:p>
                      <a:r>
                        <a:rPr kumimoji="0" lang="es-ES" sz="1800" b="1" kern="1200" dirty="0" smtClean="0">
                          <a:solidFill>
                            <a:srgbClr val="0000FF"/>
                          </a:solidFill>
                          <a:latin typeface="+mn-lt"/>
                          <a:ea typeface="+mn-ea"/>
                          <a:cs typeface="+mn-cs"/>
                        </a:rPr>
                        <a:t>H7</a:t>
                      </a:r>
                      <a:r>
                        <a:rPr lang="es-ES" b="1" dirty="0" smtClean="0"/>
                        <a:t>  </a:t>
                      </a:r>
                      <a:r>
                        <a:rPr lang="es-ES" b="0" dirty="0" smtClean="0"/>
                        <a:t>“Carcinógeno”</a:t>
                      </a:r>
                      <a:endParaRPr lang="es-ES" b="0" dirty="0"/>
                    </a:p>
                  </a:txBody>
                  <a:tcP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c>
                  <a:txBody>
                    <a:bodyPr/>
                    <a:lstStyle/>
                    <a:p>
                      <a:endParaRPr lang="es-ES" b="1" dirty="0"/>
                    </a:p>
                  </a:txBody>
                  <a:tcPr>
                    <a:lnL w="19050" cap="flat" cmpd="sng" algn="ctr">
                      <a:solidFill>
                        <a:srgbClr val="7F7F7F"/>
                      </a:solidFill>
                      <a:prstDash val="solid"/>
                      <a:round/>
                      <a:headEnd type="none" w="med" len="med"/>
                      <a:tailEnd type="none" w="med" len="med"/>
                    </a:lnL>
                    <a:lnR w="19050" cap="flat" cmpd="sng" algn="ctr">
                      <a:solidFill>
                        <a:srgbClr val="7F7F7F"/>
                      </a:solidFill>
                      <a:prstDash val="solid"/>
                      <a:round/>
                      <a:headEnd type="none" w="med" len="med"/>
                      <a:tailEnd type="none" w="med" len="med"/>
                    </a:lnR>
                    <a:lnT w="19050" cap="flat" cmpd="sng" algn="ctr">
                      <a:solidFill>
                        <a:srgbClr val="7F7F7F"/>
                      </a:solidFill>
                      <a:prstDash val="solid"/>
                      <a:round/>
                      <a:headEnd type="none" w="med" len="med"/>
                      <a:tailEnd type="none" w="med" len="med"/>
                    </a:lnT>
                    <a:lnB w="19050" cap="flat" cmpd="sng" algn="ctr">
                      <a:solidFill>
                        <a:srgbClr val="7F7F7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8008432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33400" y="1143000"/>
            <a:ext cx="7543800" cy="4955203"/>
          </a:xfrm>
          <a:prstGeom prst="rect">
            <a:avLst/>
          </a:prstGeom>
          <a:solidFill>
            <a:srgbClr val="D7E4BD"/>
          </a:solidFill>
        </p:spPr>
        <p:txBody>
          <a:bodyPr wrap="square">
            <a:spAutoFit/>
          </a:bodyPr>
          <a:lstStyle/>
          <a:p>
            <a:pPr algn="ctr"/>
            <a:r>
              <a:rPr lang="es-ES" sz="2000" dirty="0" smtClean="0"/>
              <a:t> </a:t>
            </a:r>
            <a:r>
              <a:rPr lang="es-ES" sz="2400" b="1" dirty="0" smtClean="0">
                <a:solidFill>
                  <a:srgbClr val="0000FF"/>
                </a:solidFill>
              </a:rPr>
              <a:t>Tabla 6 </a:t>
            </a:r>
            <a:r>
              <a:rPr lang="es-ES" sz="2000" dirty="0" smtClean="0">
                <a:solidFill>
                  <a:srgbClr val="0000FF"/>
                </a:solidFill>
              </a:rPr>
              <a:t>(código A)</a:t>
            </a:r>
            <a:endParaRPr lang="es-ES" dirty="0" smtClean="0">
              <a:solidFill>
                <a:srgbClr val="0000FF"/>
              </a:solidFill>
            </a:endParaRPr>
          </a:p>
          <a:p>
            <a:pPr algn="ctr"/>
            <a:r>
              <a:rPr lang="es-ES" sz="2000" b="1" i="1" dirty="0"/>
              <a:t>A</a:t>
            </a:r>
            <a:r>
              <a:rPr lang="es-ES" sz="2000" b="1" i="1" dirty="0" smtClean="0"/>
              <a:t>ctividades que pueden generar residuos tóxicos y peligrosos</a:t>
            </a:r>
            <a:endParaRPr lang="es-ES" dirty="0" smtClean="0"/>
          </a:p>
          <a:p>
            <a:pPr marL="93663">
              <a:spcBef>
                <a:spcPts val="600"/>
              </a:spcBef>
            </a:pPr>
            <a:r>
              <a:rPr lang="es-ES" b="1" i="1" dirty="0" smtClean="0">
                <a:solidFill>
                  <a:srgbClr val="0000FF"/>
                </a:solidFill>
              </a:rPr>
              <a:t>Agricultura-Industria agrícola</a:t>
            </a:r>
          </a:p>
          <a:p>
            <a:pPr marL="269875" lvl="0"/>
            <a:r>
              <a:rPr lang="es-ES" dirty="0" smtClean="0"/>
              <a:t>A100 Agricultura. Silvicultura					</a:t>
            </a:r>
          </a:p>
          <a:p>
            <a:pPr marL="269875" lvl="0"/>
            <a:r>
              <a:rPr lang="es-ES" dirty="0" smtClean="0"/>
              <a:t>A101 Cultivos</a:t>
            </a:r>
          </a:p>
          <a:p>
            <a:pPr marL="269875" lvl="0"/>
            <a:r>
              <a:rPr lang="es-ES" dirty="0" smtClean="0"/>
              <a:t>A101(1) Cultivo de cereales y leguminosas  …</a:t>
            </a:r>
          </a:p>
          <a:p>
            <a:pPr marL="93663" lvl="0">
              <a:spcBef>
                <a:spcPts val="600"/>
              </a:spcBef>
            </a:pPr>
            <a:r>
              <a:rPr lang="es-ES" b="1" i="1" dirty="0">
                <a:solidFill>
                  <a:srgbClr val="0000FF"/>
                </a:solidFill>
              </a:rPr>
              <a:t>Energía</a:t>
            </a:r>
          </a:p>
          <a:p>
            <a:pPr marL="269875" lvl="0"/>
            <a:r>
              <a:rPr lang="es-ES" dirty="0" smtClean="0"/>
              <a:t>A150 Industria del carbón</a:t>
            </a:r>
          </a:p>
          <a:p>
            <a:pPr marL="269875"/>
            <a:r>
              <a:rPr lang="es-ES_tradnl" dirty="0"/>
              <a:t>A151  </a:t>
            </a:r>
            <a:r>
              <a:rPr lang="es-ES_tradnl" dirty="0" err="1"/>
              <a:t>Extracción</a:t>
            </a:r>
            <a:r>
              <a:rPr lang="es-ES_tradnl" dirty="0"/>
              <a:t> y </a:t>
            </a:r>
            <a:r>
              <a:rPr lang="es-ES_tradnl" dirty="0" err="1"/>
              <a:t>preparación</a:t>
            </a:r>
            <a:r>
              <a:rPr lang="es-ES_tradnl" dirty="0"/>
              <a:t> del </a:t>
            </a:r>
            <a:r>
              <a:rPr lang="es-ES_tradnl" dirty="0" err="1"/>
              <a:t>carbón</a:t>
            </a:r>
            <a:r>
              <a:rPr lang="es-ES_tradnl" dirty="0"/>
              <a:t> y de los productos </a:t>
            </a:r>
            <a:r>
              <a:rPr lang="es-ES_tradnl" dirty="0" err="1"/>
              <a:t>carboníferos</a:t>
            </a:r>
            <a:r>
              <a:rPr lang="es-ES_tradnl" dirty="0"/>
              <a:t>. </a:t>
            </a:r>
          </a:p>
          <a:p>
            <a:pPr marL="269875"/>
            <a:r>
              <a:rPr lang="es-ES_tradnl" dirty="0"/>
              <a:t>A151(1)  Hulla </a:t>
            </a:r>
            <a:endParaRPr lang="es-ES_tradnl" dirty="0" smtClean="0"/>
          </a:p>
          <a:p>
            <a:pPr marL="269875"/>
            <a:r>
              <a:rPr lang="es-ES_tradnl" dirty="0" smtClean="0"/>
              <a:t>A151</a:t>
            </a:r>
            <a:r>
              <a:rPr lang="es-ES_tradnl" dirty="0"/>
              <a:t>(2)  </a:t>
            </a:r>
            <a:r>
              <a:rPr lang="es-ES_tradnl" dirty="0" smtClean="0"/>
              <a:t>Antracita  </a:t>
            </a:r>
            <a:r>
              <a:rPr lang="es-ES" dirty="0" smtClean="0"/>
              <a:t>…</a:t>
            </a:r>
            <a:endParaRPr lang="es-ES" dirty="0"/>
          </a:p>
          <a:p>
            <a:pPr marL="93663" lvl="0">
              <a:spcBef>
                <a:spcPts val="600"/>
              </a:spcBef>
            </a:pPr>
            <a:r>
              <a:rPr lang="es-ES" b="1" i="1" dirty="0">
                <a:solidFill>
                  <a:srgbClr val="0000FF"/>
                </a:solidFill>
              </a:rPr>
              <a:t>Metalurgia. Construcción mecánica y eléctrica</a:t>
            </a:r>
          </a:p>
          <a:p>
            <a:pPr marL="269875" lvl="0"/>
            <a:r>
              <a:rPr lang="es-ES" dirty="0" smtClean="0"/>
              <a:t>A200  Extracción de minerales metálicos </a:t>
            </a:r>
          </a:p>
          <a:p>
            <a:pPr marL="269875" lvl="0"/>
            <a:r>
              <a:rPr lang="es-ES" dirty="0" smtClean="0"/>
              <a:t>A200(1)Extracción de minerales de hierro </a:t>
            </a:r>
          </a:p>
          <a:p>
            <a:pPr marL="269875" lvl="0"/>
            <a:r>
              <a:rPr lang="es-ES" dirty="0" smtClean="0"/>
              <a:t>A200(2)Extracción de minerales metálicos no ferrosos …</a:t>
            </a:r>
          </a:p>
          <a:p>
            <a:pPr marL="93663">
              <a:spcBef>
                <a:spcPts val="600"/>
              </a:spcBef>
            </a:pPr>
            <a:r>
              <a:rPr lang="es-ES" b="1" i="1" dirty="0">
                <a:solidFill>
                  <a:srgbClr val="C00000"/>
                </a:solidFill>
              </a:rPr>
              <a:t>Y</a:t>
            </a:r>
            <a:r>
              <a:rPr lang="es-ES" b="1" i="1" dirty="0" smtClean="0">
                <a:solidFill>
                  <a:srgbClr val="C00000"/>
                </a:solidFill>
              </a:rPr>
              <a:t> así, hasta </a:t>
            </a:r>
            <a:r>
              <a:rPr lang="es-ES" b="1" i="1" dirty="0">
                <a:solidFill>
                  <a:srgbClr val="C00000"/>
                </a:solidFill>
              </a:rPr>
              <a:t>un total de </a:t>
            </a:r>
            <a:r>
              <a:rPr lang="es-ES" b="1" i="1" dirty="0" smtClean="0">
                <a:solidFill>
                  <a:srgbClr val="C00000"/>
                </a:solidFill>
              </a:rPr>
              <a:t>12 </a:t>
            </a:r>
            <a:r>
              <a:rPr lang="es-ES" b="1" i="1" dirty="0">
                <a:solidFill>
                  <a:srgbClr val="C00000"/>
                </a:solidFill>
              </a:rPr>
              <a:t>actividades </a:t>
            </a:r>
            <a:r>
              <a:rPr lang="es-ES" b="1" i="1" dirty="0" smtClean="0">
                <a:solidFill>
                  <a:srgbClr val="C00000"/>
                </a:solidFill>
              </a:rPr>
              <a:t>diferentes, que se relacionan seguido:</a:t>
            </a:r>
            <a:endParaRPr lang="es-ES" b="1" dirty="0">
              <a:solidFill>
                <a:srgbClr val="C00000"/>
              </a:solidFill>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45</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6248400"/>
            <a:ext cx="990600" cy="451119"/>
          </a:xfrm>
          <a:prstGeom prst="rect">
            <a:avLst/>
          </a:prstGeom>
        </p:spPr>
      </p:pic>
      <p:sp>
        <p:nvSpPr>
          <p:cNvPr id="8" name="Line 2"/>
          <p:cNvSpPr>
            <a:spLocks noChangeShapeType="1"/>
          </p:cNvSpPr>
          <p:nvPr/>
        </p:nvSpPr>
        <p:spPr bwMode="auto">
          <a:xfrm>
            <a:off x="609600" y="990600"/>
            <a:ext cx="7543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2" name="Text Box 3"/>
          <p:cNvSpPr txBox="1">
            <a:spLocks noChangeArrowheads="1"/>
          </p:cNvSpPr>
          <p:nvPr/>
        </p:nvSpPr>
        <p:spPr bwMode="auto">
          <a:xfrm>
            <a:off x="685800" y="152400"/>
            <a:ext cx="76200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Tree>
    <p:extLst>
      <p:ext uri="{BB962C8B-B14F-4D97-AF65-F5344CB8AC3E}">
        <p14:creationId xmlns:p14="http://schemas.microsoft.com/office/powerpoint/2010/main" xmlns="" val="38008432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09600" y="1371600"/>
            <a:ext cx="7543800" cy="4688976"/>
          </a:xfrm>
          <a:prstGeom prst="rect">
            <a:avLst/>
          </a:prstGeom>
          <a:solidFill>
            <a:srgbClr val="D7E4BD"/>
          </a:solidFill>
        </p:spPr>
        <p:txBody>
          <a:bodyPr wrap="square">
            <a:spAutoFit/>
          </a:bodyPr>
          <a:lstStyle/>
          <a:p>
            <a:pPr algn="ctr"/>
            <a:r>
              <a:rPr lang="es-ES" sz="2000" dirty="0"/>
              <a:t> </a:t>
            </a:r>
            <a:r>
              <a:rPr lang="es-ES" sz="2400" b="1" dirty="0">
                <a:solidFill>
                  <a:srgbClr val="0000FF"/>
                </a:solidFill>
              </a:rPr>
              <a:t>Tabla 6</a:t>
            </a:r>
            <a:endParaRPr lang="es-ES" sz="2000" b="1" dirty="0">
              <a:solidFill>
                <a:srgbClr val="0000FF"/>
              </a:solidFill>
            </a:endParaRPr>
          </a:p>
          <a:p>
            <a:pPr algn="ctr"/>
            <a:r>
              <a:rPr lang="es-ES" sz="2000" b="1" i="1" dirty="0">
                <a:solidFill>
                  <a:srgbClr val="0000FF"/>
                </a:solidFill>
              </a:rPr>
              <a:t>Actividades que pueden generar residuos tóxicos y </a:t>
            </a:r>
            <a:r>
              <a:rPr lang="es-ES" sz="2000" b="1" i="1" dirty="0" smtClean="0">
                <a:solidFill>
                  <a:srgbClr val="0000FF"/>
                </a:solidFill>
              </a:rPr>
              <a:t>peligrosos</a:t>
            </a:r>
            <a:endParaRPr lang="es-ES" dirty="0" smtClean="0">
              <a:solidFill>
                <a:srgbClr val="0000FF"/>
              </a:solidFill>
            </a:endParaRPr>
          </a:p>
          <a:p>
            <a:pPr marL="625475" indent="-449263">
              <a:lnSpc>
                <a:spcPct val="90000"/>
              </a:lnSpc>
              <a:spcBef>
                <a:spcPts val="600"/>
              </a:spcBef>
              <a:buClr>
                <a:srgbClr val="0000FF"/>
              </a:buClr>
              <a:buSzPct val="105000"/>
              <a:buFont typeface="+mj-lt"/>
              <a:buAutoNum type="arabicPeriod"/>
            </a:pPr>
            <a:r>
              <a:rPr lang="es-ES" b="1" i="1" dirty="0" smtClean="0"/>
              <a:t>Agricultura-Industria agrícola</a:t>
            </a:r>
            <a:endParaRPr lang="es-ES" b="1" dirty="0" smtClean="0"/>
          </a:p>
          <a:p>
            <a:pPr marL="625475" indent="-449263">
              <a:lnSpc>
                <a:spcPct val="90000"/>
              </a:lnSpc>
              <a:spcBef>
                <a:spcPts val="600"/>
              </a:spcBef>
              <a:buClr>
                <a:srgbClr val="0000FF"/>
              </a:buClr>
              <a:buSzPct val="105000"/>
              <a:buFont typeface="+mj-lt"/>
              <a:buAutoNum type="arabicPeriod"/>
            </a:pPr>
            <a:r>
              <a:rPr lang="es-ES" b="1" i="1" dirty="0" smtClean="0"/>
              <a:t>Energía</a:t>
            </a:r>
            <a:endParaRPr lang="es-ES" b="1" dirty="0" smtClean="0"/>
          </a:p>
          <a:p>
            <a:pPr marL="625475" lvl="0" indent="-449263">
              <a:lnSpc>
                <a:spcPct val="90000"/>
              </a:lnSpc>
              <a:spcBef>
                <a:spcPts val="600"/>
              </a:spcBef>
              <a:buClr>
                <a:srgbClr val="0000FF"/>
              </a:buClr>
              <a:buSzPct val="105000"/>
              <a:buFont typeface="+mj-lt"/>
              <a:buAutoNum type="arabicPeriod"/>
            </a:pPr>
            <a:r>
              <a:rPr lang="es-ES" b="1" i="1" dirty="0" smtClean="0"/>
              <a:t>Metalurgia. Construcción mecánica y eléctrica</a:t>
            </a:r>
          </a:p>
          <a:p>
            <a:pPr marL="625475" indent="-449263">
              <a:lnSpc>
                <a:spcPct val="90000"/>
              </a:lnSpc>
              <a:spcBef>
                <a:spcPts val="600"/>
              </a:spcBef>
              <a:buClr>
                <a:srgbClr val="0000FF"/>
              </a:buClr>
              <a:buSzPct val="105000"/>
              <a:buFont typeface="+mj-lt"/>
              <a:buAutoNum type="arabicPeriod"/>
            </a:pPr>
            <a:r>
              <a:rPr lang="es-ES" b="1" i="1" dirty="0" smtClean="0"/>
              <a:t>Minerales no metálicos. Materiales de construcción. Cerámica y vidrio.</a:t>
            </a:r>
          </a:p>
          <a:p>
            <a:pPr marL="625475" indent="-449263">
              <a:lnSpc>
                <a:spcPct val="90000"/>
              </a:lnSpc>
              <a:spcBef>
                <a:spcPts val="600"/>
              </a:spcBef>
              <a:buClr>
                <a:srgbClr val="0000FF"/>
              </a:buClr>
              <a:buSzPct val="105000"/>
              <a:buFont typeface="+mj-lt"/>
              <a:buAutoNum type="arabicPeriod"/>
            </a:pPr>
            <a:r>
              <a:rPr lang="es-ES" b="1" i="1" dirty="0" smtClean="0"/>
              <a:t>Industria química.</a:t>
            </a:r>
          </a:p>
          <a:p>
            <a:pPr marL="625475" indent="-449263">
              <a:lnSpc>
                <a:spcPct val="90000"/>
              </a:lnSpc>
              <a:spcBef>
                <a:spcPts val="600"/>
              </a:spcBef>
              <a:buClr>
                <a:srgbClr val="0000FF"/>
              </a:buClr>
              <a:buSzPct val="105000"/>
              <a:buFont typeface="+mj-lt"/>
              <a:buAutoNum type="arabicPeriod"/>
            </a:pPr>
            <a:r>
              <a:rPr lang="es-ES" b="1" i="1" dirty="0" smtClean="0"/>
              <a:t>Paraquímica.</a:t>
            </a:r>
          </a:p>
          <a:p>
            <a:pPr marL="625475" indent="-449263">
              <a:lnSpc>
                <a:spcPct val="90000"/>
              </a:lnSpc>
              <a:spcBef>
                <a:spcPts val="600"/>
              </a:spcBef>
              <a:buClr>
                <a:srgbClr val="0000FF"/>
              </a:buClr>
              <a:buSzPct val="105000"/>
              <a:buFont typeface="+mj-lt"/>
              <a:buAutoNum type="arabicPeriod"/>
            </a:pPr>
            <a:r>
              <a:rPr lang="es-ES" b="1" i="1" dirty="0" smtClean="0"/>
              <a:t>Textiles. Cueros. Madera y muebles. Industrias diversas.</a:t>
            </a:r>
          </a:p>
          <a:p>
            <a:pPr marL="625475" indent="-449263">
              <a:lnSpc>
                <a:spcPct val="90000"/>
              </a:lnSpc>
              <a:spcBef>
                <a:spcPts val="600"/>
              </a:spcBef>
              <a:buClr>
                <a:srgbClr val="0000FF"/>
              </a:buClr>
              <a:buSzPct val="105000"/>
              <a:buFont typeface="+mj-lt"/>
              <a:buAutoNum type="arabicPeriod"/>
            </a:pPr>
            <a:r>
              <a:rPr lang="es-ES" b="1" i="1" dirty="0" smtClean="0"/>
              <a:t>Papel, cartón imprenta.</a:t>
            </a:r>
          </a:p>
          <a:p>
            <a:pPr marL="625475" indent="-449263">
              <a:lnSpc>
                <a:spcPct val="90000"/>
              </a:lnSpc>
              <a:spcBef>
                <a:spcPts val="600"/>
              </a:spcBef>
              <a:buClr>
                <a:srgbClr val="0000FF"/>
              </a:buClr>
              <a:buSzPct val="105000"/>
              <a:buFont typeface="+mj-lt"/>
              <a:buAutoNum type="arabicPeriod"/>
            </a:pPr>
            <a:r>
              <a:rPr lang="es-ES" b="1" i="1" dirty="0" smtClean="0"/>
              <a:t>Servicios comerciales </a:t>
            </a:r>
          </a:p>
          <a:p>
            <a:pPr marL="625475" indent="-449263">
              <a:lnSpc>
                <a:spcPct val="90000"/>
              </a:lnSpc>
              <a:spcBef>
                <a:spcPts val="600"/>
              </a:spcBef>
              <a:buClr>
                <a:srgbClr val="0000FF"/>
              </a:buClr>
              <a:buSzPct val="105000"/>
              <a:buFont typeface="+mj-lt"/>
              <a:buAutoNum type="arabicPeriod"/>
            </a:pPr>
            <a:r>
              <a:rPr lang="es-ES" b="1" i="1" dirty="0" smtClean="0"/>
              <a:t>Servicios colectivos.</a:t>
            </a:r>
          </a:p>
          <a:p>
            <a:pPr marL="625475" indent="-449263">
              <a:lnSpc>
                <a:spcPct val="90000"/>
              </a:lnSpc>
              <a:spcBef>
                <a:spcPts val="600"/>
              </a:spcBef>
              <a:buClr>
                <a:srgbClr val="0000FF"/>
              </a:buClr>
              <a:buSzPct val="105000"/>
              <a:buFont typeface="+mj-lt"/>
              <a:buAutoNum type="arabicPeriod"/>
            </a:pPr>
            <a:r>
              <a:rPr lang="es-ES" b="1" i="1" dirty="0" smtClean="0"/>
              <a:t>Descontaminación. Eliminación de residuos.</a:t>
            </a:r>
          </a:p>
          <a:p>
            <a:pPr marL="625475" indent="-449263">
              <a:lnSpc>
                <a:spcPct val="90000"/>
              </a:lnSpc>
              <a:spcBef>
                <a:spcPts val="600"/>
              </a:spcBef>
              <a:buClr>
                <a:srgbClr val="0000FF"/>
              </a:buClr>
              <a:buSzPct val="105000"/>
              <a:buFont typeface="+mj-lt"/>
              <a:buAutoNum type="arabicPeriod"/>
            </a:pPr>
            <a:r>
              <a:rPr lang="es-ES" b="1" i="1" dirty="0" smtClean="0"/>
              <a:t>Recuperación de residuos.</a:t>
            </a:r>
            <a:r>
              <a:rPr lang="es-ES" dirty="0" smtClean="0"/>
              <a:t> </a:t>
            </a:r>
            <a:endParaRPr lang="es-ES" dirty="0"/>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46</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248400"/>
            <a:ext cx="990600" cy="451119"/>
          </a:xfrm>
          <a:prstGeom prst="rect">
            <a:avLst/>
          </a:prstGeom>
        </p:spPr>
      </p:pic>
      <p:sp>
        <p:nvSpPr>
          <p:cNvPr id="8" name="Line 2"/>
          <p:cNvSpPr>
            <a:spLocks noChangeShapeType="1"/>
          </p:cNvSpPr>
          <p:nvPr/>
        </p:nvSpPr>
        <p:spPr bwMode="auto">
          <a:xfrm flipV="1">
            <a:off x="609600" y="1143000"/>
            <a:ext cx="7543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12" name="Text Box 3"/>
          <p:cNvSpPr txBox="1">
            <a:spLocks noChangeArrowheads="1"/>
          </p:cNvSpPr>
          <p:nvPr/>
        </p:nvSpPr>
        <p:spPr bwMode="auto">
          <a:xfrm>
            <a:off x="762000" y="304800"/>
            <a:ext cx="75438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smtClean="0">
                <a:solidFill>
                  <a:srgbClr val="CC0000"/>
                </a:solidFill>
              </a:rPr>
              <a:t>3.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Tree>
    <p:extLst>
      <p:ext uri="{BB962C8B-B14F-4D97-AF65-F5344CB8AC3E}">
        <p14:creationId xmlns:p14="http://schemas.microsoft.com/office/powerpoint/2010/main" xmlns="" val="38008432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09600" y="1219200"/>
            <a:ext cx="7543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3" name="CuadroTexto 2"/>
          <p:cNvSpPr txBox="1"/>
          <p:nvPr/>
        </p:nvSpPr>
        <p:spPr>
          <a:xfrm>
            <a:off x="609600" y="1371600"/>
            <a:ext cx="7543800" cy="4462761"/>
          </a:xfrm>
          <a:prstGeom prst="rect">
            <a:avLst/>
          </a:prstGeom>
          <a:solidFill>
            <a:srgbClr val="FEE0B6"/>
          </a:solidFill>
        </p:spPr>
        <p:txBody>
          <a:bodyPr wrap="square">
            <a:spAutoFit/>
          </a:bodyPr>
          <a:lstStyle/>
          <a:p>
            <a:pPr algn="ctr"/>
            <a:r>
              <a:rPr lang="es-ES" sz="2000" dirty="0" smtClean="0"/>
              <a:t> </a:t>
            </a:r>
            <a:r>
              <a:rPr lang="es-ES" sz="2400" b="1" dirty="0">
                <a:solidFill>
                  <a:srgbClr val="0000FF"/>
                </a:solidFill>
              </a:rPr>
              <a:t>Tabla </a:t>
            </a:r>
            <a:r>
              <a:rPr lang="es-ES" sz="2400" b="1" dirty="0" smtClean="0">
                <a:solidFill>
                  <a:srgbClr val="0000FF"/>
                </a:solidFill>
              </a:rPr>
              <a:t>7 </a:t>
            </a:r>
            <a:r>
              <a:rPr lang="es-ES" sz="2000" dirty="0">
                <a:solidFill>
                  <a:srgbClr val="0000FF"/>
                </a:solidFill>
              </a:rPr>
              <a:t>(código </a:t>
            </a:r>
            <a:r>
              <a:rPr lang="es-ES" sz="2000" dirty="0" smtClean="0">
                <a:solidFill>
                  <a:srgbClr val="0000FF"/>
                </a:solidFill>
              </a:rPr>
              <a:t>B)</a:t>
            </a:r>
            <a:endParaRPr lang="es-ES" sz="2000" b="1" dirty="0">
              <a:solidFill>
                <a:srgbClr val="0000FF"/>
              </a:solidFill>
            </a:endParaRPr>
          </a:p>
          <a:p>
            <a:pPr algn="ctr"/>
            <a:r>
              <a:rPr lang="es-ES" sz="2000" b="1" i="1" dirty="0" smtClean="0">
                <a:solidFill>
                  <a:srgbClr val="0000FF"/>
                </a:solidFill>
              </a:rPr>
              <a:t>Procesos Generadores de Residuos</a:t>
            </a:r>
            <a:endParaRPr lang="es-ES" sz="2000" dirty="0" smtClean="0"/>
          </a:p>
          <a:p>
            <a:pPr marL="93663" lvl="0">
              <a:spcBef>
                <a:spcPts val="600"/>
              </a:spcBef>
            </a:pPr>
            <a:r>
              <a:rPr lang="es-ES" sz="2000" b="1" i="1" dirty="0" smtClean="0">
                <a:solidFill>
                  <a:srgbClr val="0000FF"/>
                </a:solidFill>
              </a:rPr>
              <a:t>General (0000)</a:t>
            </a:r>
          </a:p>
          <a:p>
            <a:pPr marL="269875" lvl="0"/>
            <a:r>
              <a:rPr lang="es-ES" b="1" dirty="0" smtClean="0"/>
              <a:t>B0001</a:t>
            </a:r>
            <a:r>
              <a:rPr lang="es-ES" dirty="0" smtClean="0"/>
              <a:t> Sistemas auxiliares.</a:t>
            </a:r>
          </a:p>
          <a:p>
            <a:pPr marL="269875" lvl="0"/>
            <a:r>
              <a:rPr lang="es-ES" b="1" dirty="0" smtClean="0"/>
              <a:t>B0002</a:t>
            </a:r>
            <a:r>
              <a:rPr lang="es-ES" dirty="0" smtClean="0"/>
              <a:t> Producción de vapor.</a:t>
            </a:r>
          </a:p>
          <a:p>
            <a:pPr marL="269875" lvl="0"/>
            <a:r>
              <a:rPr lang="es-ES" b="1" dirty="0" smtClean="0"/>
              <a:t>B0003</a:t>
            </a:r>
            <a:r>
              <a:rPr lang="es-ES" dirty="0" smtClean="0"/>
              <a:t> Transporte de materias primas …</a:t>
            </a:r>
          </a:p>
          <a:p>
            <a:pPr marL="269875" lvl="0"/>
            <a:r>
              <a:rPr lang="es-ES" b="1" dirty="0" smtClean="0"/>
              <a:t>B0004 </a:t>
            </a:r>
            <a:r>
              <a:rPr lang="es-ES" dirty="0" err="1"/>
              <a:t>Combustión</a:t>
            </a:r>
            <a:r>
              <a:rPr lang="es-ES" dirty="0"/>
              <a:t>. </a:t>
            </a:r>
            <a:endParaRPr lang="es-ES" dirty="0" smtClean="0"/>
          </a:p>
          <a:p>
            <a:pPr marL="93663">
              <a:spcBef>
                <a:spcPts val="600"/>
              </a:spcBef>
            </a:pPr>
            <a:r>
              <a:rPr lang="es-ES" i="1" dirty="0" smtClean="0"/>
              <a:t> </a:t>
            </a:r>
            <a:r>
              <a:rPr lang="es-ES" sz="2000" b="1" i="1" dirty="0">
                <a:solidFill>
                  <a:srgbClr val="0000FF"/>
                </a:solidFill>
              </a:rPr>
              <a:t>Agricultura-Ganadería (1000) Industria Agrícola y Agroalimentaria.</a:t>
            </a:r>
            <a:endParaRPr lang="es-ES" b="1" i="1" dirty="0">
              <a:solidFill>
                <a:srgbClr val="0000FF"/>
              </a:solidFill>
            </a:endParaRPr>
          </a:p>
          <a:p>
            <a:r>
              <a:rPr lang="es-ES" b="1" i="1" dirty="0" smtClean="0"/>
              <a:t>                  </a:t>
            </a:r>
            <a:r>
              <a:rPr lang="es-ES" dirty="0" smtClean="0"/>
              <a:t>Fabricación de harinas</a:t>
            </a:r>
          </a:p>
          <a:p>
            <a:pPr marL="269875"/>
            <a:r>
              <a:rPr lang="es-ES" b="1" dirty="0" smtClean="0"/>
              <a:t>B1001</a:t>
            </a:r>
            <a:r>
              <a:rPr lang="es-ES" dirty="0" smtClean="0"/>
              <a:t> Limpieza de trigo</a:t>
            </a:r>
          </a:p>
          <a:p>
            <a:pPr marL="269875"/>
            <a:r>
              <a:rPr lang="es-ES" b="1" dirty="0" smtClean="0"/>
              <a:t>B1002</a:t>
            </a:r>
            <a:r>
              <a:rPr lang="es-ES" dirty="0" smtClean="0"/>
              <a:t> Molienda</a:t>
            </a:r>
          </a:p>
          <a:p>
            <a:pPr marL="269875"/>
            <a:r>
              <a:rPr lang="es-ES" b="1" dirty="0" smtClean="0"/>
              <a:t>B1003</a:t>
            </a:r>
            <a:r>
              <a:rPr lang="es-ES" dirty="0" smtClean="0"/>
              <a:t> Lavado  …</a:t>
            </a:r>
            <a:endParaRPr lang="es-ES" b="1" dirty="0" smtClean="0"/>
          </a:p>
          <a:p>
            <a:pPr>
              <a:spcBef>
                <a:spcPts val="1200"/>
              </a:spcBef>
            </a:pPr>
            <a:r>
              <a:rPr lang="es-ES" b="1" i="1" dirty="0">
                <a:solidFill>
                  <a:srgbClr val="C00000"/>
                </a:solidFill>
              </a:rPr>
              <a:t>Y así, hasta un total de 11 </a:t>
            </a:r>
            <a:r>
              <a:rPr lang="es-ES" b="1" i="1" dirty="0" smtClean="0">
                <a:solidFill>
                  <a:srgbClr val="C00000"/>
                </a:solidFill>
              </a:rPr>
              <a:t>procesos diferentes generadores de residuos, que se relacionan a continuación:</a:t>
            </a:r>
            <a:endParaRPr lang="es-ES" b="1" dirty="0">
              <a:solidFill>
                <a:srgbClr val="C00000"/>
              </a:solidFill>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47</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6248400"/>
            <a:ext cx="990600" cy="451119"/>
          </a:xfrm>
          <a:prstGeom prst="rect">
            <a:avLst/>
          </a:prstGeom>
        </p:spPr>
      </p:pic>
      <p:sp>
        <p:nvSpPr>
          <p:cNvPr id="8" name="Text Box 3"/>
          <p:cNvSpPr txBox="1">
            <a:spLocks noChangeArrowheads="1"/>
          </p:cNvSpPr>
          <p:nvPr/>
        </p:nvSpPr>
        <p:spPr bwMode="auto">
          <a:xfrm>
            <a:off x="685800" y="304800"/>
            <a:ext cx="76962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Tree>
    <p:extLst>
      <p:ext uri="{BB962C8B-B14F-4D97-AF65-F5344CB8AC3E}">
        <p14:creationId xmlns:p14="http://schemas.microsoft.com/office/powerpoint/2010/main" xmlns="" val="38008432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09600" y="1143000"/>
            <a:ext cx="7543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3" name="CuadroTexto 2"/>
          <p:cNvSpPr txBox="1"/>
          <p:nvPr/>
        </p:nvSpPr>
        <p:spPr>
          <a:xfrm>
            <a:off x="609600" y="1371600"/>
            <a:ext cx="7543800" cy="4612032"/>
          </a:xfrm>
          <a:prstGeom prst="rect">
            <a:avLst/>
          </a:prstGeom>
          <a:solidFill>
            <a:srgbClr val="FEE0B6"/>
          </a:solidFill>
        </p:spPr>
        <p:txBody>
          <a:bodyPr wrap="square">
            <a:spAutoFit/>
          </a:bodyPr>
          <a:lstStyle/>
          <a:p>
            <a:pPr algn="ctr"/>
            <a:r>
              <a:rPr lang="es-ES" sz="2000" dirty="0" smtClean="0"/>
              <a:t> </a:t>
            </a:r>
            <a:r>
              <a:rPr lang="es-ES" sz="2400" b="1" dirty="0">
                <a:solidFill>
                  <a:srgbClr val="0000FF"/>
                </a:solidFill>
              </a:rPr>
              <a:t>Tabla 7</a:t>
            </a:r>
            <a:endParaRPr lang="es-ES" sz="2000" b="1" dirty="0">
              <a:solidFill>
                <a:srgbClr val="0000FF"/>
              </a:solidFill>
            </a:endParaRPr>
          </a:p>
          <a:p>
            <a:pPr algn="ctr"/>
            <a:r>
              <a:rPr lang="es-ES" sz="2000" b="1" i="1" dirty="0">
                <a:solidFill>
                  <a:srgbClr val="0000FF"/>
                </a:solidFill>
              </a:rPr>
              <a:t>Procesos Generadores de Residuos</a:t>
            </a:r>
            <a:endParaRPr lang="es-ES" sz="2000" dirty="0"/>
          </a:p>
          <a:p>
            <a:pPr marL="625475" indent="-449263">
              <a:lnSpc>
                <a:spcPct val="90000"/>
              </a:lnSpc>
              <a:spcBef>
                <a:spcPts val="600"/>
              </a:spcBef>
              <a:buClr>
                <a:srgbClr val="0000FF"/>
              </a:buClr>
              <a:buSzPct val="105000"/>
              <a:buFont typeface="+mj-lt"/>
              <a:buAutoNum type="arabicPeriod"/>
            </a:pPr>
            <a:r>
              <a:rPr lang="es-ES" b="1" i="1" dirty="0" smtClean="0"/>
              <a:t>General </a:t>
            </a:r>
            <a:r>
              <a:rPr lang="es-ES" b="1" i="1" dirty="0"/>
              <a:t>(0000)</a:t>
            </a:r>
          </a:p>
          <a:p>
            <a:pPr marL="625475" indent="-449263">
              <a:lnSpc>
                <a:spcPct val="90000"/>
              </a:lnSpc>
              <a:spcBef>
                <a:spcPts val="600"/>
              </a:spcBef>
              <a:buClr>
                <a:srgbClr val="0000FF"/>
              </a:buClr>
              <a:buSzPct val="105000"/>
              <a:buFont typeface="+mj-lt"/>
              <a:buAutoNum type="arabicPeriod"/>
            </a:pPr>
            <a:r>
              <a:rPr lang="es-ES" b="1" i="1" dirty="0" smtClean="0"/>
              <a:t>Agricultura</a:t>
            </a:r>
            <a:r>
              <a:rPr lang="es-ES" b="1" i="1" dirty="0"/>
              <a:t>-Ganadería (1000) Industria Agrícola y Agroalimentaria</a:t>
            </a:r>
          </a:p>
          <a:p>
            <a:pPr marL="625475" indent="-449263">
              <a:lnSpc>
                <a:spcPct val="90000"/>
              </a:lnSpc>
              <a:spcBef>
                <a:spcPts val="600"/>
              </a:spcBef>
              <a:buClr>
                <a:srgbClr val="0000FF"/>
              </a:buClr>
              <a:buSzPct val="105000"/>
              <a:buFont typeface="+mj-lt"/>
              <a:buAutoNum type="arabicPeriod"/>
            </a:pPr>
            <a:r>
              <a:rPr lang="es-ES" b="1" i="1" dirty="0"/>
              <a:t>Energía (2000)</a:t>
            </a:r>
          </a:p>
          <a:p>
            <a:pPr marL="625475" indent="-449263">
              <a:lnSpc>
                <a:spcPct val="90000"/>
              </a:lnSpc>
              <a:spcBef>
                <a:spcPts val="600"/>
              </a:spcBef>
              <a:buClr>
                <a:srgbClr val="0000FF"/>
              </a:buClr>
              <a:buSzPct val="105000"/>
              <a:buFont typeface="+mj-lt"/>
              <a:buAutoNum type="arabicPeriod"/>
            </a:pPr>
            <a:r>
              <a:rPr lang="es-ES" b="1" i="1" dirty="0"/>
              <a:t>Metalurgia-Construcción Mecánica y Eléctrica (3000)</a:t>
            </a:r>
          </a:p>
          <a:p>
            <a:pPr marL="625475" indent="-449263">
              <a:lnSpc>
                <a:spcPct val="90000"/>
              </a:lnSpc>
              <a:spcBef>
                <a:spcPts val="600"/>
              </a:spcBef>
              <a:buClr>
                <a:srgbClr val="0000FF"/>
              </a:buClr>
              <a:buSzPct val="105000"/>
              <a:buFont typeface="+mj-lt"/>
              <a:buAutoNum type="arabicPeriod"/>
            </a:pPr>
            <a:r>
              <a:rPr lang="es-ES" b="1" i="1" dirty="0"/>
              <a:t>Minerales no metálicos, Materiales de construcción, cerámica y </a:t>
            </a:r>
            <a:r>
              <a:rPr lang="es-ES" b="1" i="1" dirty="0" smtClean="0"/>
              <a:t>vidrio (</a:t>
            </a:r>
            <a:r>
              <a:rPr lang="es-ES" b="1" i="1" dirty="0"/>
              <a:t>4000)</a:t>
            </a:r>
          </a:p>
          <a:p>
            <a:pPr marL="625475" indent="-449263">
              <a:lnSpc>
                <a:spcPct val="90000"/>
              </a:lnSpc>
              <a:spcBef>
                <a:spcPts val="600"/>
              </a:spcBef>
              <a:buClr>
                <a:srgbClr val="0000FF"/>
              </a:buClr>
              <a:buSzPct val="105000"/>
              <a:buFont typeface="+mj-lt"/>
              <a:buAutoNum type="arabicPeriod"/>
            </a:pPr>
            <a:r>
              <a:rPr lang="es-ES" b="1" i="1" dirty="0"/>
              <a:t>Industria química (5000)</a:t>
            </a:r>
          </a:p>
          <a:p>
            <a:pPr marL="625475" indent="-449263">
              <a:lnSpc>
                <a:spcPct val="90000"/>
              </a:lnSpc>
              <a:spcBef>
                <a:spcPts val="600"/>
              </a:spcBef>
              <a:buClr>
                <a:srgbClr val="0000FF"/>
              </a:buClr>
              <a:buSzPct val="105000"/>
              <a:buFont typeface="+mj-lt"/>
              <a:buAutoNum type="arabicPeriod"/>
            </a:pPr>
            <a:r>
              <a:rPr lang="es-ES" b="1" i="1" dirty="0"/>
              <a:t>Industria Paraquímica (6000)</a:t>
            </a:r>
          </a:p>
          <a:p>
            <a:pPr marL="625475" indent="-449263">
              <a:lnSpc>
                <a:spcPct val="90000"/>
              </a:lnSpc>
              <a:spcBef>
                <a:spcPts val="600"/>
              </a:spcBef>
              <a:buClr>
                <a:srgbClr val="0000FF"/>
              </a:buClr>
              <a:buSzPct val="105000"/>
              <a:buFont typeface="+mj-lt"/>
              <a:buAutoNum type="arabicPeriod"/>
            </a:pPr>
            <a:r>
              <a:rPr lang="es-ES" b="1" i="1" dirty="0"/>
              <a:t>Textiles, cueros, madera y muebles (7000)</a:t>
            </a:r>
          </a:p>
          <a:p>
            <a:pPr marL="625475" indent="-449263">
              <a:lnSpc>
                <a:spcPct val="90000"/>
              </a:lnSpc>
              <a:spcBef>
                <a:spcPts val="600"/>
              </a:spcBef>
              <a:buClr>
                <a:srgbClr val="0000FF"/>
              </a:buClr>
              <a:buSzPct val="105000"/>
              <a:buFont typeface="+mj-lt"/>
              <a:buAutoNum type="arabicPeriod"/>
            </a:pPr>
            <a:r>
              <a:rPr lang="es-ES" b="1" i="1" dirty="0"/>
              <a:t>Papel, cartón, imprenta (8000)</a:t>
            </a:r>
          </a:p>
          <a:p>
            <a:pPr marL="625475" indent="-449263">
              <a:lnSpc>
                <a:spcPct val="90000"/>
              </a:lnSpc>
              <a:spcBef>
                <a:spcPts val="600"/>
              </a:spcBef>
              <a:buClr>
                <a:srgbClr val="0000FF"/>
              </a:buClr>
              <a:buSzPct val="105000"/>
              <a:buFont typeface="+mj-lt"/>
              <a:buAutoNum type="arabicPeriod"/>
            </a:pPr>
            <a:r>
              <a:rPr lang="es-ES" b="1" i="1" dirty="0"/>
              <a:t>Descontaminación. Eliminación de residuos (9000)</a:t>
            </a:r>
          </a:p>
          <a:p>
            <a:pPr marL="625475" indent="-449263">
              <a:lnSpc>
                <a:spcPct val="90000"/>
              </a:lnSpc>
              <a:spcBef>
                <a:spcPts val="600"/>
              </a:spcBef>
              <a:buClr>
                <a:srgbClr val="0000FF"/>
              </a:buClr>
              <a:buSzPct val="105000"/>
              <a:buFont typeface="+mj-lt"/>
              <a:buAutoNum type="arabicPeriod"/>
            </a:pPr>
            <a:r>
              <a:rPr lang="es-ES" b="1" i="1" dirty="0"/>
              <a:t>Recuperación de residuos (10000)</a:t>
            </a: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48</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248400"/>
            <a:ext cx="990600" cy="451119"/>
          </a:xfrm>
          <a:prstGeom prst="rect">
            <a:avLst/>
          </a:prstGeom>
        </p:spPr>
      </p:pic>
      <p:sp>
        <p:nvSpPr>
          <p:cNvPr id="8" name="Text Box 3"/>
          <p:cNvSpPr txBox="1">
            <a:spLocks noChangeArrowheads="1"/>
          </p:cNvSpPr>
          <p:nvPr/>
        </p:nvSpPr>
        <p:spPr bwMode="auto">
          <a:xfrm>
            <a:off x="762000" y="304800"/>
            <a:ext cx="7696200" cy="8186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800" b="1" dirty="0">
                <a:solidFill>
                  <a:srgbClr val="CC0000"/>
                </a:solidFill>
              </a:rPr>
              <a:t>5</a:t>
            </a:r>
            <a:r>
              <a:rPr lang="es-ES" sz="2800" b="1" dirty="0" smtClean="0">
                <a:solidFill>
                  <a:srgbClr val="CC0000"/>
                </a:solidFill>
              </a:rPr>
              <a:t>. </a:t>
            </a:r>
            <a:r>
              <a:rPr lang="es-ES" sz="2400" b="1" dirty="0" smtClean="0">
                <a:solidFill>
                  <a:srgbClr val="C00000"/>
                </a:solidFill>
              </a:rPr>
              <a:t>Códigos de Identificación de Residuos según las Tablas del R.D. 952/1997 y del R.D. 833/1988.</a:t>
            </a:r>
            <a:endParaRPr lang="es-ES" sz="3200" b="1" dirty="0">
              <a:solidFill>
                <a:srgbClr val="CC0000"/>
              </a:solidFill>
            </a:endParaRPr>
          </a:p>
        </p:txBody>
      </p:sp>
    </p:spTree>
    <p:extLst>
      <p:ext uri="{BB962C8B-B14F-4D97-AF65-F5344CB8AC3E}">
        <p14:creationId xmlns:p14="http://schemas.microsoft.com/office/powerpoint/2010/main" xmlns="" val="38008432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09600" y="838200"/>
            <a:ext cx="7391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just">
              <a:defRPr/>
            </a:pPr>
            <a:endParaRPr lang="es-ES" dirty="0">
              <a:latin typeface="Arial" charset="0"/>
              <a:ea typeface="ＭＳ Ｐゴシック" charset="0"/>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49</a:t>
            </a:fld>
            <a:endParaRPr lang="eu-ES" sz="1600" dirty="0">
              <a:latin typeface="Arial" charset="0"/>
              <a:cs typeface="Arial" charset="0"/>
            </a:endParaRPr>
          </a:p>
        </p:txBody>
      </p:sp>
      <p:sp>
        <p:nvSpPr>
          <p:cNvPr id="8" name="Text Box 3"/>
          <p:cNvSpPr txBox="1">
            <a:spLocks noChangeArrowheads="1"/>
          </p:cNvSpPr>
          <p:nvPr/>
        </p:nvSpPr>
        <p:spPr bwMode="auto">
          <a:xfrm>
            <a:off x="762000" y="152400"/>
            <a:ext cx="7086600" cy="6514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lnSpc>
                <a:spcPct val="90000"/>
              </a:lnSpc>
            </a:pPr>
            <a:r>
              <a:rPr lang="es-ES" sz="2000" b="1" dirty="0">
                <a:solidFill>
                  <a:srgbClr val="CC0000"/>
                </a:solidFill>
              </a:rPr>
              <a:t>5</a:t>
            </a:r>
            <a:r>
              <a:rPr lang="es-ES" sz="2000" b="1" dirty="0" smtClean="0">
                <a:solidFill>
                  <a:srgbClr val="CC0000"/>
                </a:solidFill>
              </a:rPr>
              <a:t>.  </a:t>
            </a:r>
            <a:r>
              <a:rPr lang="es-ES" sz="2000" b="1" dirty="0" smtClean="0">
                <a:solidFill>
                  <a:srgbClr val="C00000"/>
                </a:solidFill>
              </a:rPr>
              <a:t>Códigos de Identificación de Residuos según las Tablas del R.D. 952/1997 y del R.D. 833/1988.</a:t>
            </a:r>
            <a:endParaRPr lang="es-ES" sz="2000" b="1" dirty="0">
              <a:solidFill>
                <a:srgbClr val="CC0000"/>
              </a:solidFill>
            </a:endParaRPr>
          </a:p>
        </p:txBody>
      </p:sp>
      <p:pic>
        <p:nvPicPr>
          <p:cNvPr id="2" name="Imagen 1"/>
          <p:cNvPicPr>
            <a:picLocks noChangeAspect="1"/>
          </p:cNvPicPr>
          <p:nvPr/>
        </p:nvPicPr>
        <p:blipFill>
          <a:blip r:embed="rId2" cstate="print"/>
          <a:stretch>
            <a:fillRect/>
          </a:stretch>
        </p:blipFill>
        <p:spPr>
          <a:xfrm>
            <a:off x="381000" y="2133600"/>
            <a:ext cx="5638800" cy="4156959"/>
          </a:xfrm>
          <a:prstGeom prst="rect">
            <a:avLst/>
          </a:prstGeom>
          <a:ln w="28575" cmpd="sng">
            <a:solidFill>
              <a:schemeClr val="accent2">
                <a:lumMod val="60000"/>
                <a:lumOff val="40000"/>
              </a:schemeClr>
            </a:solidFill>
          </a:ln>
        </p:spPr>
      </p:pic>
      <p:sp>
        <p:nvSpPr>
          <p:cNvPr id="4" name="CuadroTexto 3"/>
          <p:cNvSpPr txBox="1"/>
          <p:nvPr/>
        </p:nvSpPr>
        <p:spPr>
          <a:xfrm>
            <a:off x="609600" y="914400"/>
            <a:ext cx="7391400" cy="982833"/>
          </a:xfrm>
          <a:prstGeom prst="rect">
            <a:avLst/>
          </a:prstGeom>
          <a:solidFill>
            <a:srgbClr val="F2C3C3"/>
          </a:solidFill>
          <a:ln>
            <a:solidFill>
              <a:srgbClr val="7F7F7F"/>
            </a:solidFill>
          </a:ln>
        </p:spPr>
        <p:txBody>
          <a:bodyPr wrap="square" rtlCol="0">
            <a:spAutoFit/>
          </a:bodyPr>
          <a:lstStyle/>
          <a:p>
            <a:pPr marL="87313" algn="just">
              <a:lnSpc>
                <a:spcPct val="90000"/>
              </a:lnSpc>
            </a:pPr>
            <a:r>
              <a:rPr lang="es-ES" sz="1600" b="1" dirty="0">
                <a:solidFill>
                  <a:srgbClr val="0000FF"/>
                </a:solidFill>
              </a:rPr>
              <a:t>Si la composición del residuo no es conocida</a:t>
            </a:r>
            <a:r>
              <a:rPr lang="es-ES" sz="1600" dirty="0"/>
              <a:t>, la determinación de sus características de </a:t>
            </a:r>
            <a:r>
              <a:rPr lang="es-ES" sz="1600" b="1" dirty="0">
                <a:solidFill>
                  <a:srgbClr val="0000FF"/>
                </a:solidFill>
              </a:rPr>
              <a:t>peligrosidad</a:t>
            </a:r>
            <a:r>
              <a:rPr lang="es-ES" sz="1600" dirty="0"/>
              <a:t> se deberá llevar a cabo mediante la realización de ensayos. Los métodos de ensayo </a:t>
            </a:r>
            <a:r>
              <a:rPr lang="es-ES" sz="1600" dirty="0" smtClean="0"/>
              <a:t>a aplicar se </a:t>
            </a:r>
            <a:r>
              <a:rPr lang="es-ES" sz="1600" dirty="0"/>
              <a:t>describen en </a:t>
            </a:r>
            <a:r>
              <a:rPr lang="es-ES" sz="1600" dirty="0" smtClean="0"/>
              <a:t>la Directivas </a:t>
            </a:r>
            <a:r>
              <a:rPr lang="es-ES" sz="1600" dirty="0"/>
              <a:t>67/548/CEE </a:t>
            </a:r>
            <a:r>
              <a:rPr lang="es-ES" sz="1600" dirty="0" smtClean="0"/>
              <a:t>y 84/449/CEE y </a:t>
            </a:r>
            <a:r>
              <a:rPr lang="es-ES" sz="1600" dirty="0"/>
              <a:t>en otras notas pertinentes del Comité Europeo de Estandarización (CEN)</a:t>
            </a:r>
            <a:r>
              <a:rPr lang="es-ES" sz="1600" dirty="0" smtClean="0"/>
              <a:t>. </a:t>
            </a:r>
            <a:r>
              <a:rPr lang="es-ES" sz="1600" b="1" dirty="0" smtClean="0">
                <a:solidFill>
                  <a:srgbClr val="0000FF"/>
                </a:solidFill>
              </a:rPr>
              <a:t>Ver figura:</a:t>
            </a:r>
            <a:endParaRPr lang="es-ES" sz="1600" b="1" dirty="0">
              <a:solidFill>
                <a:srgbClr val="0000FF"/>
              </a:solidFill>
            </a:endParaRPr>
          </a:p>
        </p:txBody>
      </p:sp>
      <p:sp>
        <p:nvSpPr>
          <p:cNvPr id="6" name="CuadroTexto 5"/>
          <p:cNvSpPr txBox="1"/>
          <p:nvPr/>
        </p:nvSpPr>
        <p:spPr>
          <a:xfrm>
            <a:off x="1828800" y="6400800"/>
            <a:ext cx="5179761" cy="307777"/>
          </a:xfrm>
          <a:prstGeom prst="rect">
            <a:avLst/>
          </a:prstGeom>
          <a:solidFill>
            <a:srgbClr val="FFFFFF"/>
          </a:solidFill>
          <a:ln>
            <a:solidFill>
              <a:schemeClr val="tx1">
                <a:lumMod val="50000"/>
                <a:lumOff val="50000"/>
              </a:schemeClr>
            </a:solidFill>
          </a:ln>
        </p:spPr>
        <p:txBody>
          <a:bodyPr wrap="none" rtlCol="0">
            <a:spAutoFit/>
          </a:bodyPr>
          <a:lstStyle/>
          <a:p>
            <a:pPr algn="ctr"/>
            <a:r>
              <a:rPr lang="es-ES" sz="1400" b="1" i="1" dirty="0" smtClean="0"/>
              <a:t>Fuente</a:t>
            </a:r>
            <a:r>
              <a:rPr lang="es-ES" sz="1400" b="1" i="1" dirty="0" smtClean="0">
                <a:solidFill>
                  <a:srgbClr val="000000"/>
                </a:solidFill>
              </a:rPr>
              <a:t>:</a:t>
            </a:r>
            <a:r>
              <a:rPr lang="es-ES" sz="1400" b="1" i="1" dirty="0" smtClean="0"/>
              <a:t> </a:t>
            </a:r>
            <a:r>
              <a:rPr lang="es-ES" sz="1400" b="1" i="1" dirty="0" smtClean="0">
                <a:hlinkClick r:id="rId3"/>
              </a:rPr>
              <a:t>Ministerio de Agricultura, Alimentación y Medio Ambiente</a:t>
            </a:r>
            <a:endParaRPr lang="es-ES" sz="1400" b="1" i="1" dirty="0"/>
          </a:p>
        </p:txBody>
      </p:sp>
      <p:sp>
        <p:nvSpPr>
          <p:cNvPr id="3" name="Rectángulo 2"/>
          <p:cNvSpPr/>
          <p:nvPr/>
        </p:nvSpPr>
        <p:spPr>
          <a:xfrm>
            <a:off x="6172200" y="2819400"/>
            <a:ext cx="2286000" cy="1065420"/>
          </a:xfrm>
          <a:prstGeom prst="rect">
            <a:avLst/>
          </a:prstGeom>
          <a:solidFill>
            <a:schemeClr val="bg1"/>
          </a:solidFill>
          <a:ln>
            <a:solidFill>
              <a:schemeClr val="tx1">
                <a:lumMod val="50000"/>
                <a:lumOff val="50000"/>
              </a:schemeClr>
            </a:solidFill>
          </a:ln>
        </p:spPr>
        <p:txBody>
          <a:bodyPr wrap="square">
            <a:spAutoFit/>
          </a:bodyPr>
          <a:lstStyle/>
          <a:p>
            <a:pPr>
              <a:lnSpc>
                <a:spcPct val="90000"/>
              </a:lnSpc>
            </a:pPr>
            <a:r>
              <a:rPr lang="es-ES" sz="1400" b="1" i="1" u="sng" dirty="0">
                <a:hlinkClick r:id="rId4"/>
              </a:rPr>
              <a:t>Orden de 13 de octubre de 1989</a:t>
            </a:r>
            <a:r>
              <a:rPr lang="es-ES" sz="1400" b="1" i="1" dirty="0"/>
              <a:t> </a:t>
            </a:r>
            <a:r>
              <a:rPr lang="es-ES" sz="1400" i="1" dirty="0"/>
              <a:t>por la que se determinan los métodos de caracterización de los residuos tóxicos y </a:t>
            </a:r>
            <a:r>
              <a:rPr lang="es-ES" sz="1400" i="1" dirty="0" smtClean="0"/>
              <a:t>peligrosos.</a:t>
            </a:r>
            <a:r>
              <a:rPr lang="es-ES_tradnl" sz="1400" i="1" dirty="0" smtClean="0"/>
              <a:t> </a:t>
            </a:r>
            <a:endParaRPr lang="es-ES" sz="1400" i="1" dirty="0"/>
          </a:p>
        </p:txBody>
      </p:sp>
      <p:sp>
        <p:nvSpPr>
          <p:cNvPr id="7" name="Flecha curvada hacia la izquierda 6"/>
          <p:cNvSpPr/>
          <p:nvPr/>
        </p:nvSpPr>
        <p:spPr>
          <a:xfrm rot="3882907" flipH="1">
            <a:off x="5125058" y="2626650"/>
            <a:ext cx="479410" cy="1695611"/>
          </a:xfrm>
          <a:prstGeom prst="curvedLeftArrow">
            <a:avLst/>
          </a:prstGeom>
          <a:solidFill>
            <a:srgbClr val="9CBBE9"/>
          </a:solid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xmlns="" val="3769087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533400" y="990600"/>
            <a:ext cx="7620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6" name="5 Rectángulo"/>
          <p:cNvSpPr/>
          <p:nvPr/>
        </p:nvSpPr>
        <p:spPr>
          <a:xfrm>
            <a:off x="533400" y="1219200"/>
            <a:ext cx="7620000" cy="4337597"/>
          </a:xfrm>
          <a:prstGeom prst="rect">
            <a:avLst/>
          </a:prstGeom>
          <a:solidFill>
            <a:srgbClr val="D7E4BD"/>
          </a:solidFill>
        </p:spPr>
        <p:txBody>
          <a:bodyPr wrap="square">
            <a:spAutoFit/>
          </a:bodyPr>
          <a:lstStyle/>
          <a:p>
            <a:pPr marL="360363" indent="-360363" algn="just">
              <a:spcBef>
                <a:spcPts val="600"/>
              </a:spcBef>
              <a:buClr>
                <a:srgbClr val="C00000"/>
              </a:buClr>
              <a:buSzPct val="174000"/>
              <a:buFont typeface="Arial" pitchFamily="34" charset="0"/>
              <a:buChar char="•"/>
            </a:pPr>
            <a:r>
              <a:rPr lang="es-ES" sz="2400" b="1" dirty="0" err="1" smtClean="0">
                <a:solidFill>
                  <a:srgbClr val="0000FF"/>
                </a:solidFill>
              </a:rPr>
              <a:t>Según</a:t>
            </a:r>
            <a:r>
              <a:rPr lang="es-ES" sz="2400" b="1" dirty="0" smtClean="0">
                <a:solidFill>
                  <a:srgbClr val="0000FF"/>
                </a:solidFill>
              </a:rPr>
              <a:t> </a:t>
            </a:r>
            <a:r>
              <a:rPr lang="es-ES" sz="2400" b="1" dirty="0">
                <a:solidFill>
                  <a:srgbClr val="0000FF"/>
                </a:solidFill>
              </a:rPr>
              <a:t>su estado </a:t>
            </a:r>
            <a:r>
              <a:rPr lang="es-ES" sz="2400" b="1" dirty="0" err="1">
                <a:solidFill>
                  <a:srgbClr val="0000FF"/>
                </a:solidFill>
              </a:rPr>
              <a:t>físico</a:t>
            </a:r>
            <a:r>
              <a:rPr lang="es-ES" b="1" dirty="0"/>
              <a:t>: </a:t>
            </a:r>
            <a:r>
              <a:rPr lang="es-ES" sz="2000" b="1" dirty="0"/>
              <a:t>podemos hablar de residuos </a:t>
            </a:r>
            <a:r>
              <a:rPr lang="es-ES" sz="2000" b="1" dirty="0" err="1"/>
              <a:t>sólidos</a:t>
            </a:r>
            <a:r>
              <a:rPr lang="es-ES" sz="2000" b="1" dirty="0"/>
              <a:t>, </a:t>
            </a:r>
            <a:r>
              <a:rPr lang="es-ES" sz="2000" b="1" dirty="0" err="1"/>
              <a:t>líquidos</a:t>
            </a:r>
            <a:r>
              <a:rPr lang="es-ES" sz="2000" b="1" dirty="0"/>
              <a:t> y gaseosos, los cuales </a:t>
            </a:r>
            <a:r>
              <a:rPr lang="es-ES" sz="2000" b="1" dirty="0" err="1"/>
              <a:t>serán</a:t>
            </a:r>
            <a:r>
              <a:rPr lang="es-ES" sz="2000" b="1" dirty="0"/>
              <a:t> vertidos al suelo, aguas y </a:t>
            </a:r>
            <a:r>
              <a:rPr lang="es-ES" sz="2000" b="1" dirty="0" err="1"/>
              <a:t>atmósfera</a:t>
            </a:r>
            <a:r>
              <a:rPr lang="es-ES" sz="2000" b="1" dirty="0"/>
              <a:t>, respectivamente. </a:t>
            </a:r>
            <a:endParaRPr lang="es-ES" sz="2000" b="1" dirty="0" smtClean="0"/>
          </a:p>
          <a:p>
            <a:pPr marL="360363" indent="-360363" algn="just">
              <a:lnSpc>
                <a:spcPct val="110000"/>
              </a:lnSpc>
              <a:spcBef>
                <a:spcPts val="1200"/>
              </a:spcBef>
              <a:buClr>
                <a:srgbClr val="C00000"/>
              </a:buClr>
              <a:buSzPct val="174000"/>
              <a:buFont typeface="Arial" pitchFamily="34" charset="0"/>
              <a:buChar char="•"/>
            </a:pPr>
            <a:r>
              <a:rPr lang="es-ES" sz="2400" b="1" dirty="0" smtClean="0">
                <a:solidFill>
                  <a:srgbClr val="0000FF"/>
                </a:solidFill>
              </a:rPr>
              <a:t>Según su actividad</a:t>
            </a:r>
            <a:r>
              <a:rPr lang="es-ES" sz="2400" b="1" dirty="0" smtClean="0"/>
              <a:t> </a:t>
            </a:r>
            <a:r>
              <a:rPr lang="es-ES" sz="2000" b="1" dirty="0" smtClean="0"/>
              <a:t>pueden ser: </a:t>
            </a:r>
          </a:p>
          <a:p>
            <a:pPr marL="620713" indent="-357188" algn="just">
              <a:lnSpc>
                <a:spcPct val="110000"/>
              </a:lnSpc>
              <a:spcBef>
                <a:spcPts val="600"/>
              </a:spcBef>
              <a:buClr>
                <a:srgbClr val="0000FF"/>
              </a:buClr>
              <a:buSzPct val="110000"/>
              <a:buFont typeface="Wingdings" charset="2"/>
              <a:buChar char="ü"/>
            </a:pPr>
            <a:r>
              <a:rPr lang="es-ES" sz="2400" b="1" dirty="0">
                <a:solidFill>
                  <a:srgbClr val="CC0000"/>
                </a:solidFill>
              </a:rPr>
              <a:t>Residuos </a:t>
            </a:r>
            <a:r>
              <a:rPr lang="es-ES" sz="2400" b="1" dirty="0" smtClean="0">
                <a:solidFill>
                  <a:srgbClr val="CC0000"/>
                </a:solidFill>
              </a:rPr>
              <a:t>inertes</a:t>
            </a:r>
            <a:r>
              <a:rPr lang="es-ES" b="1" dirty="0"/>
              <a:t>: </a:t>
            </a:r>
            <a:r>
              <a:rPr lang="es-ES" sz="2000" b="1" dirty="0"/>
              <a:t>sin actividad </a:t>
            </a:r>
            <a:r>
              <a:rPr lang="es-ES" sz="2000" b="1" dirty="0" err="1"/>
              <a:t>físico-química</a:t>
            </a:r>
            <a:r>
              <a:rPr lang="es-ES" sz="2000" b="1" dirty="0"/>
              <a:t> o </a:t>
            </a:r>
            <a:r>
              <a:rPr lang="es-ES" sz="2000" b="1" dirty="0" err="1" smtClean="0"/>
              <a:t>biológica</a:t>
            </a:r>
            <a:r>
              <a:rPr lang="es-ES" sz="2000" b="1" dirty="0" smtClean="0"/>
              <a:t>. Por ejemplo </a:t>
            </a:r>
            <a:r>
              <a:rPr lang="es-ES" sz="2000" b="1" dirty="0"/>
              <a:t>e</a:t>
            </a:r>
            <a:r>
              <a:rPr lang="es-ES" sz="2000" b="1" dirty="0" smtClean="0"/>
              <a:t>scombros y materiales similares.</a:t>
            </a:r>
          </a:p>
          <a:p>
            <a:pPr marL="620713" indent="-357188" algn="just">
              <a:spcBef>
                <a:spcPts val="600"/>
              </a:spcBef>
              <a:buClr>
                <a:srgbClr val="0000FF"/>
              </a:buClr>
              <a:buSzPct val="110000"/>
              <a:buFont typeface="Wingdings" charset="2"/>
              <a:buChar char="ü"/>
            </a:pPr>
            <a:r>
              <a:rPr lang="es-ES" sz="2400" b="1" dirty="0">
                <a:solidFill>
                  <a:srgbClr val="CC0000"/>
                </a:solidFill>
              </a:rPr>
              <a:t>Residuos p</a:t>
            </a:r>
            <a:r>
              <a:rPr lang="es-ES" sz="2400" b="1" dirty="0" smtClean="0">
                <a:solidFill>
                  <a:srgbClr val="CC0000"/>
                </a:solidFill>
              </a:rPr>
              <a:t>eligrosos</a:t>
            </a:r>
            <a:r>
              <a:rPr lang="es-ES" b="1" dirty="0" smtClean="0"/>
              <a:t>: </a:t>
            </a:r>
            <a:r>
              <a:rPr lang="es-ES" sz="2000" b="1" dirty="0"/>
              <a:t>que pueden contaminar </a:t>
            </a:r>
            <a:r>
              <a:rPr lang="es-ES" sz="2000" b="1" dirty="0" err="1"/>
              <a:t>química</a:t>
            </a:r>
            <a:r>
              <a:rPr lang="es-ES" sz="2000" b="1" dirty="0"/>
              <a:t> o </a:t>
            </a:r>
            <a:r>
              <a:rPr lang="es-ES" sz="2000" b="1" dirty="0" err="1"/>
              <a:t>biológicamente</a:t>
            </a:r>
            <a:r>
              <a:rPr lang="es-ES" sz="2000" b="1" dirty="0"/>
              <a:t> el medio donde se depositan, o bien reaccionar entre </a:t>
            </a:r>
            <a:r>
              <a:rPr lang="es-ES" sz="2000" b="1" dirty="0" smtClean="0"/>
              <a:t>sí </a:t>
            </a:r>
            <a:r>
              <a:rPr lang="es-ES" sz="2000" b="1" dirty="0"/>
              <a:t>o con los componentes naturales </a:t>
            </a:r>
            <a:r>
              <a:rPr lang="es-ES" sz="2000" b="1" dirty="0" smtClean="0"/>
              <a:t>del medio.</a:t>
            </a:r>
          </a:p>
          <a:p>
            <a:pPr marL="620713" indent="-357188" algn="just">
              <a:lnSpc>
                <a:spcPct val="110000"/>
              </a:lnSpc>
              <a:spcBef>
                <a:spcPts val="600"/>
              </a:spcBef>
              <a:buClr>
                <a:srgbClr val="0000FF"/>
              </a:buClr>
              <a:buSzPct val="110000"/>
              <a:buFont typeface="Wingdings" charset="2"/>
              <a:buChar char="ü"/>
            </a:pPr>
            <a:r>
              <a:rPr lang="es-ES" sz="2400" b="1" dirty="0">
                <a:solidFill>
                  <a:srgbClr val="CC0000"/>
                </a:solidFill>
              </a:rPr>
              <a:t>Residuos radiactivos</a:t>
            </a:r>
            <a:r>
              <a:rPr lang="es-ES" b="1" dirty="0"/>
              <a:t>: </a:t>
            </a:r>
            <a:r>
              <a:rPr lang="es-ES" sz="2000" b="1" dirty="0"/>
              <a:t>generan una </a:t>
            </a:r>
            <a:r>
              <a:rPr lang="es-ES" sz="2000" b="1" dirty="0" err="1"/>
              <a:t>contaminación</a:t>
            </a:r>
            <a:r>
              <a:rPr lang="es-ES" sz="2000" b="1" dirty="0"/>
              <a:t> </a:t>
            </a:r>
            <a:r>
              <a:rPr lang="es-ES" sz="2000" b="1" dirty="0" err="1"/>
              <a:t>física</a:t>
            </a:r>
            <a:r>
              <a:rPr lang="es-ES" sz="2000" b="1" dirty="0"/>
              <a:t> originada por radiaciones ionizantes. </a:t>
            </a:r>
            <a:endParaRPr lang="es-ES" b="1" dirty="0"/>
          </a:p>
        </p:txBody>
      </p:sp>
      <p:sp>
        <p:nvSpPr>
          <p:cNvPr id="5" name="Text Box 3"/>
          <p:cNvSpPr txBox="1">
            <a:spLocks noChangeArrowheads="1"/>
          </p:cNvSpPr>
          <p:nvPr/>
        </p:nvSpPr>
        <p:spPr bwMode="auto">
          <a:xfrm>
            <a:off x="1447800" y="381000"/>
            <a:ext cx="62484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a:solidFill>
                  <a:srgbClr val="C00000"/>
                </a:solidFill>
              </a:rPr>
              <a:t>2</a:t>
            </a:r>
            <a:r>
              <a:rPr lang="es-ES" sz="2800" b="1" dirty="0" smtClean="0">
                <a:solidFill>
                  <a:srgbClr val="C00000"/>
                </a:solidFill>
              </a:rPr>
              <a:t>. Clasificación de los Residuos</a:t>
            </a:r>
            <a:endParaRPr lang="es-ES" sz="2800" b="1" dirty="0">
              <a:solidFill>
                <a:srgbClr val="C00000"/>
              </a:solidFill>
            </a:endParaRPr>
          </a:p>
        </p:txBody>
      </p:sp>
      <p:sp>
        <p:nvSpPr>
          <p:cNvPr id="7" name="5 Marcador de número de diapositiva"/>
          <p:cNvSpPr txBox="1">
            <a:spLocks/>
          </p:cNvSpPr>
          <p:nvPr/>
        </p:nvSpPr>
        <p:spPr bwMode="auto">
          <a:xfrm>
            <a:off x="8610600" y="6381750"/>
            <a:ext cx="4191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a:t>
            </a:fld>
            <a:endParaRPr lang="eu-ES" sz="1600" dirty="0">
              <a:latin typeface="Arial" charset="0"/>
              <a:cs typeface="Arial" charset="0"/>
            </a:endParaRPr>
          </a:p>
        </p:txBody>
      </p:sp>
      <p:sp>
        <p:nvSpPr>
          <p:cNvPr id="10" name="Rectangle 5"/>
          <p:cNvSpPr>
            <a:spLocks noChangeArrowheads="1"/>
          </p:cNvSpPr>
          <p:nvPr/>
        </p:nvSpPr>
        <p:spPr bwMode="auto">
          <a:xfrm>
            <a:off x="1676400" y="63246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1" name="Imagen 10"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324600"/>
            <a:ext cx="990600" cy="451119"/>
          </a:xfrm>
          <a:prstGeom prst="rect">
            <a:avLst/>
          </a:prstGeom>
        </p:spPr>
      </p:pic>
    </p:spTree>
    <p:extLst>
      <p:ext uri="{BB962C8B-B14F-4D97-AF65-F5344CB8AC3E}">
        <p14:creationId xmlns:p14="http://schemas.microsoft.com/office/powerpoint/2010/main" xmlns="" val="32799785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57200" y="1295400"/>
            <a:ext cx="7772400" cy="840230"/>
          </a:xfrm>
          <a:prstGeom prst="rect">
            <a:avLst/>
          </a:prstGeom>
          <a:solidFill>
            <a:srgbClr val="B3E298"/>
          </a:solidFill>
        </p:spPr>
        <p:txBody>
          <a:bodyPr wrap="square">
            <a:spAutoFit/>
          </a:bodyPr>
          <a:lstStyle/>
          <a:p>
            <a:pPr marL="358775" lvl="0" indent="-358775" algn="ctr">
              <a:lnSpc>
                <a:spcPct val="90000"/>
              </a:lnSpc>
              <a:spcBef>
                <a:spcPts val="600"/>
              </a:spcBef>
              <a:buClr>
                <a:srgbClr val="A72F74"/>
              </a:buClr>
              <a:buSzPct val="190000"/>
            </a:pPr>
            <a:r>
              <a:rPr lang="es-ES" sz="2400" b="1" dirty="0" smtClean="0">
                <a:solidFill>
                  <a:srgbClr val="0000FF"/>
                </a:solidFill>
              </a:rPr>
              <a:t>Ejemplos de codificado</a:t>
            </a:r>
          </a:p>
          <a:p>
            <a:pPr marL="358775" lvl="0" indent="-358775" algn="ctr">
              <a:lnSpc>
                <a:spcPct val="90000"/>
              </a:lnSpc>
              <a:spcBef>
                <a:spcPts val="600"/>
              </a:spcBef>
              <a:buClr>
                <a:srgbClr val="A72F74"/>
              </a:buClr>
              <a:buSzPct val="190000"/>
            </a:pPr>
            <a:r>
              <a:rPr lang="es-ES" sz="2400" b="1" dirty="0" smtClean="0">
                <a:solidFill>
                  <a:srgbClr val="0000FF"/>
                </a:solidFill>
              </a:rPr>
              <a:t>Seguimos los pasos que están reflejados en la diapositiva 24</a:t>
            </a:r>
            <a:endParaRPr lang="es-ES" sz="2400" dirty="0" smtClean="0"/>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50</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248400"/>
            <a:ext cx="990600" cy="451119"/>
          </a:xfrm>
          <a:prstGeom prst="rect">
            <a:avLst/>
          </a:prstGeom>
        </p:spPr>
      </p:pic>
      <p:grpSp>
        <p:nvGrpSpPr>
          <p:cNvPr id="22" name="21 Grupo"/>
          <p:cNvGrpSpPr/>
          <p:nvPr/>
        </p:nvGrpSpPr>
        <p:grpSpPr>
          <a:xfrm>
            <a:off x="533400" y="2667000"/>
            <a:ext cx="7543800" cy="3185793"/>
            <a:chOff x="533400" y="2667000"/>
            <a:chExt cx="7543800" cy="2240794"/>
          </a:xfrm>
        </p:grpSpPr>
        <p:sp>
          <p:nvSpPr>
            <p:cNvPr id="12" name="11 Rectángulo redondeado"/>
            <p:cNvSpPr/>
            <p:nvPr/>
          </p:nvSpPr>
          <p:spPr>
            <a:xfrm>
              <a:off x="609600" y="2774194"/>
              <a:ext cx="7467600" cy="2133600"/>
            </a:xfrm>
            <a:prstGeom prst="roundRect">
              <a:avLst/>
            </a:prstGeom>
            <a:solidFill>
              <a:schemeClr val="accent6">
                <a:lumMod val="40000"/>
                <a:lumOff val="60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2000" b="1" dirty="0" smtClean="0">
                <a:solidFill>
                  <a:schemeClr val="tx1"/>
                </a:solidFill>
              </a:endParaRPr>
            </a:p>
            <a:p>
              <a:endParaRPr lang="es-ES" sz="2000" b="1" dirty="0" smtClean="0">
                <a:solidFill>
                  <a:schemeClr val="tx1"/>
                </a:solidFill>
              </a:endParaRPr>
            </a:p>
            <a:p>
              <a:endParaRPr lang="es-ES" sz="2000" b="1" dirty="0" smtClean="0">
                <a:solidFill>
                  <a:schemeClr val="tx1"/>
                </a:solidFill>
              </a:endParaRPr>
            </a:p>
            <a:p>
              <a:endParaRPr lang="es-ES" sz="2000" b="1" dirty="0" smtClean="0">
                <a:solidFill>
                  <a:schemeClr val="tx1"/>
                </a:solidFill>
              </a:endParaRPr>
            </a:p>
            <a:p>
              <a:endParaRPr lang="es-ES" sz="2000" b="1" dirty="0" smtClean="0">
                <a:solidFill>
                  <a:schemeClr val="tx1"/>
                </a:solidFill>
              </a:endParaRPr>
            </a:p>
            <a:p>
              <a:endParaRPr lang="es-ES" sz="2000" b="1" dirty="0" smtClean="0">
                <a:solidFill>
                  <a:schemeClr val="tx1"/>
                </a:solidFill>
              </a:endParaRPr>
            </a:p>
            <a:p>
              <a:endParaRPr lang="es-ES" sz="2000" b="1" dirty="0" smtClean="0">
                <a:solidFill>
                  <a:schemeClr val="tx1"/>
                </a:solidFill>
              </a:endParaRPr>
            </a:p>
            <a:p>
              <a:endParaRPr lang="es-ES" sz="2000" b="1" dirty="0" smtClean="0">
                <a:solidFill>
                  <a:schemeClr val="tx1"/>
                </a:solidFill>
              </a:endParaRPr>
            </a:p>
            <a:p>
              <a:pPr marL="1435100" indent="-1435100" algn="just">
                <a:lnSpc>
                  <a:spcPct val="90000"/>
                </a:lnSpc>
              </a:pPr>
              <a:r>
                <a:rPr lang="es-ES" sz="2400" b="1" dirty="0" smtClean="0">
                  <a:solidFill>
                    <a:schemeClr val="tx1"/>
                  </a:solidFill>
                </a:rPr>
                <a:t>Residuo: </a:t>
              </a:r>
              <a:r>
                <a:rPr lang="es-ES" sz="2400" b="1" i="1" dirty="0" smtClean="0">
                  <a:solidFill>
                    <a:srgbClr val="FF0000"/>
                  </a:solidFill>
                </a:rPr>
                <a:t>Absorbentes impregnados con aceite, generados en un taller mecánico</a:t>
              </a:r>
            </a:p>
            <a:p>
              <a:pPr algn="just">
                <a:lnSpc>
                  <a:spcPct val="60000"/>
                </a:lnSpc>
              </a:pPr>
              <a:endParaRPr lang="es-ES" sz="2000" b="1" dirty="0" smtClean="0">
                <a:solidFill>
                  <a:schemeClr val="tx1"/>
                </a:solidFill>
              </a:endParaRPr>
            </a:p>
            <a:p>
              <a:pPr algn="just">
                <a:lnSpc>
                  <a:spcPct val="110000"/>
                </a:lnSpc>
              </a:pPr>
              <a:r>
                <a:rPr lang="es-ES" sz="2400" b="1" dirty="0" smtClean="0">
                  <a:solidFill>
                    <a:srgbClr val="0000FF"/>
                  </a:solidFill>
                </a:rPr>
                <a:t>Paso 1</a:t>
              </a:r>
              <a:r>
                <a:rPr lang="es-ES" sz="2400" b="1" baseline="30000" dirty="0" smtClean="0">
                  <a:solidFill>
                    <a:srgbClr val="0000FF"/>
                  </a:solidFill>
                </a:rPr>
                <a:t>o</a:t>
              </a:r>
              <a:r>
                <a:rPr lang="es-ES" sz="2400" b="1" dirty="0" smtClean="0">
                  <a:solidFill>
                    <a:srgbClr val="0000FF"/>
                  </a:solidFill>
                </a:rPr>
                <a:t>: </a:t>
              </a:r>
              <a:r>
                <a:rPr lang="es-ES" sz="2000" b="1" dirty="0" smtClean="0">
                  <a:solidFill>
                    <a:schemeClr val="tx1"/>
                  </a:solidFill>
                </a:rPr>
                <a:t>buscamos el residuo en el LER y encontramos el residuo concreto "absorbentes contaminados con sustancias peligrosas" </a:t>
              </a:r>
              <a:r>
                <a:rPr lang="es-ES" sz="2000" b="1" dirty="0">
                  <a:solidFill>
                    <a:srgbClr val="FF0000"/>
                  </a:solidFill>
                </a:rPr>
                <a:t>15 02 02*</a:t>
              </a:r>
              <a:r>
                <a:rPr lang="es-ES" sz="2000" b="1" dirty="0" smtClean="0">
                  <a:solidFill>
                    <a:schemeClr val="tx1"/>
                  </a:solidFill>
                </a:rPr>
                <a:t>, por lo tanto, como tiene asterisco </a:t>
              </a:r>
              <a:r>
                <a:rPr lang="es-ES" sz="2000" b="1" i="1" dirty="0" smtClean="0">
                  <a:solidFill>
                    <a:srgbClr val="0000FF"/>
                  </a:solidFill>
                </a:rPr>
                <a:t>ES UN RESIDUO PELIGROSO</a:t>
              </a:r>
              <a:r>
                <a:rPr lang="es-ES" sz="2000" b="1" dirty="0" smtClean="0">
                  <a:solidFill>
                    <a:schemeClr val="tx1"/>
                  </a:solidFill>
                </a:rPr>
                <a:t>.</a:t>
              </a:r>
            </a:p>
            <a:p>
              <a:pPr algn="just">
                <a:lnSpc>
                  <a:spcPct val="110000"/>
                </a:lnSpc>
              </a:pPr>
              <a:endParaRPr lang="es-ES" sz="2000" b="1" dirty="0" smtClean="0">
                <a:solidFill>
                  <a:schemeClr val="tx1"/>
                </a:solidFill>
              </a:endParaRPr>
            </a:p>
            <a:p>
              <a:endParaRPr lang="es-ES" sz="2000" b="1" dirty="0" smtClean="0">
                <a:solidFill>
                  <a:schemeClr val="tx1"/>
                </a:solidFill>
              </a:endParaRPr>
            </a:p>
            <a:p>
              <a:endParaRPr lang="es-ES" sz="2000" b="1" dirty="0" smtClean="0">
                <a:solidFill>
                  <a:schemeClr val="tx1"/>
                </a:solidFill>
              </a:endParaRPr>
            </a:p>
            <a:p>
              <a:endParaRPr lang="es-ES" sz="2000" b="1" dirty="0" smtClean="0">
                <a:solidFill>
                  <a:schemeClr val="tx1"/>
                </a:solidFill>
              </a:endParaRPr>
            </a:p>
            <a:p>
              <a:endParaRPr lang="es-ES" sz="2000" b="1" dirty="0" smtClean="0">
                <a:solidFill>
                  <a:schemeClr val="tx1"/>
                </a:solidFill>
              </a:endParaRPr>
            </a:p>
            <a:p>
              <a:pPr algn="just"/>
              <a:endParaRPr lang="es-ES" sz="2000" b="1" dirty="0" smtClean="0">
                <a:solidFill>
                  <a:schemeClr val="tx1"/>
                </a:solidFill>
              </a:endParaRPr>
            </a:p>
          </p:txBody>
        </p:sp>
        <p:sp>
          <p:nvSpPr>
            <p:cNvPr id="49" name="48 Rectángulo redondeado"/>
            <p:cNvSpPr/>
            <p:nvPr/>
          </p:nvSpPr>
          <p:spPr>
            <a:xfrm>
              <a:off x="533400" y="2667000"/>
              <a:ext cx="2667000" cy="51068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b="1" dirty="0" smtClean="0"/>
                <a:t> </a:t>
              </a:r>
              <a:endParaRPr lang="es-ES" sz="2000" b="1" dirty="0"/>
            </a:p>
          </p:txBody>
        </p:sp>
        <p:grpSp>
          <p:nvGrpSpPr>
            <p:cNvPr id="2" name="33 Grupo"/>
            <p:cNvGrpSpPr/>
            <p:nvPr/>
          </p:nvGrpSpPr>
          <p:grpSpPr>
            <a:xfrm>
              <a:off x="838200" y="2743198"/>
              <a:ext cx="688505" cy="319176"/>
              <a:chOff x="3505200" y="2438400"/>
              <a:chExt cx="533400" cy="380997"/>
            </a:xfrm>
          </p:grpSpPr>
          <p:grpSp>
            <p:nvGrpSpPr>
              <p:cNvPr id="4" name="23 Grupo"/>
              <p:cNvGrpSpPr/>
              <p:nvPr/>
            </p:nvGrpSpPr>
            <p:grpSpPr>
              <a:xfrm>
                <a:off x="3505200" y="2514596"/>
                <a:ext cx="533400" cy="304801"/>
                <a:chOff x="838200" y="2438400"/>
                <a:chExt cx="685800" cy="381002"/>
              </a:xfrm>
            </p:grpSpPr>
            <p:grpSp>
              <p:nvGrpSpPr>
                <p:cNvPr id="6" name="19 Grupo"/>
                <p:cNvGrpSpPr/>
                <p:nvPr/>
              </p:nvGrpSpPr>
              <p:grpSpPr>
                <a:xfrm>
                  <a:off x="838200" y="2438402"/>
                  <a:ext cx="381000" cy="381000"/>
                  <a:chOff x="5257800" y="2590802"/>
                  <a:chExt cx="401548" cy="381000"/>
                </a:xfrm>
              </p:grpSpPr>
              <p:sp>
                <p:nvSpPr>
                  <p:cNvPr id="58" name="57 Elipse"/>
                  <p:cNvSpPr/>
                  <p:nvPr/>
                </p:nvSpPr>
                <p:spPr>
                  <a:xfrm>
                    <a:off x="5257800" y="2590802"/>
                    <a:ext cx="401548"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a:p>
                </p:txBody>
              </p:sp>
              <p:sp>
                <p:nvSpPr>
                  <p:cNvPr id="59" name="58 Elipse"/>
                  <p:cNvSpPr/>
                  <p:nvPr/>
                </p:nvSpPr>
                <p:spPr>
                  <a:xfrm>
                    <a:off x="5337050" y="2667000"/>
                    <a:ext cx="250545"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a:p>
                </p:txBody>
              </p:sp>
            </p:grpSp>
            <p:grpSp>
              <p:nvGrpSpPr>
                <p:cNvPr id="7" name="20 Grupo"/>
                <p:cNvGrpSpPr/>
                <p:nvPr/>
              </p:nvGrpSpPr>
              <p:grpSpPr>
                <a:xfrm>
                  <a:off x="1219200" y="2438400"/>
                  <a:ext cx="304800" cy="304800"/>
                  <a:chOff x="5257800" y="2590800"/>
                  <a:chExt cx="401548" cy="381000"/>
                </a:xfrm>
              </p:grpSpPr>
              <p:sp>
                <p:nvSpPr>
                  <p:cNvPr id="56" name="55 Elipse"/>
                  <p:cNvSpPr/>
                  <p:nvPr/>
                </p:nvSpPr>
                <p:spPr>
                  <a:xfrm>
                    <a:off x="5257800" y="2590800"/>
                    <a:ext cx="401548"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a:p>
                </p:txBody>
              </p:sp>
              <p:sp>
                <p:nvSpPr>
                  <p:cNvPr id="57" name="56 Elipse"/>
                  <p:cNvSpPr/>
                  <p:nvPr/>
                </p:nvSpPr>
                <p:spPr>
                  <a:xfrm>
                    <a:off x="5337050" y="2666995"/>
                    <a:ext cx="250545" cy="22859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a:p>
                </p:txBody>
              </p:sp>
            </p:grpSp>
          </p:grpSp>
          <p:cxnSp>
            <p:nvCxnSpPr>
              <p:cNvPr id="52" name="51 Conector recto"/>
              <p:cNvCxnSpPr/>
              <p:nvPr/>
            </p:nvCxnSpPr>
            <p:spPr>
              <a:xfrm flipV="1">
                <a:off x="3505200" y="2438400"/>
                <a:ext cx="152400" cy="76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a:off x="3810000" y="2438400"/>
                <a:ext cx="176736" cy="31563"/>
              </a:xfrm>
              <a:prstGeom prst="line">
                <a:avLst/>
              </a:prstGeom>
              <a:ln w="25400"/>
            </p:spPr>
            <p:style>
              <a:lnRef idx="1">
                <a:schemeClr val="accent1"/>
              </a:lnRef>
              <a:fillRef idx="0">
                <a:schemeClr val="accent1"/>
              </a:fillRef>
              <a:effectRef idx="0">
                <a:schemeClr val="accent1"/>
              </a:effectRef>
              <a:fontRef idx="minor">
                <a:schemeClr val="tx1"/>
              </a:fontRef>
            </p:style>
          </p:cxnSp>
        </p:grpSp>
      </p:grpSp>
      <p:sp>
        <p:nvSpPr>
          <p:cNvPr id="23" name="Line 2"/>
          <p:cNvSpPr>
            <a:spLocks noChangeShapeType="1"/>
          </p:cNvSpPr>
          <p:nvPr/>
        </p:nvSpPr>
        <p:spPr bwMode="auto">
          <a:xfrm>
            <a:off x="457200" y="990600"/>
            <a:ext cx="7772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24" name="Text Box 3"/>
          <p:cNvSpPr txBox="1">
            <a:spLocks noChangeArrowheads="1"/>
          </p:cNvSpPr>
          <p:nvPr/>
        </p:nvSpPr>
        <p:spPr bwMode="auto">
          <a:xfrm>
            <a:off x="609600" y="381000"/>
            <a:ext cx="76962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r>
              <a:rPr lang="es-ES" sz="2800" b="1" dirty="0">
                <a:solidFill>
                  <a:srgbClr val="CC0000"/>
                </a:solidFill>
              </a:rPr>
              <a:t>6</a:t>
            </a:r>
            <a:r>
              <a:rPr lang="es-ES" sz="2800" b="1" dirty="0" smtClean="0">
                <a:solidFill>
                  <a:srgbClr val="CC0000"/>
                </a:solidFill>
              </a:rPr>
              <a:t>. </a:t>
            </a:r>
            <a:r>
              <a:rPr lang="es-ES" sz="2800" b="1" dirty="0" smtClean="0">
                <a:solidFill>
                  <a:srgbClr val="C00000"/>
                </a:solidFill>
              </a:rPr>
              <a:t>Códigos de Identificación de Residuos. Ejemplos</a:t>
            </a:r>
            <a:endParaRPr lang="es-ES" sz="2800" b="1" dirty="0">
              <a:solidFill>
                <a:srgbClr val="CC0000"/>
              </a:solidFill>
            </a:endParaRPr>
          </a:p>
        </p:txBody>
      </p:sp>
      <p:sp>
        <p:nvSpPr>
          <p:cNvPr id="8" name="Rectángulo 7"/>
          <p:cNvSpPr/>
          <p:nvPr/>
        </p:nvSpPr>
        <p:spPr>
          <a:xfrm>
            <a:off x="1752600" y="2743200"/>
            <a:ext cx="1398289" cy="523220"/>
          </a:xfrm>
          <a:prstGeom prst="rect">
            <a:avLst/>
          </a:prstGeom>
        </p:spPr>
        <p:txBody>
          <a:bodyPr wrap="none">
            <a:spAutoFit/>
          </a:bodyPr>
          <a:lstStyle/>
          <a:p>
            <a:r>
              <a:rPr lang="es-ES" sz="2800" b="1" dirty="0">
                <a:solidFill>
                  <a:schemeClr val="bg1"/>
                </a:solidFill>
              </a:rPr>
              <a:t>Ejemplo</a:t>
            </a:r>
            <a:endParaRPr lang="es-ES" sz="2400" dirty="0">
              <a:solidFill>
                <a:schemeClr val="bg1"/>
              </a:solidFill>
            </a:endParaRPr>
          </a:p>
        </p:txBody>
      </p:sp>
    </p:spTree>
    <p:extLst>
      <p:ext uri="{BB962C8B-B14F-4D97-AF65-F5344CB8AC3E}">
        <p14:creationId xmlns:p14="http://schemas.microsoft.com/office/powerpoint/2010/main" xmlns="" val="28425689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51</a:t>
            </a:fld>
            <a:endParaRPr lang="eu-ES" sz="1600" dirty="0">
              <a:latin typeface="Arial" charset="0"/>
              <a:cs typeface="Arial" charset="0"/>
            </a:endParaRPr>
          </a:p>
        </p:txBody>
      </p:sp>
      <p:sp>
        <p:nvSpPr>
          <p:cNvPr id="11" name="10 Rectángulo redondeado"/>
          <p:cNvSpPr/>
          <p:nvPr/>
        </p:nvSpPr>
        <p:spPr>
          <a:xfrm>
            <a:off x="457200" y="2133600"/>
            <a:ext cx="7848600" cy="4114800"/>
          </a:xfrm>
          <a:prstGeom prst="roundRect">
            <a:avLst/>
          </a:prstGeom>
          <a:solidFill>
            <a:srgbClr val="E5CDEE"/>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s-ES" sz="2400" b="1" dirty="0" smtClean="0">
                <a:solidFill>
                  <a:srgbClr val="0000FF"/>
                </a:solidFill>
              </a:rPr>
              <a:t>Q9</a:t>
            </a:r>
            <a:r>
              <a:rPr lang="es-ES" sz="2400" b="1" dirty="0">
                <a:solidFill>
                  <a:srgbClr val="0000FF"/>
                </a:solidFill>
              </a:rPr>
              <a:t>//D9//P29/27//C8/11/18//H13/6//A211//</a:t>
            </a:r>
            <a:r>
              <a:rPr lang="es-ES" sz="2400" b="1" dirty="0" smtClean="0">
                <a:solidFill>
                  <a:srgbClr val="0000FF"/>
                </a:solidFill>
              </a:rPr>
              <a:t>B0011</a:t>
            </a:r>
            <a:r>
              <a:rPr lang="es-ES" dirty="0" smtClean="0">
                <a:solidFill>
                  <a:schemeClr val="tx1"/>
                </a:solidFill>
              </a:rPr>
              <a:t>                    </a:t>
            </a:r>
          </a:p>
          <a:p>
            <a:pPr algn="just">
              <a:lnSpc>
                <a:spcPts val="2500"/>
              </a:lnSpc>
              <a:spcBef>
                <a:spcPts val="600"/>
              </a:spcBef>
              <a:buClr>
                <a:srgbClr val="A800A6"/>
              </a:buClr>
              <a:buSzPct val="160000"/>
            </a:pPr>
            <a:r>
              <a:rPr lang="es-ES" sz="2000" b="1" dirty="0" smtClean="0">
                <a:solidFill>
                  <a:srgbClr val="FF0000"/>
                </a:solidFill>
              </a:rPr>
              <a:t>Q9</a:t>
            </a:r>
            <a:r>
              <a:rPr lang="es-ES" sz="2000" b="1" dirty="0" smtClean="0">
                <a:solidFill>
                  <a:schemeClr val="tx1"/>
                </a:solidFill>
              </a:rPr>
              <a:t> Residuos de procesos </a:t>
            </a:r>
            <a:r>
              <a:rPr lang="es-ES" sz="2000" b="1" dirty="0" err="1" smtClean="0">
                <a:solidFill>
                  <a:schemeClr val="tx1"/>
                </a:solidFill>
              </a:rPr>
              <a:t>anticontaminación</a:t>
            </a:r>
            <a:r>
              <a:rPr lang="es-ES" sz="2000" b="1" dirty="0" smtClean="0">
                <a:solidFill>
                  <a:schemeClr val="tx1"/>
                </a:solidFill>
              </a:rPr>
              <a:t> (por ejemplo, barros de lavado de gas, polvo de filtros de aire, filtros gastados, etc.).</a:t>
            </a:r>
          </a:p>
          <a:p>
            <a:pPr lvl="0" algn="just">
              <a:spcBef>
                <a:spcPts val="600"/>
              </a:spcBef>
            </a:pPr>
            <a:r>
              <a:rPr lang="es-ES" sz="2000" b="1" dirty="0" smtClean="0">
                <a:solidFill>
                  <a:srgbClr val="FF0000"/>
                </a:solidFill>
              </a:rPr>
              <a:t>D9</a:t>
            </a:r>
            <a:r>
              <a:rPr lang="es-ES" sz="2000" b="1" dirty="0" smtClean="0">
                <a:solidFill>
                  <a:schemeClr val="tx1"/>
                </a:solidFill>
              </a:rPr>
              <a:t>   Tratamiento físico-químico previo a otra operación.</a:t>
            </a:r>
          </a:p>
          <a:p>
            <a:pPr lvl="0" algn="just">
              <a:spcBef>
                <a:spcPts val="600"/>
              </a:spcBef>
            </a:pPr>
            <a:r>
              <a:rPr lang="es-ES" sz="2000" b="1" dirty="0">
                <a:solidFill>
                  <a:srgbClr val="FF0000"/>
                </a:solidFill>
              </a:rPr>
              <a:t>P29</a:t>
            </a:r>
            <a:r>
              <a:rPr lang="es-ES" sz="2000" b="1" dirty="0" smtClean="0">
                <a:solidFill>
                  <a:schemeClr val="tx1"/>
                </a:solidFill>
              </a:rPr>
              <a:t> Lodos de lavado de gases (P: lodo; 29: tipo genérico de residuo).</a:t>
            </a:r>
          </a:p>
          <a:p>
            <a:pPr lvl="0" algn="just">
              <a:spcBef>
                <a:spcPts val="600"/>
              </a:spcBef>
            </a:pPr>
            <a:r>
              <a:rPr lang="es-ES" sz="2000" b="1" dirty="0">
                <a:solidFill>
                  <a:srgbClr val="FF0000"/>
                </a:solidFill>
              </a:rPr>
              <a:t>P27</a:t>
            </a:r>
            <a:r>
              <a:rPr lang="es-ES" sz="2000" b="1" dirty="0" smtClean="0">
                <a:solidFill>
                  <a:schemeClr val="tx1"/>
                </a:solidFill>
              </a:rPr>
              <a:t> Líquidos o lodos que contengan metales (P: lodo; 27: tipo genérico de residuo).</a:t>
            </a:r>
          </a:p>
          <a:p>
            <a:pPr lvl="0" algn="just">
              <a:spcBef>
                <a:spcPts val="600"/>
              </a:spcBef>
            </a:pPr>
            <a:r>
              <a:rPr lang="es-ES" sz="2000" b="1" dirty="0">
                <a:solidFill>
                  <a:srgbClr val="FF0000"/>
                </a:solidFill>
              </a:rPr>
              <a:t>C8</a:t>
            </a:r>
            <a:r>
              <a:rPr lang="es-ES" sz="2000" b="1" dirty="0" smtClean="0">
                <a:solidFill>
                  <a:schemeClr val="tx1"/>
                </a:solidFill>
              </a:rPr>
              <a:t>   </a:t>
            </a:r>
            <a:r>
              <a:rPr lang="es-ES" sz="2000" b="1" dirty="0">
                <a:solidFill>
                  <a:schemeClr val="tx1"/>
                </a:solidFill>
              </a:rPr>
              <a:t>A</a:t>
            </a:r>
            <a:r>
              <a:rPr lang="es-ES" sz="2000" b="1" dirty="0" smtClean="0">
                <a:solidFill>
                  <a:schemeClr val="tx1"/>
                </a:solidFill>
              </a:rPr>
              <a:t>rsénico, compuestos de arsénico.</a:t>
            </a:r>
          </a:p>
          <a:p>
            <a:pPr lvl="0" algn="just">
              <a:spcBef>
                <a:spcPts val="600"/>
              </a:spcBef>
            </a:pPr>
            <a:r>
              <a:rPr lang="es-ES" sz="2000" b="1" dirty="0">
                <a:solidFill>
                  <a:srgbClr val="FF0000"/>
                </a:solidFill>
              </a:rPr>
              <a:t>C11</a:t>
            </a:r>
            <a:r>
              <a:rPr lang="es-ES" sz="2000" b="1" dirty="0" smtClean="0">
                <a:solidFill>
                  <a:schemeClr val="tx1"/>
                </a:solidFill>
              </a:rPr>
              <a:t> </a:t>
            </a:r>
            <a:r>
              <a:rPr lang="es-ES" sz="2000" b="1" dirty="0">
                <a:solidFill>
                  <a:schemeClr val="tx1"/>
                </a:solidFill>
              </a:rPr>
              <a:t>C</a:t>
            </a:r>
            <a:r>
              <a:rPr lang="es-ES" sz="2000" b="1" dirty="0" smtClean="0">
                <a:solidFill>
                  <a:schemeClr val="tx1"/>
                </a:solidFill>
              </a:rPr>
              <a:t>admio, compuestos de cadmio.</a:t>
            </a:r>
          </a:p>
          <a:p>
            <a:pPr lvl="0" algn="just">
              <a:spcBef>
                <a:spcPts val="600"/>
              </a:spcBef>
            </a:pPr>
            <a:r>
              <a:rPr lang="es-ES" sz="2000" b="1" dirty="0">
                <a:solidFill>
                  <a:srgbClr val="FF0000"/>
                </a:solidFill>
              </a:rPr>
              <a:t>C18</a:t>
            </a:r>
            <a:r>
              <a:rPr lang="es-ES" sz="2000" b="1" dirty="0" smtClean="0">
                <a:solidFill>
                  <a:schemeClr val="tx1"/>
                </a:solidFill>
              </a:rPr>
              <a:t> </a:t>
            </a:r>
            <a:r>
              <a:rPr lang="es-ES" sz="2000" b="1" dirty="0">
                <a:solidFill>
                  <a:schemeClr val="tx1"/>
                </a:solidFill>
              </a:rPr>
              <a:t>P</a:t>
            </a:r>
            <a:r>
              <a:rPr lang="es-ES" sz="2000" b="1" dirty="0" smtClean="0">
                <a:solidFill>
                  <a:schemeClr val="tx1"/>
                </a:solidFill>
              </a:rPr>
              <a:t>lomo, compuestos de plomo.</a:t>
            </a:r>
          </a:p>
        </p:txBody>
      </p:sp>
      <p:sp>
        <p:nvSpPr>
          <p:cNvPr id="12" name="11 Rectángulo"/>
          <p:cNvSpPr/>
          <p:nvPr/>
        </p:nvSpPr>
        <p:spPr>
          <a:xfrm>
            <a:off x="533400" y="762000"/>
            <a:ext cx="7696200" cy="983859"/>
          </a:xfrm>
          <a:prstGeom prst="rect">
            <a:avLst/>
          </a:prstGeom>
          <a:noFill/>
        </p:spPr>
        <p:txBody>
          <a:bodyPr wrap="square">
            <a:spAutoFit/>
          </a:bodyPr>
          <a:lstStyle/>
          <a:p>
            <a:pPr marL="87313" lvl="0" algn="just">
              <a:lnSpc>
                <a:spcPct val="90000"/>
              </a:lnSpc>
            </a:pPr>
            <a:r>
              <a:rPr lang="es-ES" sz="2400" b="1" dirty="0" smtClean="0">
                <a:solidFill>
                  <a:srgbClr val="FF0000"/>
                </a:solidFill>
              </a:rPr>
              <a:t>Ejemplo:</a:t>
            </a:r>
            <a:r>
              <a:rPr lang="es-ES" sz="2400" b="1" dirty="0" smtClean="0">
                <a:solidFill>
                  <a:prstClr val="black"/>
                </a:solidFill>
              </a:rPr>
              <a:t> </a:t>
            </a:r>
            <a:r>
              <a:rPr lang="es-ES" sz="2000" b="1" i="1" dirty="0" smtClean="0"/>
              <a:t>Lodos procedentes del lavado de gases de una acería, que han de ser desecados previamente a ser vertidos en un depósito de seguridad </a:t>
            </a:r>
            <a:r>
              <a:rPr lang="es-ES" sz="2000" b="1" i="1" dirty="0" smtClean="0">
                <a:solidFill>
                  <a:srgbClr val="FF6600"/>
                </a:solidFill>
              </a:rPr>
              <a:t>(ejemplo tomado del RD 833/1988)</a:t>
            </a:r>
            <a:r>
              <a:rPr lang="es-ES" sz="2000" b="1" i="1" dirty="0" smtClean="0"/>
              <a:t>. </a:t>
            </a:r>
          </a:p>
        </p:txBody>
      </p:sp>
      <p:sp>
        <p:nvSpPr>
          <p:cNvPr id="15" name="14 Rectángulo redondeado"/>
          <p:cNvSpPr/>
          <p:nvPr/>
        </p:nvSpPr>
        <p:spPr>
          <a:xfrm>
            <a:off x="457200" y="1752600"/>
            <a:ext cx="2590800" cy="6096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smtClean="0"/>
              <a:t>                   </a:t>
            </a:r>
            <a:r>
              <a:rPr lang="es-ES" sz="2400" b="1" dirty="0" smtClean="0"/>
              <a:t>Ejemplo </a:t>
            </a:r>
            <a:endParaRPr lang="es-ES" sz="2000" b="1" dirty="0"/>
          </a:p>
        </p:txBody>
      </p:sp>
      <p:grpSp>
        <p:nvGrpSpPr>
          <p:cNvPr id="2" name="33 Grupo"/>
          <p:cNvGrpSpPr/>
          <p:nvPr/>
        </p:nvGrpSpPr>
        <p:grpSpPr>
          <a:xfrm>
            <a:off x="609600" y="1905000"/>
            <a:ext cx="688505" cy="319179"/>
            <a:chOff x="3505200" y="2438400"/>
            <a:chExt cx="533400" cy="381000"/>
          </a:xfrm>
        </p:grpSpPr>
        <p:grpSp>
          <p:nvGrpSpPr>
            <p:cNvPr id="3" name="23 Grupo"/>
            <p:cNvGrpSpPr/>
            <p:nvPr/>
          </p:nvGrpSpPr>
          <p:grpSpPr>
            <a:xfrm>
              <a:off x="3505200" y="2514600"/>
              <a:ext cx="533400" cy="304800"/>
              <a:chOff x="838200" y="2438400"/>
              <a:chExt cx="685800" cy="381000"/>
            </a:xfrm>
          </p:grpSpPr>
          <p:grpSp>
            <p:nvGrpSpPr>
              <p:cNvPr id="4" name="19 Grupo"/>
              <p:cNvGrpSpPr/>
              <p:nvPr/>
            </p:nvGrpSpPr>
            <p:grpSpPr>
              <a:xfrm>
                <a:off x="838200" y="2438400"/>
                <a:ext cx="381000" cy="381000"/>
                <a:chOff x="5257800" y="2590800"/>
                <a:chExt cx="401548" cy="381000"/>
              </a:xfrm>
            </p:grpSpPr>
            <p:sp>
              <p:nvSpPr>
                <p:cNvPr id="24" name="23 Elipse"/>
                <p:cNvSpPr/>
                <p:nvPr/>
              </p:nvSpPr>
              <p:spPr>
                <a:xfrm>
                  <a:off x="5257800" y="2590800"/>
                  <a:ext cx="401548"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Elipse"/>
                <p:cNvSpPr/>
                <p:nvPr/>
              </p:nvSpPr>
              <p:spPr>
                <a:xfrm>
                  <a:off x="5337050" y="2667000"/>
                  <a:ext cx="250545"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6" name="20 Grupo"/>
              <p:cNvGrpSpPr/>
              <p:nvPr/>
            </p:nvGrpSpPr>
            <p:grpSpPr>
              <a:xfrm>
                <a:off x="1219200" y="2438400"/>
                <a:ext cx="304800" cy="304800"/>
                <a:chOff x="5257800" y="2590800"/>
                <a:chExt cx="401548" cy="381000"/>
              </a:xfrm>
            </p:grpSpPr>
            <p:sp>
              <p:nvSpPr>
                <p:cNvPr id="22" name="21 Elipse"/>
                <p:cNvSpPr/>
                <p:nvPr/>
              </p:nvSpPr>
              <p:spPr>
                <a:xfrm>
                  <a:off x="5257800" y="2590800"/>
                  <a:ext cx="401548"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Elipse"/>
                <p:cNvSpPr/>
                <p:nvPr/>
              </p:nvSpPr>
              <p:spPr>
                <a:xfrm>
                  <a:off x="5337050" y="2667000"/>
                  <a:ext cx="250545"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cxnSp>
          <p:nvCxnSpPr>
            <p:cNvPr id="18" name="17 Conector recto"/>
            <p:cNvCxnSpPr/>
            <p:nvPr/>
          </p:nvCxnSpPr>
          <p:spPr>
            <a:xfrm flipV="1">
              <a:off x="3505200" y="2438400"/>
              <a:ext cx="152400" cy="76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3810000" y="2438400"/>
              <a:ext cx="176736" cy="31563"/>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21" name="Line 2"/>
          <p:cNvSpPr>
            <a:spLocks noChangeShapeType="1"/>
          </p:cNvSpPr>
          <p:nvPr/>
        </p:nvSpPr>
        <p:spPr bwMode="auto">
          <a:xfrm>
            <a:off x="457200" y="685800"/>
            <a:ext cx="784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27" name="Text Box 3"/>
          <p:cNvSpPr txBox="1">
            <a:spLocks noChangeArrowheads="1"/>
          </p:cNvSpPr>
          <p:nvPr/>
        </p:nvSpPr>
        <p:spPr bwMode="auto">
          <a:xfrm>
            <a:off x="685800" y="152400"/>
            <a:ext cx="76962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r>
              <a:rPr lang="es-ES" sz="2800" b="1" dirty="0">
                <a:solidFill>
                  <a:srgbClr val="CC0000"/>
                </a:solidFill>
              </a:rPr>
              <a:t>6</a:t>
            </a:r>
            <a:r>
              <a:rPr lang="es-ES" sz="2800" b="1" dirty="0" smtClean="0">
                <a:solidFill>
                  <a:srgbClr val="CC0000"/>
                </a:solidFill>
              </a:rPr>
              <a:t>. </a:t>
            </a:r>
            <a:r>
              <a:rPr lang="es-ES" sz="2800" b="1" dirty="0" smtClean="0">
                <a:solidFill>
                  <a:srgbClr val="C00000"/>
                </a:solidFill>
              </a:rPr>
              <a:t>Códigos de Identificación de Residuos. Ejemplos</a:t>
            </a:r>
            <a:endParaRPr lang="es-ES" sz="2800" b="1" dirty="0">
              <a:solidFill>
                <a:srgbClr val="CC0000"/>
              </a:solidFill>
            </a:endParaRPr>
          </a:p>
        </p:txBody>
      </p:sp>
      <p:sp>
        <p:nvSpPr>
          <p:cNvPr id="20" name="Rectangle 5"/>
          <p:cNvSpPr>
            <a:spLocks noChangeArrowheads="1"/>
          </p:cNvSpPr>
          <p:nvPr/>
        </p:nvSpPr>
        <p:spPr bwMode="auto">
          <a:xfrm>
            <a:off x="1524000" y="63246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26" name="Imagen 25"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6324600"/>
            <a:ext cx="990600" cy="451119"/>
          </a:xfrm>
          <a:prstGeom prst="rect">
            <a:avLst/>
          </a:prstGeom>
        </p:spPr>
      </p:pic>
    </p:spTree>
    <p:extLst>
      <p:ext uri="{BB962C8B-B14F-4D97-AF65-F5344CB8AC3E}">
        <p14:creationId xmlns:p14="http://schemas.microsoft.com/office/powerpoint/2010/main" xmlns="" val="38008432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52</a:t>
            </a:fld>
            <a:endParaRPr lang="eu-ES" sz="1600" dirty="0">
              <a:latin typeface="Arial" charset="0"/>
              <a:cs typeface="Arial" charset="0"/>
            </a:endParaRPr>
          </a:p>
        </p:txBody>
      </p:sp>
      <p:sp>
        <p:nvSpPr>
          <p:cNvPr id="11" name="10 Rectángulo redondeado"/>
          <p:cNvSpPr/>
          <p:nvPr/>
        </p:nvSpPr>
        <p:spPr>
          <a:xfrm>
            <a:off x="533400" y="1219200"/>
            <a:ext cx="7620000" cy="4267200"/>
          </a:xfrm>
          <a:prstGeom prst="roundRect">
            <a:avLst/>
          </a:prstGeom>
          <a:solidFill>
            <a:srgbClr val="E5CDEE"/>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s-ES" sz="2400" b="1" dirty="0" smtClean="0">
              <a:solidFill>
                <a:srgbClr val="0000FF"/>
              </a:solidFill>
            </a:endParaRPr>
          </a:p>
          <a:p>
            <a:pPr algn="ctr">
              <a:spcBef>
                <a:spcPts val="600"/>
              </a:spcBef>
            </a:pPr>
            <a:r>
              <a:rPr lang="es-ES" sz="2400" b="1" dirty="0" smtClean="0">
                <a:solidFill>
                  <a:srgbClr val="0000FF"/>
                </a:solidFill>
              </a:rPr>
              <a:t>Q9</a:t>
            </a:r>
            <a:r>
              <a:rPr lang="es-ES" sz="2400" b="1" dirty="0">
                <a:solidFill>
                  <a:srgbClr val="0000FF"/>
                </a:solidFill>
              </a:rPr>
              <a:t>//D9//P29/27//C8/11/18//H13/6//A211//</a:t>
            </a:r>
            <a:r>
              <a:rPr lang="es-ES" sz="2400" b="1" dirty="0" smtClean="0">
                <a:solidFill>
                  <a:srgbClr val="0000FF"/>
                </a:solidFill>
              </a:rPr>
              <a:t>B0011</a:t>
            </a:r>
            <a:r>
              <a:rPr lang="es-ES" dirty="0" smtClean="0">
                <a:solidFill>
                  <a:schemeClr val="tx1"/>
                </a:solidFill>
              </a:rPr>
              <a:t>                    </a:t>
            </a:r>
            <a:endParaRPr lang="es-ES" sz="2000" b="1" dirty="0" smtClean="0">
              <a:solidFill>
                <a:srgbClr val="FF0000"/>
              </a:solidFill>
            </a:endParaRPr>
          </a:p>
          <a:p>
            <a:pPr marL="93663" algn="just">
              <a:spcBef>
                <a:spcPts val="600"/>
              </a:spcBef>
            </a:pPr>
            <a:r>
              <a:rPr lang="es-ES" sz="2000" b="1" dirty="0" smtClean="0">
                <a:solidFill>
                  <a:srgbClr val="FF0000"/>
                </a:solidFill>
              </a:rPr>
              <a:t>H13</a:t>
            </a:r>
            <a:r>
              <a:rPr lang="es-ES" sz="2000" b="1" dirty="0">
                <a:solidFill>
                  <a:schemeClr val="tx1"/>
                </a:solidFill>
              </a:rPr>
              <a:t> </a:t>
            </a:r>
            <a:r>
              <a:rPr lang="es-ES" sz="2000" dirty="0" smtClean="0">
                <a:solidFill>
                  <a:schemeClr val="tx1"/>
                </a:solidFill>
              </a:rPr>
              <a:t>Sustancias </a:t>
            </a:r>
            <a:r>
              <a:rPr lang="es-ES" sz="2000" dirty="0">
                <a:solidFill>
                  <a:schemeClr val="tx1"/>
                </a:solidFill>
              </a:rPr>
              <a:t>o preparados susceptibles, </a:t>
            </a:r>
            <a:r>
              <a:rPr lang="es-ES" sz="2000" dirty="0" err="1">
                <a:solidFill>
                  <a:schemeClr val="tx1"/>
                </a:solidFill>
              </a:rPr>
              <a:t>después</a:t>
            </a:r>
            <a:r>
              <a:rPr lang="es-ES" sz="2000" dirty="0">
                <a:solidFill>
                  <a:schemeClr val="tx1"/>
                </a:solidFill>
              </a:rPr>
              <a:t> de su </a:t>
            </a:r>
            <a:r>
              <a:rPr lang="es-ES" sz="2000" dirty="0" err="1">
                <a:solidFill>
                  <a:schemeClr val="tx1"/>
                </a:solidFill>
              </a:rPr>
              <a:t>eliminación</a:t>
            </a:r>
            <a:r>
              <a:rPr lang="es-ES" sz="2000" dirty="0">
                <a:solidFill>
                  <a:schemeClr val="tx1"/>
                </a:solidFill>
              </a:rPr>
              <a:t>, de dar lugar a otra sustancia por un medio cualquiera, por ejemplo un lixiviado, que posea alguna de las </a:t>
            </a:r>
            <a:r>
              <a:rPr lang="es-ES" sz="2000" dirty="0" err="1">
                <a:solidFill>
                  <a:schemeClr val="tx1"/>
                </a:solidFill>
              </a:rPr>
              <a:t>características</a:t>
            </a:r>
            <a:r>
              <a:rPr lang="es-ES" sz="2000" dirty="0">
                <a:solidFill>
                  <a:schemeClr val="tx1"/>
                </a:solidFill>
              </a:rPr>
              <a:t> enumeradas anteriormente. </a:t>
            </a:r>
          </a:p>
          <a:p>
            <a:pPr marL="93663" algn="just">
              <a:spcBef>
                <a:spcPts val="600"/>
              </a:spcBef>
            </a:pPr>
            <a:r>
              <a:rPr lang="es-ES" sz="2000" b="1" dirty="0">
                <a:solidFill>
                  <a:srgbClr val="FF0000"/>
                </a:solidFill>
              </a:rPr>
              <a:t>H6</a:t>
            </a:r>
            <a:r>
              <a:rPr lang="es-ES" sz="2000" dirty="0" smtClean="0">
                <a:solidFill>
                  <a:schemeClr val="tx1"/>
                </a:solidFill>
              </a:rPr>
              <a:t>  “</a:t>
            </a:r>
            <a:r>
              <a:rPr lang="es-ES" sz="2000" dirty="0" err="1">
                <a:solidFill>
                  <a:schemeClr val="tx1"/>
                </a:solidFill>
              </a:rPr>
              <a:t>Tóxico</a:t>
            </a:r>
            <a:r>
              <a:rPr lang="es-ES" sz="2000" dirty="0">
                <a:solidFill>
                  <a:schemeClr val="tx1"/>
                </a:solidFill>
              </a:rPr>
              <a:t>”: se aplica a sustancias y preparados (incluidos los preparados y sustancias muy </a:t>
            </a:r>
            <a:r>
              <a:rPr lang="es-ES" sz="2000" dirty="0" err="1">
                <a:solidFill>
                  <a:schemeClr val="tx1"/>
                </a:solidFill>
              </a:rPr>
              <a:t>tóxicos</a:t>
            </a:r>
            <a:r>
              <a:rPr lang="es-ES" sz="2000" dirty="0">
                <a:solidFill>
                  <a:schemeClr val="tx1"/>
                </a:solidFill>
              </a:rPr>
              <a:t>) que por </a:t>
            </a:r>
            <a:r>
              <a:rPr lang="es-ES" sz="2000" dirty="0" err="1">
                <a:solidFill>
                  <a:schemeClr val="tx1"/>
                </a:solidFill>
              </a:rPr>
              <a:t>inhalación</a:t>
            </a:r>
            <a:r>
              <a:rPr lang="es-ES" sz="2000" dirty="0">
                <a:solidFill>
                  <a:schemeClr val="tx1"/>
                </a:solidFill>
              </a:rPr>
              <a:t>, </a:t>
            </a:r>
            <a:r>
              <a:rPr lang="es-ES" sz="2000" dirty="0" err="1">
                <a:solidFill>
                  <a:schemeClr val="tx1"/>
                </a:solidFill>
              </a:rPr>
              <a:t>ingestión</a:t>
            </a:r>
            <a:r>
              <a:rPr lang="es-ES" sz="2000" dirty="0">
                <a:solidFill>
                  <a:schemeClr val="tx1"/>
                </a:solidFill>
              </a:rPr>
              <a:t> o </a:t>
            </a:r>
            <a:r>
              <a:rPr lang="es-ES" sz="2000" dirty="0" err="1">
                <a:solidFill>
                  <a:schemeClr val="tx1"/>
                </a:solidFill>
              </a:rPr>
              <a:t>penetración</a:t>
            </a:r>
            <a:r>
              <a:rPr lang="es-ES" sz="2000" dirty="0">
                <a:solidFill>
                  <a:schemeClr val="tx1"/>
                </a:solidFill>
              </a:rPr>
              <a:t> </a:t>
            </a:r>
            <a:r>
              <a:rPr lang="es-ES" sz="2000" dirty="0" err="1">
                <a:solidFill>
                  <a:schemeClr val="tx1"/>
                </a:solidFill>
              </a:rPr>
              <a:t>cutánea</a:t>
            </a:r>
            <a:r>
              <a:rPr lang="es-ES" sz="2000" dirty="0">
                <a:solidFill>
                  <a:schemeClr val="tx1"/>
                </a:solidFill>
              </a:rPr>
              <a:t> puedan </a:t>
            </a:r>
            <a:r>
              <a:rPr lang="es-ES" sz="2000" dirty="0" err="1">
                <a:solidFill>
                  <a:schemeClr val="tx1"/>
                </a:solidFill>
              </a:rPr>
              <a:t>entrañar</a:t>
            </a:r>
            <a:r>
              <a:rPr lang="es-ES" sz="2000" dirty="0">
                <a:solidFill>
                  <a:schemeClr val="tx1"/>
                </a:solidFill>
              </a:rPr>
              <a:t> riesgos graves, agudos o </a:t>
            </a:r>
            <a:r>
              <a:rPr lang="es-ES" sz="2000" dirty="0" err="1">
                <a:solidFill>
                  <a:schemeClr val="tx1"/>
                </a:solidFill>
              </a:rPr>
              <a:t>crónicos</a:t>
            </a:r>
            <a:r>
              <a:rPr lang="es-ES" sz="2000" dirty="0">
                <a:solidFill>
                  <a:schemeClr val="tx1"/>
                </a:solidFill>
              </a:rPr>
              <a:t> e incluso la muerte. </a:t>
            </a:r>
          </a:p>
          <a:p>
            <a:pPr marL="93663" algn="just">
              <a:spcBef>
                <a:spcPts val="600"/>
              </a:spcBef>
            </a:pPr>
            <a:r>
              <a:rPr lang="es-ES" sz="2000" b="1" dirty="0">
                <a:solidFill>
                  <a:srgbClr val="FF0000"/>
                </a:solidFill>
              </a:rPr>
              <a:t>A211</a:t>
            </a:r>
            <a:r>
              <a:rPr lang="es-ES" sz="2000" dirty="0" smtClean="0">
                <a:solidFill>
                  <a:schemeClr val="tx1"/>
                </a:solidFill>
              </a:rPr>
              <a:t>  </a:t>
            </a:r>
            <a:r>
              <a:rPr lang="es-ES" sz="2000" dirty="0" err="1" smtClean="0">
                <a:solidFill>
                  <a:schemeClr val="tx1"/>
                </a:solidFill>
              </a:rPr>
              <a:t>Producción</a:t>
            </a:r>
            <a:r>
              <a:rPr lang="es-ES" sz="2000" dirty="0" smtClean="0">
                <a:solidFill>
                  <a:schemeClr val="tx1"/>
                </a:solidFill>
              </a:rPr>
              <a:t> de arrabio</a:t>
            </a:r>
            <a:r>
              <a:rPr lang="es-ES" sz="2000" dirty="0">
                <a:solidFill>
                  <a:schemeClr val="tx1"/>
                </a:solidFill>
              </a:rPr>
              <a:t>*</a:t>
            </a:r>
            <a:r>
              <a:rPr lang="es-ES" sz="2000" dirty="0" smtClean="0">
                <a:solidFill>
                  <a:schemeClr val="tx1"/>
                </a:solidFill>
              </a:rPr>
              <a:t> </a:t>
            </a:r>
            <a:r>
              <a:rPr lang="es-ES" sz="2000" dirty="0">
                <a:solidFill>
                  <a:schemeClr val="tx1"/>
                </a:solidFill>
              </a:rPr>
              <a:t>(horno alto) </a:t>
            </a:r>
            <a:endParaRPr lang="es-ES" sz="2000" dirty="0" smtClean="0">
              <a:solidFill>
                <a:schemeClr val="tx1"/>
              </a:solidFill>
            </a:endParaRPr>
          </a:p>
          <a:p>
            <a:pPr marL="93663" algn="just">
              <a:spcBef>
                <a:spcPts val="600"/>
              </a:spcBef>
            </a:pPr>
            <a:r>
              <a:rPr lang="es-ES" sz="2000" b="1" dirty="0">
                <a:solidFill>
                  <a:srgbClr val="FF0000"/>
                </a:solidFill>
              </a:rPr>
              <a:t>B0011</a:t>
            </a:r>
            <a:r>
              <a:rPr lang="es-ES" sz="2000" dirty="0" smtClean="0">
                <a:solidFill>
                  <a:schemeClr val="tx1"/>
                </a:solidFill>
              </a:rPr>
              <a:t>  </a:t>
            </a:r>
            <a:r>
              <a:rPr lang="es-ES" sz="2000" dirty="0" err="1" smtClean="0">
                <a:solidFill>
                  <a:schemeClr val="tx1"/>
                </a:solidFill>
              </a:rPr>
              <a:t>Purificación</a:t>
            </a:r>
            <a:r>
              <a:rPr lang="es-ES" sz="2000" dirty="0" smtClean="0">
                <a:solidFill>
                  <a:schemeClr val="tx1"/>
                </a:solidFill>
              </a:rPr>
              <a:t> </a:t>
            </a:r>
            <a:r>
              <a:rPr lang="es-ES" sz="2000" dirty="0">
                <a:solidFill>
                  <a:schemeClr val="tx1"/>
                </a:solidFill>
              </a:rPr>
              <a:t>de gases efluentes. </a:t>
            </a:r>
          </a:p>
        </p:txBody>
      </p:sp>
      <p:sp>
        <p:nvSpPr>
          <p:cNvPr id="15" name="14 Rectángulo redondeado"/>
          <p:cNvSpPr/>
          <p:nvPr/>
        </p:nvSpPr>
        <p:spPr>
          <a:xfrm>
            <a:off x="533400" y="914400"/>
            <a:ext cx="3276600" cy="6096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smtClean="0"/>
              <a:t>                   </a:t>
            </a:r>
            <a:r>
              <a:rPr lang="es-ES" sz="2400" b="1" dirty="0" smtClean="0"/>
              <a:t>Ejemplo (cont.) </a:t>
            </a:r>
            <a:endParaRPr lang="es-ES" sz="2000" b="1" dirty="0"/>
          </a:p>
        </p:txBody>
      </p:sp>
      <p:grpSp>
        <p:nvGrpSpPr>
          <p:cNvPr id="2" name="33 Grupo"/>
          <p:cNvGrpSpPr/>
          <p:nvPr/>
        </p:nvGrpSpPr>
        <p:grpSpPr>
          <a:xfrm>
            <a:off x="685800" y="1066800"/>
            <a:ext cx="688505" cy="319179"/>
            <a:chOff x="3505200" y="2438400"/>
            <a:chExt cx="533400" cy="381000"/>
          </a:xfrm>
        </p:grpSpPr>
        <p:grpSp>
          <p:nvGrpSpPr>
            <p:cNvPr id="3" name="23 Grupo"/>
            <p:cNvGrpSpPr/>
            <p:nvPr/>
          </p:nvGrpSpPr>
          <p:grpSpPr>
            <a:xfrm>
              <a:off x="3505200" y="2514600"/>
              <a:ext cx="533400" cy="304800"/>
              <a:chOff x="838200" y="2438400"/>
              <a:chExt cx="685800" cy="381000"/>
            </a:xfrm>
          </p:grpSpPr>
          <p:grpSp>
            <p:nvGrpSpPr>
              <p:cNvPr id="4" name="19 Grupo"/>
              <p:cNvGrpSpPr/>
              <p:nvPr/>
            </p:nvGrpSpPr>
            <p:grpSpPr>
              <a:xfrm>
                <a:off x="838200" y="2438400"/>
                <a:ext cx="381000" cy="381000"/>
                <a:chOff x="5257800" y="2590800"/>
                <a:chExt cx="401548" cy="381000"/>
              </a:xfrm>
            </p:grpSpPr>
            <p:sp>
              <p:nvSpPr>
                <p:cNvPr id="24" name="23 Elipse"/>
                <p:cNvSpPr/>
                <p:nvPr/>
              </p:nvSpPr>
              <p:spPr>
                <a:xfrm>
                  <a:off x="5257800" y="2590800"/>
                  <a:ext cx="401548"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Elipse"/>
                <p:cNvSpPr/>
                <p:nvPr/>
              </p:nvSpPr>
              <p:spPr>
                <a:xfrm>
                  <a:off x="5337050" y="2667000"/>
                  <a:ext cx="250545"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6" name="20 Grupo"/>
              <p:cNvGrpSpPr/>
              <p:nvPr/>
            </p:nvGrpSpPr>
            <p:grpSpPr>
              <a:xfrm>
                <a:off x="1219200" y="2438400"/>
                <a:ext cx="304800" cy="304800"/>
                <a:chOff x="5257800" y="2590800"/>
                <a:chExt cx="401548" cy="381000"/>
              </a:xfrm>
            </p:grpSpPr>
            <p:sp>
              <p:nvSpPr>
                <p:cNvPr id="22" name="21 Elipse"/>
                <p:cNvSpPr/>
                <p:nvPr/>
              </p:nvSpPr>
              <p:spPr>
                <a:xfrm>
                  <a:off x="5257800" y="2590800"/>
                  <a:ext cx="401548"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Elipse"/>
                <p:cNvSpPr/>
                <p:nvPr/>
              </p:nvSpPr>
              <p:spPr>
                <a:xfrm>
                  <a:off x="5337050" y="2667000"/>
                  <a:ext cx="250545"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cxnSp>
          <p:nvCxnSpPr>
            <p:cNvPr id="18" name="17 Conector recto"/>
            <p:cNvCxnSpPr/>
            <p:nvPr/>
          </p:nvCxnSpPr>
          <p:spPr>
            <a:xfrm flipV="1">
              <a:off x="3505200" y="2438400"/>
              <a:ext cx="152400" cy="76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3810000" y="2438400"/>
              <a:ext cx="176736" cy="31563"/>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21" name="Line 2"/>
          <p:cNvSpPr>
            <a:spLocks noChangeShapeType="1"/>
          </p:cNvSpPr>
          <p:nvPr/>
        </p:nvSpPr>
        <p:spPr bwMode="auto">
          <a:xfrm>
            <a:off x="457200" y="838200"/>
            <a:ext cx="784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27" name="Text Box 3"/>
          <p:cNvSpPr txBox="1">
            <a:spLocks noChangeArrowheads="1"/>
          </p:cNvSpPr>
          <p:nvPr/>
        </p:nvSpPr>
        <p:spPr bwMode="auto">
          <a:xfrm>
            <a:off x="685800" y="228600"/>
            <a:ext cx="76200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r>
              <a:rPr lang="es-ES" sz="2800" b="1" dirty="0">
                <a:solidFill>
                  <a:srgbClr val="CC0000"/>
                </a:solidFill>
              </a:rPr>
              <a:t>6</a:t>
            </a:r>
            <a:r>
              <a:rPr lang="es-ES" sz="2800" b="1" dirty="0" smtClean="0">
                <a:solidFill>
                  <a:srgbClr val="CC0000"/>
                </a:solidFill>
              </a:rPr>
              <a:t>. </a:t>
            </a:r>
            <a:r>
              <a:rPr lang="es-ES" sz="2800" b="1" dirty="0" smtClean="0">
                <a:solidFill>
                  <a:srgbClr val="C00000"/>
                </a:solidFill>
              </a:rPr>
              <a:t>Códigos de Identificación de Residuos. Ejemplos</a:t>
            </a:r>
            <a:endParaRPr lang="es-ES" sz="2800" b="1" dirty="0">
              <a:solidFill>
                <a:srgbClr val="CC0000"/>
              </a:solidFill>
            </a:endParaRPr>
          </a:p>
        </p:txBody>
      </p:sp>
      <p:sp>
        <p:nvSpPr>
          <p:cNvPr id="20" name="Rectangle 5"/>
          <p:cNvSpPr>
            <a:spLocks noChangeArrowheads="1"/>
          </p:cNvSpPr>
          <p:nvPr/>
        </p:nvSpPr>
        <p:spPr bwMode="auto">
          <a:xfrm>
            <a:off x="1524000" y="63246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26" name="Imagen 25"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6324600"/>
            <a:ext cx="990600" cy="451119"/>
          </a:xfrm>
          <a:prstGeom prst="rect">
            <a:avLst/>
          </a:prstGeom>
        </p:spPr>
      </p:pic>
      <p:sp>
        <p:nvSpPr>
          <p:cNvPr id="28" name="13 Rectángulo redondeado"/>
          <p:cNvSpPr/>
          <p:nvPr/>
        </p:nvSpPr>
        <p:spPr>
          <a:xfrm>
            <a:off x="533400" y="5638800"/>
            <a:ext cx="76962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i="1" dirty="0" smtClean="0">
                <a:solidFill>
                  <a:schemeClr val="tx1"/>
                </a:solidFill>
              </a:rPr>
              <a:t>*Se denomina </a:t>
            </a:r>
            <a:r>
              <a:rPr lang="es-ES" sz="1400" b="1" i="1" dirty="0" smtClean="0">
                <a:solidFill>
                  <a:srgbClr val="FF0000"/>
                </a:solidFill>
              </a:rPr>
              <a:t>arrabio</a:t>
            </a:r>
            <a:r>
              <a:rPr lang="es-ES" sz="1400" b="1" i="1" dirty="0" smtClean="0">
                <a:solidFill>
                  <a:schemeClr val="tx1"/>
                </a:solidFill>
              </a:rPr>
              <a:t> al material fundido que se obtiene en el alto horno mediante reducción del mineral de hierro. Se utiliza como materia prima en la obtención del acero en los hornos siderúrgicos.</a:t>
            </a:r>
            <a:endParaRPr lang="es-ES" sz="1400" b="1" i="1" dirty="0">
              <a:solidFill>
                <a:schemeClr val="tx1"/>
              </a:solidFill>
            </a:endParaRPr>
          </a:p>
        </p:txBody>
      </p:sp>
    </p:spTree>
    <p:extLst>
      <p:ext uri="{BB962C8B-B14F-4D97-AF65-F5344CB8AC3E}">
        <p14:creationId xmlns:p14="http://schemas.microsoft.com/office/powerpoint/2010/main" xmlns="" val="33840365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53</a:t>
            </a:fld>
            <a:endParaRPr lang="eu-ES" sz="1600" dirty="0">
              <a:latin typeface="Arial" charset="0"/>
              <a:cs typeface="Arial" charset="0"/>
            </a:endParaRPr>
          </a:p>
        </p:txBody>
      </p:sp>
      <p:sp>
        <p:nvSpPr>
          <p:cNvPr id="11" name="10 Rectángulo redondeado"/>
          <p:cNvSpPr/>
          <p:nvPr/>
        </p:nvSpPr>
        <p:spPr>
          <a:xfrm>
            <a:off x="533400" y="1981200"/>
            <a:ext cx="7696200" cy="4572000"/>
          </a:xfrm>
          <a:prstGeom prst="roundRect">
            <a:avLst/>
          </a:prstGeom>
          <a:solidFill>
            <a:schemeClr val="accent3">
              <a:lumMod val="40000"/>
              <a:lumOff val="60000"/>
            </a:schemeClr>
          </a:solidFill>
          <a:ln>
            <a:solidFill>
              <a:srgbClr val="45C4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2000" b="1" dirty="0" smtClean="0">
              <a:solidFill>
                <a:srgbClr val="0000FF"/>
              </a:solidFill>
            </a:endParaRPr>
          </a:p>
          <a:p>
            <a:pPr algn="just"/>
            <a:r>
              <a:rPr lang="es-ES" sz="2000" b="1" dirty="0" smtClean="0">
                <a:solidFill>
                  <a:srgbClr val="0000FF"/>
                </a:solidFill>
              </a:rPr>
              <a:t>                                         Q7//R6//</a:t>
            </a:r>
            <a:r>
              <a:rPr lang="es-ES" sz="2000" b="1" dirty="0">
                <a:solidFill>
                  <a:srgbClr val="0000FF"/>
                </a:solidFill>
              </a:rPr>
              <a:t>L</a:t>
            </a:r>
            <a:r>
              <a:rPr lang="es-ES" sz="2000" b="1" dirty="0" smtClean="0">
                <a:solidFill>
                  <a:srgbClr val="0000FF"/>
                </a:solidFill>
              </a:rPr>
              <a:t>27</a:t>
            </a:r>
            <a:r>
              <a:rPr lang="es-ES" sz="2000" b="1" dirty="0">
                <a:solidFill>
                  <a:srgbClr val="0000FF"/>
                </a:solidFill>
              </a:rPr>
              <a:t>/</a:t>
            </a:r>
            <a:r>
              <a:rPr lang="es-ES" sz="2000" b="1" dirty="0" smtClean="0">
                <a:solidFill>
                  <a:srgbClr val="0000FF"/>
                </a:solidFill>
              </a:rPr>
              <a:t>/C23/</a:t>
            </a:r>
            <a:r>
              <a:rPr lang="es-ES" sz="2000" b="1" dirty="0">
                <a:solidFill>
                  <a:srgbClr val="0000FF"/>
                </a:solidFill>
              </a:rPr>
              <a:t>/</a:t>
            </a:r>
            <a:r>
              <a:rPr lang="es-ES" sz="2000" b="1" dirty="0" smtClean="0">
                <a:solidFill>
                  <a:srgbClr val="0000FF"/>
                </a:solidFill>
              </a:rPr>
              <a:t>H6//A231(1)/</a:t>
            </a:r>
            <a:r>
              <a:rPr lang="es-ES" sz="2000" b="1" dirty="0">
                <a:solidFill>
                  <a:srgbClr val="0000FF"/>
                </a:solidFill>
              </a:rPr>
              <a:t>/</a:t>
            </a:r>
            <a:r>
              <a:rPr lang="es-ES" sz="2000" b="1" dirty="0" smtClean="0">
                <a:solidFill>
                  <a:srgbClr val="0000FF"/>
                </a:solidFill>
              </a:rPr>
              <a:t>B3124</a:t>
            </a:r>
            <a:r>
              <a:rPr lang="es-ES" sz="2000" dirty="0" smtClean="0">
                <a:solidFill>
                  <a:schemeClr val="tx1"/>
                </a:solidFill>
              </a:rPr>
              <a:t>                    </a:t>
            </a:r>
            <a:endParaRPr lang="es-ES" dirty="0" smtClean="0">
              <a:solidFill>
                <a:schemeClr val="tx1"/>
              </a:solidFill>
            </a:endParaRPr>
          </a:p>
          <a:p>
            <a:pPr algn="just">
              <a:spcBef>
                <a:spcPts val="600"/>
              </a:spcBef>
            </a:pPr>
            <a:r>
              <a:rPr lang="es-ES" sz="2000" b="1" dirty="0" smtClean="0">
                <a:solidFill>
                  <a:srgbClr val="FF0000"/>
                </a:solidFill>
              </a:rPr>
              <a:t>Q7</a:t>
            </a:r>
            <a:r>
              <a:rPr lang="es-ES" sz="2000" b="1" dirty="0" smtClean="0">
                <a:solidFill>
                  <a:schemeClr val="tx1"/>
                </a:solidFill>
              </a:rPr>
              <a:t>   Sustancias </a:t>
            </a:r>
            <a:r>
              <a:rPr lang="es-ES" sz="2000" b="1" dirty="0">
                <a:solidFill>
                  <a:schemeClr val="tx1"/>
                </a:solidFill>
              </a:rPr>
              <a:t>que hayan pasado a ser inutilizables </a:t>
            </a:r>
            <a:r>
              <a:rPr lang="es-ES" sz="2000" b="1" dirty="0" smtClean="0">
                <a:solidFill>
                  <a:schemeClr val="tx1"/>
                </a:solidFill>
              </a:rPr>
              <a:t>. </a:t>
            </a:r>
            <a:endParaRPr lang="es-ES" sz="2000" b="1" dirty="0">
              <a:solidFill>
                <a:schemeClr val="tx1"/>
              </a:solidFill>
            </a:endParaRPr>
          </a:p>
          <a:p>
            <a:pPr algn="just">
              <a:spcBef>
                <a:spcPts val="600"/>
              </a:spcBef>
            </a:pPr>
            <a:r>
              <a:rPr lang="es-ES" sz="2000" b="1" dirty="0" smtClean="0">
                <a:solidFill>
                  <a:srgbClr val="FF0000"/>
                </a:solidFill>
              </a:rPr>
              <a:t>R6    </a:t>
            </a:r>
            <a:r>
              <a:rPr lang="es-ES" sz="2000" b="1" dirty="0" err="1" smtClean="0">
                <a:solidFill>
                  <a:schemeClr val="tx1"/>
                </a:solidFill>
              </a:rPr>
              <a:t>Recuperación</a:t>
            </a:r>
            <a:r>
              <a:rPr lang="es-ES" sz="2000" b="1" dirty="0" smtClean="0">
                <a:solidFill>
                  <a:schemeClr val="tx1"/>
                </a:solidFill>
              </a:rPr>
              <a:t> </a:t>
            </a:r>
            <a:r>
              <a:rPr lang="es-ES" sz="2000" b="1" dirty="0">
                <a:solidFill>
                  <a:schemeClr val="tx1"/>
                </a:solidFill>
              </a:rPr>
              <a:t>o </a:t>
            </a:r>
            <a:r>
              <a:rPr lang="es-ES" sz="2000" b="1" dirty="0" err="1">
                <a:solidFill>
                  <a:schemeClr val="tx1"/>
                </a:solidFill>
              </a:rPr>
              <a:t>regeneración</a:t>
            </a:r>
            <a:r>
              <a:rPr lang="es-ES" sz="2000" b="1" dirty="0">
                <a:solidFill>
                  <a:schemeClr val="tx1"/>
                </a:solidFill>
              </a:rPr>
              <a:t> de </a:t>
            </a:r>
            <a:r>
              <a:rPr lang="es-ES" sz="2000" b="1" dirty="0" err="1">
                <a:solidFill>
                  <a:schemeClr val="tx1"/>
                </a:solidFill>
              </a:rPr>
              <a:t>ácidos</a:t>
            </a:r>
            <a:r>
              <a:rPr lang="es-ES" sz="2000" b="1" dirty="0">
                <a:solidFill>
                  <a:schemeClr val="tx1"/>
                </a:solidFill>
              </a:rPr>
              <a:t> o de bases. </a:t>
            </a:r>
          </a:p>
          <a:p>
            <a:pPr algn="just">
              <a:spcBef>
                <a:spcPts val="600"/>
              </a:spcBef>
            </a:pPr>
            <a:r>
              <a:rPr lang="es-ES" sz="2000" b="1" dirty="0">
                <a:solidFill>
                  <a:srgbClr val="FF0000"/>
                </a:solidFill>
              </a:rPr>
              <a:t>L</a:t>
            </a:r>
            <a:r>
              <a:rPr lang="es-ES" sz="2000" b="1" dirty="0" smtClean="0">
                <a:solidFill>
                  <a:srgbClr val="FF0000"/>
                </a:solidFill>
              </a:rPr>
              <a:t>27</a:t>
            </a:r>
            <a:r>
              <a:rPr lang="es-ES" sz="2000" b="1" dirty="0" smtClean="0">
                <a:solidFill>
                  <a:schemeClr val="tx1"/>
                </a:solidFill>
              </a:rPr>
              <a:t> </a:t>
            </a:r>
            <a:r>
              <a:rPr lang="es-ES" sz="2000" b="1" dirty="0" err="1">
                <a:solidFill>
                  <a:schemeClr val="tx1"/>
                </a:solidFill>
              </a:rPr>
              <a:t>Líquidos</a:t>
            </a:r>
            <a:r>
              <a:rPr lang="es-ES" sz="2000" b="1" dirty="0">
                <a:solidFill>
                  <a:schemeClr val="tx1"/>
                </a:solidFill>
              </a:rPr>
              <a:t> o lodos que contengan </a:t>
            </a:r>
            <a:r>
              <a:rPr lang="es-ES" sz="2000" b="1" dirty="0" smtClean="0">
                <a:solidFill>
                  <a:schemeClr val="tx1"/>
                </a:solidFill>
              </a:rPr>
              <a:t>metales o compuestos metálicos. (L: líquidos; 27: tipo genérico de residuo).</a:t>
            </a:r>
          </a:p>
          <a:p>
            <a:pPr algn="just">
              <a:spcBef>
                <a:spcPts val="600"/>
              </a:spcBef>
            </a:pPr>
            <a:r>
              <a:rPr lang="es-ES" sz="2000" b="1" dirty="0" smtClean="0">
                <a:solidFill>
                  <a:srgbClr val="FF0000"/>
                </a:solidFill>
              </a:rPr>
              <a:t>C23</a:t>
            </a:r>
            <a:r>
              <a:rPr lang="es-ES" sz="2000" b="1" dirty="0" smtClean="0">
                <a:solidFill>
                  <a:schemeClr val="tx1"/>
                </a:solidFill>
              </a:rPr>
              <a:t>  Soluciones </a:t>
            </a:r>
            <a:r>
              <a:rPr lang="es-ES" sz="2000" b="1" dirty="0" err="1">
                <a:solidFill>
                  <a:schemeClr val="tx1"/>
                </a:solidFill>
              </a:rPr>
              <a:t>ácidas</a:t>
            </a:r>
            <a:r>
              <a:rPr lang="es-ES" sz="2000" b="1" dirty="0">
                <a:solidFill>
                  <a:schemeClr val="tx1"/>
                </a:solidFill>
              </a:rPr>
              <a:t> o</a:t>
            </a:r>
            <a:r>
              <a:rPr lang="es-ES" sz="2000" b="1" dirty="0" smtClean="0">
                <a:solidFill>
                  <a:schemeClr val="tx1"/>
                </a:solidFill>
              </a:rPr>
              <a:t> </a:t>
            </a:r>
            <a:r>
              <a:rPr lang="es-ES" sz="2000" b="1" dirty="0" err="1">
                <a:solidFill>
                  <a:schemeClr val="tx1"/>
                </a:solidFill>
              </a:rPr>
              <a:t>ácidos</a:t>
            </a:r>
            <a:r>
              <a:rPr lang="es-ES" sz="2000" b="1" dirty="0">
                <a:solidFill>
                  <a:schemeClr val="tx1"/>
                </a:solidFill>
              </a:rPr>
              <a:t> en forma </a:t>
            </a:r>
            <a:r>
              <a:rPr lang="es-ES" sz="2000" b="1" dirty="0" err="1">
                <a:solidFill>
                  <a:schemeClr val="tx1"/>
                </a:solidFill>
              </a:rPr>
              <a:t>sólida</a:t>
            </a:r>
            <a:r>
              <a:rPr lang="es-ES" sz="2000" b="1" dirty="0">
                <a:solidFill>
                  <a:schemeClr val="tx1"/>
                </a:solidFill>
              </a:rPr>
              <a:t>. </a:t>
            </a:r>
          </a:p>
          <a:p>
            <a:pPr algn="just"/>
            <a:r>
              <a:rPr lang="es-ES" sz="2000" b="1" dirty="0" smtClean="0">
                <a:solidFill>
                  <a:srgbClr val="FF0000"/>
                </a:solidFill>
              </a:rPr>
              <a:t>H6  </a:t>
            </a:r>
            <a:r>
              <a:rPr lang="es-ES" sz="2000" b="1" dirty="0" smtClean="0">
                <a:solidFill>
                  <a:schemeClr val="tx1"/>
                </a:solidFill>
              </a:rPr>
              <a:t>“</a:t>
            </a:r>
            <a:r>
              <a:rPr lang="es-ES" sz="2000" b="1" dirty="0" err="1" smtClean="0">
                <a:solidFill>
                  <a:schemeClr val="tx1"/>
                </a:solidFill>
              </a:rPr>
              <a:t>Tóxico</a:t>
            </a:r>
            <a:r>
              <a:rPr lang="es-ES" sz="2000" b="1" dirty="0" smtClean="0">
                <a:solidFill>
                  <a:schemeClr val="tx1"/>
                </a:solidFill>
              </a:rPr>
              <a:t>”: </a:t>
            </a:r>
            <a:r>
              <a:rPr lang="es-ES" sz="2000" b="1" dirty="0">
                <a:solidFill>
                  <a:schemeClr val="tx1"/>
                </a:solidFill>
              </a:rPr>
              <a:t>se aplica a sustancias y preparados (</a:t>
            </a:r>
            <a:r>
              <a:rPr lang="es-ES" sz="2000" b="1" dirty="0" smtClean="0">
                <a:solidFill>
                  <a:schemeClr val="tx1"/>
                </a:solidFill>
              </a:rPr>
              <a:t>incluidos </a:t>
            </a:r>
            <a:r>
              <a:rPr lang="es-ES" sz="2000" b="1" dirty="0">
                <a:solidFill>
                  <a:schemeClr val="tx1"/>
                </a:solidFill>
              </a:rPr>
              <a:t>los preparados y sustancias muy </a:t>
            </a:r>
            <a:r>
              <a:rPr lang="es-ES" sz="2000" b="1" dirty="0" err="1">
                <a:solidFill>
                  <a:schemeClr val="tx1"/>
                </a:solidFill>
              </a:rPr>
              <a:t>tóxicos</a:t>
            </a:r>
            <a:r>
              <a:rPr lang="es-ES" sz="2000" b="1" dirty="0">
                <a:solidFill>
                  <a:schemeClr val="tx1"/>
                </a:solidFill>
              </a:rPr>
              <a:t>) que por </a:t>
            </a:r>
            <a:r>
              <a:rPr lang="es-ES" sz="2000" b="1" dirty="0" err="1">
                <a:solidFill>
                  <a:schemeClr val="tx1"/>
                </a:solidFill>
              </a:rPr>
              <a:t>inhalación</a:t>
            </a:r>
            <a:r>
              <a:rPr lang="es-ES" sz="2000" b="1" dirty="0">
                <a:solidFill>
                  <a:schemeClr val="tx1"/>
                </a:solidFill>
              </a:rPr>
              <a:t>, </a:t>
            </a:r>
            <a:r>
              <a:rPr lang="es-ES" sz="2000" b="1" dirty="0" err="1">
                <a:solidFill>
                  <a:schemeClr val="tx1"/>
                </a:solidFill>
              </a:rPr>
              <a:t>ingestión</a:t>
            </a:r>
            <a:r>
              <a:rPr lang="es-ES" sz="2000" b="1" dirty="0">
                <a:solidFill>
                  <a:schemeClr val="tx1"/>
                </a:solidFill>
              </a:rPr>
              <a:t> o </a:t>
            </a:r>
            <a:r>
              <a:rPr lang="es-ES" sz="2000" b="1" dirty="0" err="1">
                <a:solidFill>
                  <a:schemeClr val="tx1"/>
                </a:solidFill>
              </a:rPr>
              <a:t>penetración</a:t>
            </a:r>
            <a:r>
              <a:rPr lang="es-ES" sz="2000" b="1" dirty="0">
                <a:solidFill>
                  <a:schemeClr val="tx1"/>
                </a:solidFill>
              </a:rPr>
              <a:t> </a:t>
            </a:r>
            <a:r>
              <a:rPr lang="es-ES" sz="2000" b="1" dirty="0" err="1">
                <a:solidFill>
                  <a:schemeClr val="tx1"/>
                </a:solidFill>
              </a:rPr>
              <a:t>cutánea</a:t>
            </a:r>
            <a:r>
              <a:rPr lang="es-ES" sz="2000" b="1" dirty="0">
                <a:solidFill>
                  <a:schemeClr val="tx1"/>
                </a:solidFill>
              </a:rPr>
              <a:t> puedan </a:t>
            </a:r>
            <a:r>
              <a:rPr lang="es-ES" sz="2000" b="1" dirty="0" err="1" smtClean="0">
                <a:solidFill>
                  <a:schemeClr val="tx1"/>
                </a:solidFill>
              </a:rPr>
              <a:t>entrañar</a:t>
            </a:r>
            <a:r>
              <a:rPr lang="es-ES" sz="2000" b="1" dirty="0" smtClean="0">
                <a:solidFill>
                  <a:schemeClr val="tx1"/>
                </a:solidFill>
              </a:rPr>
              <a:t> </a:t>
            </a:r>
            <a:r>
              <a:rPr lang="es-ES" sz="2000" b="1" dirty="0">
                <a:solidFill>
                  <a:schemeClr val="tx1"/>
                </a:solidFill>
              </a:rPr>
              <a:t>riesgos graves, agudos o </a:t>
            </a:r>
            <a:r>
              <a:rPr lang="es-ES" sz="2000" b="1" dirty="0" err="1">
                <a:solidFill>
                  <a:schemeClr val="tx1"/>
                </a:solidFill>
              </a:rPr>
              <a:t>crónicos</a:t>
            </a:r>
            <a:r>
              <a:rPr lang="es-ES" sz="2000" b="1" dirty="0">
                <a:solidFill>
                  <a:schemeClr val="tx1"/>
                </a:solidFill>
              </a:rPr>
              <a:t> e incluso la muerte. </a:t>
            </a:r>
          </a:p>
          <a:p>
            <a:pPr algn="just">
              <a:spcBef>
                <a:spcPts val="600"/>
              </a:spcBef>
            </a:pPr>
            <a:r>
              <a:rPr lang="es-ES" sz="2000" b="1" dirty="0" smtClean="0">
                <a:solidFill>
                  <a:srgbClr val="FF0000"/>
                </a:solidFill>
              </a:rPr>
              <a:t>A231(1) </a:t>
            </a:r>
            <a:r>
              <a:rPr lang="es-ES" sz="2000" b="1" dirty="0" err="1">
                <a:solidFill>
                  <a:schemeClr val="tx1"/>
                </a:solidFill>
              </a:rPr>
              <a:t>Fabricación</a:t>
            </a:r>
            <a:r>
              <a:rPr lang="es-ES" sz="2000" b="1" dirty="0">
                <a:solidFill>
                  <a:schemeClr val="tx1"/>
                </a:solidFill>
              </a:rPr>
              <a:t> de tubos de acero </a:t>
            </a:r>
          </a:p>
          <a:p>
            <a:pPr lvl="0" algn="just">
              <a:spcBef>
                <a:spcPts val="600"/>
              </a:spcBef>
            </a:pPr>
            <a:r>
              <a:rPr lang="es-ES" sz="2000" b="1" dirty="0" smtClean="0">
                <a:solidFill>
                  <a:srgbClr val="FF0000"/>
                </a:solidFill>
              </a:rPr>
              <a:t>B3124</a:t>
            </a:r>
            <a:r>
              <a:rPr lang="es-ES" sz="2000" b="1" dirty="0" smtClean="0">
                <a:solidFill>
                  <a:schemeClr val="tx1"/>
                </a:solidFill>
              </a:rPr>
              <a:t> </a:t>
            </a:r>
            <a:r>
              <a:rPr lang="es-ES" sz="2000" b="1" dirty="0" err="1" smtClean="0">
                <a:solidFill>
                  <a:schemeClr val="tx1"/>
                </a:solidFill>
              </a:rPr>
              <a:t>Fabricación</a:t>
            </a:r>
            <a:r>
              <a:rPr lang="es-ES" sz="2000" b="1" dirty="0" smtClean="0">
                <a:solidFill>
                  <a:schemeClr val="tx1"/>
                </a:solidFill>
              </a:rPr>
              <a:t> </a:t>
            </a:r>
            <a:r>
              <a:rPr lang="es-ES" sz="2000" b="1" dirty="0">
                <a:solidFill>
                  <a:schemeClr val="tx1"/>
                </a:solidFill>
              </a:rPr>
              <a:t>de tubos. </a:t>
            </a:r>
          </a:p>
          <a:p>
            <a:pPr lvl="0" algn="just"/>
            <a:endParaRPr lang="es-ES" dirty="0" smtClean="0">
              <a:solidFill>
                <a:schemeClr val="tx1"/>
              </a:solidFill>
            </a:endParaRPr>
          </a:p>
        </p:txBody>
      </p:sp>
      <p:sp>
        <p:nvSpPr>
          <p:cNvPr id="12" name="11 Rectángulo"/>
          <p:cNvSpPr/>
          <p:nvPr/>
        </p:nvSpPr>
        <p:spPr>
          <a:xfrm>
            <a:off x="533400" y="838200"/>
            <a:ext cx="7696200" cy="983859"/>
          </a:xfrm>
          <a:prstGeom prst="rect">
            <a:avLst/>
          </a:prstGeom>
          <a:solidFill>
            <a:schemeClr val="bg1"/>
          </a:solidFill>
        </p:spPr>
        <p:txBody>
          <a:bodyPr wrap="square">
            <a:spAutoFit/>
          </a:bodyPr>
          <a:lstStyle/>
          <a:p>
            <a:pPr marL="88900" lvl="0" indent="-1588" algn="just">
              <a:lnSpc>
                <a:spcPct val="90000"/>
              </a:lnSpc>
            </a:pPr>
            <a:r>
              <a:rPr lang="es-ES" sz="2400" b="1" dirty="0" smtClean="0">
                <a:solidFill>
                  <a:srgbClr val="0000FF"/>
                </a:solidFill>
              </a:rPr>
              <a:t>Ejemplo: </a:t>
            </a:r>
            <a:r>
              <a:rPr lang="es-ES" sz="2000" b="1" i="1" dirty="0" smtClean="0"/>
              <a:t>Ácidos provenientes de una fundición de metales ferrosos para la fabricación de tubos de acero </a:t>
            </a:r>
            <a:r>
              <a:rPr lang="es-ES" sz="2000" b="1" i="1" dirty="0">
                <a:solidFill>
                  <a:srgbClr val="FF6600"/>
                </a:solidFill>
              </a:rPr>
              <a:t>(ejemplo tomado del RD 833/1988</a:t>
            </a:r>
            <a:r>
              <a:rPr lang="es-ES" sz="2000" b="1" i="1" dirty="0" smtClean="0">
                <a:solidFill>
                  <a:srgbClr val="FF6600"/>
                </a:solidFill>
              </a:rPr>
              <a:t>).</a:t>
            </a:r>
            <a:endParaRPr lang="es-ES" sz="2000" b="1" i="1" dirty="0" smtClean="0"/>
          </a:p>
        </p:txBody>
      </p:sp>
      <p:sp>
        <p:nvSpPr>
          <p:cNvPr id="15" name="14 Rectángulo redondeado"/>
          <p:cNvSpPr/>
          <p:nvPr/>
        </p:nvSpPr>
        <p:spPr>
          <a:xfrm>
            <a:off x="381000" y="1905000"/>
            <a:ext cx="2362200" cy="59976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smtClean="0"/>
              <a:t>                   </a:t>
            </a:r>
            <a:r>
              <a:rPr lang="es-ES" sz="2400" b="1" dirty="0" smtClean="0"/>
              <a:t>Ejemplo </a:t>
            </a:r>
            <a:endParaRPr lang="es-ES" sz="2000" b="1" dirty="0"/>
          </a:p>
        </p:txBody>
      </p:sp>
      <p:grpSp>
        <p:nvGrpSpPr>
          <p:cNvPr id="2" name="33 Grupo"/>
          <p:cNvGrpSpPr/>
          <p:nvPr/>
        </p:nvGrpSpPr>
        <p:grpSpPr>
          <a:xfrm>
            <a:off x="609600" y="1981200"/>
            <a:ext cx="688505" cy="319179"/>
            <a:chOff x="3505200" y="2438400"/>
            <a:chExt cx="533400" cy="381000"/>
          </a:xfrm>
        </p:grpSpPr>
        <p:grpSp>
          <p:nvGrpSpPr>
            <p:cNvPr id="3" name="23 Grupo"/>
            <p:cNvGrpSpPr/>
            <p:nvPr/>
          </p:nvGrpSpPr>
          <p:grpSpPr>
            <a:xfrm>
              <a:off x="3505200" y="2514600"/>
              <a:ext cx="533400" cy="304800"/>
              <a:chOff x="838200" y="2438400"/>
              <a:chExt cx="685800" cy="381000"/>
            </a:xfrm>
          </p:grpSpPr>
          <p:grpSp>
            <p:nvGrpSpPr>
              <p:cNvPr id="4" name="19 Grupo"/>
              <p:cNvGrpSpPr/>
              <p:nvPr/>
            </p:nvGrpSpPr>
            <p:grpSpPr>
              <a:xfrm>
                <a:off x="838200" y="2438400"/>
                <a:ext cx="381000" cy="381000"/>
                <a:chOff x="5257800" y="2590800"/>
                <a:chExt cx="401548" cy="381000"/>
              </a:xfrm>
            </p:grpSpPr>
            <p:sp>
              <p:nvSpPr>
                <p:cNvPr id="24" name="23 Elipse"/>
                <p:cNvSpPr/>
                <p:nvPr/>
              </p:nvSpPr>
              <p:spPr>
                <a:xfrm>
                  <a:off x="5257800" y="2590800"/>
                  <a:ext cx="401548"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Elipse"/>
                <p:cNvSpPr/>
                <p:nvPr/>
              </p:nvSpPr>
              <p:spPr>
                <a:xfrm>
                  <a:off x="5337050" y="2667000"/>
                  <a:ext cx="250545"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6" name="20 Grupo"/>
              <p:cNvGrpSpPr/>
              <p:nvPr/>
            </p:nvGrpSpPr>
            <p:grpSpPr>
              <a:xfrm>
                <a:off x="1219200" y="2438400"/>
                <a:ext cx="304800" cy="304800"/>
                <a:chOff x="5257800" y="2590800"/>
                <a:chExt cx="401548" cy="381000"/>
              </a:xfrm>
            </p:grpSpPr>
            <p:sp>
              <p:nvSpPr>
                <p:cNvPr id="22" name="21 Elipse"/>
                <p:cNvSpPr/>
                <p:nvPr/>
              </p:nvSpPr>
              <p:spPr>
                <a:xfrm>
                  <a:off x="5257800" y="2590800"/>
                  <a:ext cx="401548"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Elipse"/>
                <p:cNvSpPr/>
                <p:nvPr/>
              </p:nvSpPr>
              <p:spPr>
                <a:xfrm>
                  <a:off x="5337050" y="2667000"/>
                  <a:ext cx="250545"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cxnSp>
          <p:nvCxnSpPr>
            <p:cNvPr id="18" name="17 Conector recto"/>
            <p:cNvCxnSpPr/>
            <p:nvPr/>
          </p:nvCxnSpPr>
          <p:spPr>
            <a:xfrm flipV="1">
              <a:off x="3505200" y="2438400"/>
              <a:ext cx="152400" cy="76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3810000" y="2438400"/>
              <a:ext cx="176736" cy="31563"/>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21" name="Line 2"/>
          <p:cNvSpPr>
            <a:spLocks noChangeShapeType="1"/>
          </p:cNvSpPr>
          <p:nvPr/>
        </p:nvSpPr>
        <p:spPr bwMode="auto">
          <a:xfrm>
            <a:off x="533400" y="685800"/>
            <a:ext cx="7696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27" name="Text Box 3"/>
          <p:cNvSpPr txBox="1">
            <a:spLocks noChangeArrowheads="1"/>
          </p:cNvSpPr>
          <p:nvPr/>
        </p:nvSpPr>
        <p:spPr bwMode="auto">
          <a:xfrm>
            <a:off x="685800" y="152400"/>
            <a:ext cx="76962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r>
              <a:rPr lang="es-ES" sz="2800" b="1" dirty="0">
                <a:solidFill>
                  <a:srgbClr val="CC0000"/>
                </a:solidFill>
              </a:rPr>
              <a:t>6</a:t>
            </a:r>
            <a:r>
              <a:rPr lang="es-ES" sz="2800" b="1" dirty="0" smtClean="0">
                <a:solidFill>
                  <a:srgbClr val="CC0000"/>
                </a:solidFill>
              </a:rPr>
              <a:t>. </a:t>
            </a:r>
            <a:r>
              <a:rPr lang="es-ES" sz="2800" b="1" dirty="0" smtClean="0">
                <a:solidFill>
                  <a:srgbClr val="C00000"/>
                </a:solidFill>
              </a:rPr>
              <a:t>Códigos de identificación de residuos. Ejemplos</a:t>
            </a:r>
            <a:endParaRPr lang="es-ES" sz="2800" b="1" dirty="0">
              <a:solidFill>
                <a:srgbClr val="CC0000"/>
              </a:solidFill>
            </a:endParaRPr>
          </a:p>
        </p:txBody>
      </p:sp>
    </p:spTree>
    <p:extLst>
      <p:ext uri="{BB962C8B-B14F-4D97-AF65-F5344CB8AC3E}">
        <p14:creationId xmlns:p14="http://schemas.microsoft.com/office/powerpoint/2010/main" xmlns="" val="1996866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457200" y="838200"/>
            <a:ext cx="784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54</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6248400"/>
            <a:ext cx="990600" cy="451119"/>
          </a:xfrm>
          <a:prstGeom prst="rect">
            <a:avLst/>
          </a:prstGeom>
        </p:spPr>
      </p:pic>
      <p:sp>
        <p:nvSpPr>
          <p:cNvPr id="12" name="11 Rectángulo redondeado"/>
          <p:cNvSpPr/>
          <p:nvPr/>
        </p:nvSpPr>
        <p:spPr>
          <a:xfrm>
            <a:off x="457200" y="1143000"/>
            <a:ext cx="7848600" cy="4953000"/>
          </a:xfrm>
          <a:prstGeom prst="roundRect">
            <a:avLst/>
          </a:prstGeom>
          <a:solidFill>
            <a:srgbClr val="F6EBB8"/>
          </a:solidFill>
          <a:ln>
            <a:solidFill>
              <a:srgbClr val="F8A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b="1" dirty="0" smtClean="0">
              <a:solidFill>
                <a:schemeClr val="tx1"/>
              </a:solidFill>
            </a:endParaRPr>
          </a:p>
          <a:p>
            <a:pPr algn="just"/>
            <a:r>
              <a:rPr lang="es-ES" dirty="0">
                <a:solidFill>
                  <a:schemeClr val="tx1"/>
                </a:solidFill>
              </a:rPr>
              <a:t>Según la legislación vigente, las </a:t>
            </a:r>
            <a:r>
              <a:rPr lang="es-ES" b="1" dirty="0">
                <a:solidFill>
                  <a:srgbClr val="008000"/>
                </a:solidFill>
              </a:rPr>
              <a:t>pilas convencionales </a:t>
            </a:r>
            <a:r>
              <a:rPr lang="es-ES" dirty="0">
                <a:solidFill>
                  <a:schemeClr val="tx1"/>
                </a:solidFill>
              </a:rPr>
              <a:t>y </a:t>
            </a:r>
            <a:r>
              <a:rPr lang="es-ES" dirty="0" smtClean="0">
                <a:solidFill>
                  <a:schemeClr val="tx1"/>
                </a:solidFill>
              </a:rPr>
              <a:t>las </a:t>
            </a:r>
            <a:r>
              <a:rPr lang="es-ES" b="1" dirty="0">
                <a:solidFill>
                  <a:srgbClr val="008000"/>
                </a:solidFill>
              </a:rPr>
              <a:t>pilas de botón </a:t>
            </a:r>
            <a:r>
              <a:rPr lang="es-ES" dirty="0" smtClean="0">
                <a:solidFill>
                  <a:schemeClr val="tx1"/>
                </a:solidFill>
              </a:rPr>
              <a:t>se </a:t>
            </a:r>
            <a:r>
              <a:rPr lang="es-ES" dirty="0">
                <a:solidFill>
                  <a:schemeClr val="tx1"/>
                </a:solidFill>
              </a:rPr>
              <a:t>consideran </a:t>
            </a:r>
            <a:r>
              <a:rPr lang="es-ES" b="1" dirty="0">
                <a:solidFill>
                  <a:srgbClr val="FF0000"/>
                </a:solidFill>
              </a:rPr>
              <a:t>residuos peligrosos</a:t>
            </a:r>
            <a:r>
              <a:rPr lang="es-ES" dirty="0">
                <a:solidFill>
                  <a:schemeClr val="tx1"/>
                </a:solidFill>
              </a:rPr>
              <a:t>. </a:t>
            </a:r>
            <a:endParaRPr lang="es-ES" b="1" dirty="0" smtClean="0">
              <a:solidFill>
                <a:schemeClr val="tx1"/>
              </a:solidFill>
            </a:endParaRPr>
          </a:p>
          <a:p>
            <a:pPr>
              <a:spcBef>
                <a:spcPts val="600"/>
              </a:spcBef>
            </a:pPr>
            <a:r>
              <a:rPr lang="es-ES" sz="2000" b="1" dirty="0" smtClean="0">
                <a:solidFill>
                  <a:srgbClr val="0000FF"/>
                </a:solidFill>
              </a:rPr>
              <a:t>La Lista Europea </a:t>
            </a:r>
            <a:r>
              <a:rPr lang="es-ES" sz="2000" b="1" dirty="0">
                <a:solidFill>
                  <a:srgbClr val="0000FF"/>
                </a:solidFill>
              </a:rPr>
              <a:t>de Residuos </a:t>
            </a:r>
            <a:r>
              <a:rPr lang="es-ES" sz="2000" b="1" dirty="0" smtClean="0">
                <a:solidFill>
                  <a:srgbClr val="0000FF"/>
                </a:solidFill>
              </a:rPr>
              <a:t>(LER) </a:t>
            </a:r>
            <a:r>
              <a:rPr lang="es-ES" dirty="0">
                <a:solidFill>
                  <a:schemeClr val="tx1"/>
                </a:solidFill>
              </a:rPr>
              <a:t>los clasifica dentro del grupo:</a:t>
            </a:r>
          </a:p>
          <a:p>
            <a:r>
              <a:rPr lang="es-ES" b="1" dirty="0" smtClean="0">
                <a:solidFill>
                  <a:srgbClr val="0000FF"/>
                </a:solidFill>
              </a:rPr>
              <a:t>16</a:t>
            </a:r>
            <a:r>
              <a:rPr lang="es-ES" dirty="0">
                <a:solidFill>
                  <a:schemeClr val="tx1"/>
                </a:solidFill>
              </a:rPr>
              <a:t>: Residuos no especificados en otro capítulo de la lista. </a:t>
            </a:r>
          </a:p>
          <a:p>
            <a:r>
              <a:rPr lang="es-ES" b="1" dirty="0" smtClean="0">
                <a:solidFill>
                  <a:srgbClr val="0000FF"/>
                </a:solidFill>
              </a:rPr>
              <a:t>16 </a:t>
            </a:r>
            <a:r>
              <a:rPr lang="es-ES" b="1" dirty="0">
                <a:solidFill>
                  <a:srgbClr val="0000FF"/>
                </a:solidFill>
              </a:rPr>
              <a:t>06</a:t>
            </a:r>
            <a:r>
              <a:rPr lang="es-ES" dirty="0">
                <a:solidFill>
                  <a:schemeClr val="tx1"/>
                </a:solidFill>
              </a:rPr>
              <a:t>: Pilas y acumuladores </a:t>
            </a:r>
          </a:p>
          <a:p>
            <a:r>
              <a:rPr lang="es-ES" b="1" dirty="0" smtClean="0">
                <a:solidFill>
                  <a:srgbClr val="0000FF"/>
                </a:solidFill>
              </a:rPr>
              <a:t>16 </a:t>
            </a:r>
            <a:r>
              <a:rPr lang="es-ES" b="1" dirty="0">
                <a:solidFill>
                  <a:srgbClr val="0000FF"/>
                </a:solidFill>
              </a:rPr>
              <a:t>06 03</a:t>
            </a:r>
            <a:r>
              <a:rPr lang="es-ES" b="1" dirty="0" smtClean="0">
                <a:solidFill>
                  <a:srgbClr val="FF0000"/>
                </a:solidFill>
              </a:rPr>
              <a:t>*</a:t>
            </a:r>
            <a:r>
              <a:rPr lang="es-ES" dirty="0" smtClean="0">
                <a:solidFill>
                  <a:schemeClr val="tx1"/>
                </a:solidFill>
              </a:rPr>
              <a:t>: </a:t>
            </a:r>
            <a:r>
              <a:rPr lang="es-ES" dirty="0">
                <a:solidFill>
                  <a:schemeClr val="tx1"/>
                </a:solidFill>
              </a:rPr>
              <a:t>Pilas que contienen </a:t>
            </a:r>
            <a:r>
              <a:rPr lang="es-ES" dirty="0" smtClean="0">
                <a:solidFill>
                  <a:schemeClr val="tx1"/>
                </a:solidFill>
              </a:rPr>
              <a:t>mercurio, </a:t>
            </a:r>
            <a:r>
              <a:rPr lang="es-ES" b="1" dirty="0" smtClean="0">
                <a:solidFill>
                  <a:srgbClr val="FF0000"/>
                </a:solidFill>
              </a:rPr>
              <a:t>(*)</a:t>
            </a:r>
            <a:r>
              <a:rPr lang="es-ES" b="1" dirty="0" smtClean="0">
                <a:solidFill>
                  <a:schemeClr val="tx1"/>
                </a:solidFill>
              </a:rPr>
              <a:t> </a:t>
            </a:r>
            <a:r>
              <a:rPr lang="es-ES" b="1" dirty="0" smtClean="0">
                <a:solidFill>
                  <a:srgbClr val="FF0000"/>
                </a:solidFill>
              </a:rPr>
              <a:t>Residuo peligroso</a:t>
            </a:r>
            <a:endParaRPr lang="es-ES" b="1" dirty="0">
              <a:solidFill>
                <a:srgbClr val="FF0000"/>
              </a:solidFill>
            </a:endParaRPr>
          </a:p>
          <a:p>
            <a:r>
              <a:rPr lang="es-ES" b="1" dirty="0" smtClean="0">
                <a:solidFill>
                  <a:srgbClr val="0000FF"/>
                </a:solidFill>
              </a:rPr>
              <a:t>16 </a:t>
            </a:r>
            <a:r>
              <a:rPr lang="es-ES" b="1" dirty="0">
                <a:solidFill>
                  <a:srgbClr val="0000FF"/>
                </a:solidFill>
              </a:rPr>
              <a:t>06 04</a:t>
            </a:r>
            <a:r>
              <a:rPr lang="es-ES" dirty="0" smtClean="0">
                <a:solidFill>
                  <a:schemeClr val="tx1"/>
                </a:solidFill>
              </a:rPr>
              <a:t>: </a:t>
            </a:r>
            <a:r>
              <a:rPr lang="es-ES" dirty="0">
                <a:solidFill>
                  <a:schemeClr val="tx1"/>
                </a:solidFill>
              </a:rPr>
              <a:t>Pilas alcalinas (excepto </a:t>
            </a:r>
            <a:r>
              <a:rPr lang="es-ES" dirty="0" smtClean="0">
                <a:solidFill>
                  <a:schemeClr val="tx1"/>
                </a:solidFill>
              </a:rPr>
              <a:t>código 160603</a:t>
            </a:r>
            <a:r>
              <a:rPr lang="es-ES" dirty="0">
                <a:solidFill>
                  <a:schemeClr val="tx1"/>
                </a:solidFill>
              </a:rPr>
              <a:t>). (No peligroso) </a:t>
            </a:r>
          </a:p>
          <a:p>
            <a:r>
              <a:rPr lang="es-ES" b="1" dirty="0" smtClean="0">
                <a:solidFill>
                  <a:srgbClr val="0000FF"/>
                </a:solidFill>
              </a:rPr>
              <a:t>16 </a:t>
            </a:r>
            <a:r>
              <a:rPr lang="es-ES" b="1" dirty="0">
                <a:solidFill>
                  <a:srgbClr val="0000FF"/>
                </a:solidFill>
              </a:rPr>
              <a:t>06 05</a:t>
            </a:r>
            <a:r>
              <a:rPr lang="es-ES" dirty="0" smtClean="0">
                <a:solidFill>
                  <a:schemeClr val="tx1"/>
                </a:solidFill>
              </a:rPr>
              <a:t>: </a:t>
            </a:r>
            <a:r>
              <a:rPr lang="es-ES" dirty="0">
                <a:solidFill>
                  <a:schemeClr val="tx1"/>
                </a:solidFill>
              </a:rPr>
              <a:t>Otras pilas y acumuladores. (No peligroso) </a:t>
            </a:r>
          </a:p>
          <a:p>
            <a:pPr>
              <a:spcBef>
                <a:spcPts val="600"/>
              </a:spcBef>
            </a:pPr>
            <a:r>
              <a:rPr lang="es-ES" sz="2000" b="1" dirty="0" smtClean="0">
                <a:solidFill>
                  <a:srgbClr val="0000FF"/>
                </a:solidFill>
              </a:rPr>
              <a:t>Los códigos de </a:t>
            </a:r>
            <a:r>
              <a:rPr lang="es-ES" sz="2000" b="1" dirty="0">
                <a:solidFill>
                  <a:srgbClr val="0000FF"/>
                </a:solidFill>
              </a:rPr>
              <a:t>identificación </a:t>
            </a:r>
            <a:r>
              <a:rPr lang="es-ES" dirty="0">
                <a:solidFill>
                  <a:schemeClr val="tx1"/>
                </a:solidFill>
              </a:rPr>
              <a:t>del residuo según la legislación vigente </a:t>
            </a:r>
            <a:r>
              <a:rPr lang="es-ES" dirty="0" smtClean="0">
                <a:solidFill>
                  <a:schemeClr val="tx1"/>
                </a:solidFill>
              </a:rPr>
              <a:t>(Tablas 1-7 de los R.D</a:t>
            </a:r>
            <a:r>
              <a:rPr lang="es-ES" dirty="0">
                <a:solidFill>
                  <a:schemeClr val="tx1"/>
                </a:solidFill>
              </a:rPr>
              <a:t>. 833/</a:t>
            </a:r>
            <a:r>
              <a:rPr lang="es-ES" dirty="0" smtClean="0">
                <a:solidFill>
                  <a:schemeClr val="tx1"/>
                </a:solidFill>
              </a:rPr>
              <a:t>88 y R.D</a:t>
            </a:r>
            <a:r>
              <a:rPr lang="es-ES" dirty="0">
                <a:solidFill>
                  <a:schemeClr val="tx1"/>
                </a:solidFill>
              </a:rPr>
              <a:t>. 952</a:t>
            </a:r>
            <a:r>
              <a:rPr lang="es-ES" dirty="0" smtClean="0">
                <a:solidFill>
                  <a:schemeClr val="tx1"/>
                </a:solidFill>
              </a:rPr>
              <a:t>/1997</a:t>
            </a:r>
            <a:r>
              <a:rPr lang="es-ES" dirty="0">
                <a:solidFill>
                  <a:schemeClr val="tx1"/>
                </a:solidFill>
              </a:rPr>
              <a:t>) </a:t>
            </a:r>
            <a:r>
              <a:rPr lang="es-ES" dirty="0" smtClean="0">
                <a:solidFill>
                  <a:schemeClr val="tx1"/>
                </a:solidFill>
              </a:rPr>
              <a:t>son:</a:t>
            </a:r>
            <a:endParaRPr lang="es-ES" dirty="0">
              <a:solidFill>
                <a:schemeClr val="tx1"/>
              </a:solidFill>
            </a:endParaRPr>
          </a:p>
          <a:p>
            <a:pPr>
              <a:spcBef>
                <a:spcPts val="600"/>
              </a:spcBef>
            </a:pPr>
            <a:r>
              <a:rPr lang="es-ES" b="1" dirty="0">
                <a:solidFill>
                  <a:srgbClr val="0000FF"/>
                </a:solidFill>
              </a:rPr>
              <a:t>Pilas convencionales</a:t>
            </a:r>
            <a:r>
              <a:rPr lang="es-ES" dirty="0">
                <a:solidFill>
                  <a:schemeClr val="tx1"/>
                </a:solidFill>
              </a:rPr>
              <a:t>: Q06 // D15 // S37 // C22 // H14 //A871 // B0019 </a:t>
            </a:r>
            <a:br>
              <a:rPr lang="es-ES" dirty="0">
                <a:solidFill>
                  <a:schemeClr val="tx1"/>
                </a:solidFill>
              </a:rPr>
            </a:br>
            <a:r>
              <a:rPr lang="es-ES" dirty="0">
                <a:solidFill>
                  <a:schemeClr val="tx1"/>
                </a:solidFill>
              </a:rPr>
              <a:t>Ver </a:t>
            </a:r>
            <a:r>
              <a:rPr lang="es-ES" dirty="0" smtClean="0">
                <a:solidFill>
                  <a:schemeClr val="tx1"/>
                </a:solidFill>
              </a:rPr>
              <a:t>etiqueta en la página siguiente. </a:t>
            </a:r>
          </a:p>
          <a:p>
            <a:pPr>
              <a:spcBef>
                <a:spcPts val="600"/>
              </a:spcBef>
            </a:pPr>
            <a:r>
              <a:rPr lang="es-ES" b="1" dirty="0" smtClean="0">
                <a:solidFill>
                  <a:srgbClr val="0000FF"/>
                </a:solidFill>
              </a:rPr>
              <a:t>Pilas </a:t>
            </a:r>
            <a:r>
              <a:rPr lang="es-ES" b="1" dirty="0">
                <a:solidFill>
                  <a:srgbClr val="0000FF"/>
                </a:solidFill>
              </a:rPr>
              <a:t>botón</a:t>
            </a:r>
            <a:r>
              <a:rPr lang="es-ES" dirty="0">
                <a:solidFill>
                  <a:schemeClr val="tx1"/>
                </a:solidFill>
              </a:rPr>
              <a:t>: Q06 // D15 // S37 // C16 // H14 //A871 // B0019 </a:t>
            </a:r>
            <a:br>
              <a:rPr lang="es-ES" dirty="0">
                <a:solidFill>
                  <a:schemeClr val="tx1"/>
                </a:solidFill>
              </a:rPr>
            </a:br>
            <a:r>
              <a:rPr lang="es-ES" dirty="0">
                <a:solidFill>
                  <a:schemeClr val="tx1"/>
                </a:solidFill>
              </a:rPr>
              <a:t>Ver </a:t>
            </a:r>
            <a:r>
              <a:rPr lang="es-ES" dirty="0" smtClean="0">
                <a:solidFill>
                  <a:schemeClr val="tx1"/>
                </a:solidFill>
              </a:rPr>
              <a:t>etiqueta en la página siguiente.</a:t>
            </a:r>
            <a:endParaRPr lang="es-ES" dirty="0">
              <a:solidFill>
                <a:schemeClr val="tx1"/>
              </a:solidFill>
            </a:endParaRPr>
          </a:p>
        </p:txBody>
      </p:sp>
      <p:sp>
        <p:nvSpPr>
          <p:cNvPr id="49" name="48 Rectángulo redondeado"/>
          <p:cNvSpPr/>
          <p:nvPr/>
        </p:nvSpPr>
        <p:spPr>
          <a:xfrm>
            <a:off x="609600" y="990600"/>
            <a:ext cx="2743200" cy="57661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t>                        </a:t>
            </a:r>
            <a:r>
              <a:rPr lang="es-ES" sz="2400" b="1" dirty="0" smtClean="0"/>
              <a:t>Ejemplo</a:t>
            </a:r>
            <a:endParaRPr lang="es-ES" b="1" dirty="0"/>
          </a:p>
        </p:txBody>
      </p:sp>
      <p:grpSp>
        <p:nvGrpSpPr>
          <p:cNvPr id="50" name="33 Grupo"/>
          <p:cNvGrpSpPr/>
          <p:nvPr/>
        </p:nvGrpSpPr>
        <p:grpSpPr>
          <a:xfrm>
            <a:off x="838200" y="1066800"/>
            <a:ext cx="688505" cy="319179"/>
            <a:chOff x="3505200" y="2438400"/>
            <a:chExt cx="533400" cy="381000"/>
          </a:xfrm>
        </p:grpSpPr>
        <p:grpSp>
          <p:nvGrpSpPr>
            <p:cNvPr id="51" name="23 Grupo"/>
            <p:cNvGrpSpPr/>
            <p:nvPr/>
          </p:nvGrpSpPr>
          <p:grpSpPr>
            <a:xfrm>
              <a:off x="3505200" y="2514600"/>
              <a:ext cx="533400" cy="304800"/>
              <a:chOff x="838200" y="2438400"/>
              <a:chExt cx="685800" cy="381000"/>
            </a:xfrm>
          </p:grpSpPr>
          <p:grpSp>
            <p:nvGrpSpPr>
              <p:cNvPr id="54" name="19 Grupo"/>
              <p:cNvGrpSpPr/>
              <p:nvPr/>
            </p:nvGrpSpPr>
            <p:grpSpPr>
              <a:xfrm>
                <a:off x="838200" y="2438400"/>
                <a:ext cx="381000" cy="381000"/>
                <a:chOff x="5257800" y="2590800"/>
                <a:chExt cx="401548" cy="381000"/>
              </a:xfrm>
            </p:grpSpPr>
            <p:sp>
              <p:nvSpPr>
                <p:cNvPr id="58" name="57 Elipse"/>
                <p:cNvSpPr/>
                <p:nvPr/>
              </p:nvSpPr>
              <p:spPr>
                <a:xfrm>
                  <a:off x="5257800" y="2590800"/>
                  <a:ext cx="401548"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58 Elipse"/>
                <p:cNvSpPr/>
                <p:nvPr/>
              </p:nvSpPr>
              <p:spPr>
                <a:xfrm>
                  <a:off x="5337050" y="2667000"/>
                  <a:ext cx="250545"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5" name="20 Grupo"/>
              <p:cNvGrpSpPr/>
              <p:nvPr/>
            </p:nvGrpSpPr>
            <p:grpSpPr>
              <a:xfrm>
                <a:off x="1219200" y="2438400"/>
                <a:ext cx="304800" cy="304800"/>
                <a:chOff x="5257800" y="2590800"/>
                <a:chExt cx="401548" cy="381000"/>
              </a:xfrm>
            </p:grpSpPr>
            <p:sp>
              <p:nvSpPr>
                <p:cNvPr id="56" name="55 Elipse"/>
                <p:cNvSpPr/>
                <p:nvPr/>
              </p:nvSpPr>
              <p:spPr>
                <a:xfrm>
                  <a:off x="5257800" y="2590800"/>
                  <a:ext cx="401548"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56 Elipse"/>
                <p:cNvSpPr/>
                <p:nvPr/>
              </p:nvSpPr>
              <p:spPr>
                <a:xfrm>
                  <a:off x="5337050" y="2667000"/>
                  <a:ext cx="250545"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cxnSp>
          <p:nvCxnSpPr>
            <p:cNvPr id="52" name="51 Conector recto"/>
            <p:cNvCxnSpPr/>
            <p:nvPr/>
          </p:nvCxnSpPr>
          <p:spPr>
            <a:xfrm flipV="1">
              <a:off x="3505200" y="2438400"/>
              <a:ext cx="152400" cy="76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a:off x="3810000" y="2438400"/>
              <a:ext cx="176736" cy="31563"/>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9" name="Text Box 3"/>
          <p:cNvSpPr txBox="1">
            <a:spLocks noChangeArrowheads="1"/>
          </p:cNvSpPr>
          <p:nvPr/>
        </p:nvSpPr>
        <p:spPr bwMode="auto">
          <a:xfrm>
            <a:off x="685800" y="152400"/>
            <a:ext cx="76962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r>
              <a:rPr lang="es-ES" sz="2800" b="1" dirty="0" smtClean="0">
                <a:solidFill>
                  <a:srgbClr val="CC0000"/>
                </a:solidFill>
              </a:rPr>
              <a:t>6. </a:t>
            </a:r>
            <a:r>
              <a:rPr lang="es-ES" sz="2800" b="1" dirty="0" smtClean="0">
                <a:solidFill>
                  <a:srgbClr val="C00000"/>
                </a:solidFill>
              </a:rPr>
              <a:t>Códigos de Identificación de Residuos. Ejemplos</a:t>
            </a:r>
            <a:endParaRPr lang="es-ES" sz="2800" b="1" dirty="0">
              <a:solidFill>
                <a:srgbClr val="CC0000"/>
              </a:solidFill>
            </a:endParaRPr>
          </a:p>
        </p:txBody>
      </p:sp>
    </p:spTree>
    <p:extLst>
      <p:ext uri="{BB962C8B-B14F-4D97-AF65-F5344CB8AC3E}">
        <p14:creationId xmlns:p14="http://schemas.microsoft.com/office/powerpoint/2010/main" xmlns="" val="34156389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457200" y="685800"/>
            <a:ext cx="784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55</a:t>
            </a:fld>
            <a:endParaRPr lang="eu-ES" sz="1600" dirty="0">
              <a:latin typeface="Arial" charset="0"/>
              <a:cs typeface="Arial" charset="0"/>
            </a:endParaRPr>
          </a:p>
        </p:txBody>
      </p:sp>
      <p:sp>
        <p:nvSpPr>
          <p:cNvPr id="9"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6248400"/>
            <a:ext cx="990600" cy="451119"/>
          </a:xfrm>
          <a:prstGeom prst="rect">
            <a:avLst/>
          </a:prstGeom>
        </p:spPr>
      </p:pic>
      <p:sp>
        <p:nvSpPr>
          <p:cNvPr id="12" name="11 Rectángulo redondeado"/>
          <p:cNvSpPr/>
          <p:nvPr/>
        </p:nvSpPr>
        <p:spPr>
          <a:xfrm>
            <a:off x="457200" y="838200"/>
            <a:ext cx="7924800" cy="5334000"/>
          </a:xfrm>
          <a:prstGeom prst="roundRect">
            <a:avLst/>
          </a:prstGeom>
          <a:solidFill>
            <a:srgbClr val="DBE9E8"/>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9350">
              <a:spcBef>
                <a:spcPts val="600"/>
              </a:spcBef>
            </a:pPr>
            <a:r>
              <a:rPr lang="es-ES" sz="2400" b="1" dirty="0">
                <a:solidFill>
                  <a:srgbClr val="FF0000"/>
                </a:solidFill>
              </a:rPr>
              <a:t>Pilas Convencionales </a:t>
            </a:r>
            <a:r>
              <a:rPr lang="es-ES" b="1" dirty="0">
                <a:solidFill>
                  <a:schemeClr val="tx1"/>
                </a:solidFill>
              </a:rPr>
              <a:t>(recogidas en un centro de enseñanza por los Servicios Generales)</a:t>
            </a:r>
          </a:p>
          <a:p>
            <a:pPr marL="87313" algn="ctr">
              <a:spcBef>
                <a:spcPts val="600"/>
              </a:spcBef>
            </a:pPr>
            <a:r>
              <a:rPr lang="es-ES" sz="2000" b="1" dirty="0">
                <a:solidFill>
                  <a:srgbClr val="000000"/>
                </a:solidFill>
              </a:rPr>
              <a:t>Código:</a:t>
            </a:r>
            <a:r>
              <a:rPr lang="es-ES" sz="2000" b="1" dirty="0"/>
              <a:t>  </a:t>
            </a:r>
            <a:r>
              <a:rPr lang="es-ES" sz="2000" b="1" dirty="0">
                <a:solidFill>
                  <a:srgbClr val="0000FF"/>
                </a:solidFill>
              </a:rPr>
              <a:t>Q06 // D15 // S37 // C22 // H14 //A871 // B0019 </a:t>
            </a:r>
          </a:p>
          <a:p>
            <a:pPr algn="just">
              <a:spcBef>
                <a:spcPts val="600"/>
              </a:spcBef>
            </a:pPr>
            <a:r>
              <a:rPr lang="es-ES" sz="2000" b="1" dirty="0">
                <a:solidFill>
                  <a:srgbClr val="0000FF"/>
                </a:solidFill>
              </a:rPr>
              <a:t>Q06</a:t>
            </a:r>
            <a:r>
              <a:rPr lang="es-ES" dirty="0">
                <a:solidFill>
                  <a:srgbClr val="000000"/>
                </a:solidFill>
              </a:rPr>
              <a:t>: Elementos inutilizados (por ejemplo, </a:t>
            </a:r>
            <a:r>
              <a:rPr lang="es-ES" dirty="0" err="1">
                <a:solidFill>
                  <a:srgbClr val="000000"/>
                </a:solidFill>
              </a:rPr>
              <a:t>baterías</a:t>
            </a:r>
            <a:r>
              <a:rPr lang="es-ES" dirty="0">
                <a:solidFill>
                  <a:srgbClr val="000000"/>
                </a:solidFill>
              </a:rPr>
              <a:t> fuera de uso, catalizadores gastados, etc.).</a:t>
            </a:r>
          </a:p>
          <a:p>
            <a:pPr algn="just"/>
            <a:r>
              <a:rPr lang="es-ES" sz="2000" b="1" dirty="0">
                <a:solidFill>
                  <a:srgbClr val="0000FF"/>
                </a:solidFill>
              </a:rPr>
              <a:t>D15</a:t>
            </a:r>
            <a:r>
              <a:rPr lang="es-ES" dirty="0">
                <a:solidFill>
                  <a:srgbClr val="000000"/>
                </a:solidFill>
              </a:rPr>
              <a:t>: Almacenamiento previo a cualquiera de las operaciones enumeradas entre D1 y D14 (con </a:t>
            </a:r>
            <a:r>
              <a:rPr lang="es-ES" dirty="0" err="1">
                <a:solidFill>
                  <a:srgbClr val="000000"/>
                </a:solidFill>
              </a:rPr>
              <a:t>exclusión</a:t>
            </a:r>
            <a:r>
              <a:rPr lang="es-ES" dirty="0">
                <a:solidFill>
                  <a:srgbClr val="000000"/>
                </a:solidFill>
              </a:rPr>
              <a:t> del almacenamiento temporal previo a la recogida en el lugar de </a:t>
            </a:r>
            <a:r>
              <a:rPr lang="es-ES" dirty="0" err="1">
                <a:solidFill>
                  <a:srgbClr val="000000"/>
                </a:solidFill>
              </a:rPr>
              <a:t>producción</a:t>
            </a:r>
            <a:r>
              <a:rPr lang="es-ES" dirty="0">
                <a:solidFill>
                  <a:srgbClr val="000000"/>
                </a:solidFill>
              </a:rPr>
              <a:t>). </a:t>
            </a:r>
          </a:p>
          <a:p>
            <a:pPr algn="just"/>
            <a:r>
              <a:rPr lang="es-ES" sz="2000" b="1" dirty="0">
                <a:solidFill>
                  <a:srgbClr val="0000FF"/>
                </a:solidFill>
              </a:rPr>
              <a:t>S37</a:t>
            </a:r>
            <a:r>
              <a:rPr lang="es-ES" dirty="0">
                <a:solidFill>
                  <a:srgbClr val="000000"/>
                </a:solidFill>
              </a:rPr>
              <a:t>:  (Sólido) </a:t>
            </a:r>
            <a:r>
              <a:rPr lang="es-ES" dirty="0" err="1">
                <a:solidFill>
                  <a:srgbClr val="000000"/>
                </a:solidFill>
              </a:rPr>
              <a:t>Baterías</a:t>
            </a:r>
            <a:r>
              <a:rPr lang="es-ES" dirty="0">
                <a:solidFill>
                  <a:srgbClr val="000000"/>
                </a:solidFill>
              </a:rPr>
              <a:t> y pilas </a:t>
            </a:r>
            <a:r>
              <a:rPr lang="es-ES" dirty="0" err="1">
                <a:solidFill>
                  <a:srgbClr val="000000"/>
                </a:solidFill>
              </a:rPr>
              <a:t>eléctricas</a:t>
            </a:r>
            <a:r>
              <a:rPr lang="es-ES" dirty="0">
                <a:solidFill>
                  <a:srgbClr val="000000"/>
                </a:solidFill>
              </a:rPr>
              <a:t>. </a:t>
            </a:r>
          </a:p>
          <a:p>
            <a:pPr algn="just"/>
            <a:r>
              <a:rPr lang="es-ES" sz="2000" b="1" dirty="0">
                <a:solidFill>
                  <a:srgbClr val="0000FF"/>
                </a:solidFill>
              </a:rPr>
              <a:t>C22</a:t>
            </a:r>
            <a:r>
              <a:rPr lang="es-ES" dirty="0">
                <a:solidFill>
                  <a:srgbClr val="000000"/>
                </a:solidFill>
              </a:rPr>
              <a:t>: Los siguientes metales alcalinos o </a:t>
            </a:r>
            <a:r>
              <a:rPr lang="es-ES" dirty="0" err="1">
                <a:solidFill>
                  <a:srgbClr val="000000"/>
                </a:solidFill>
              </a:rPr>
              <a:t>alcalinotérreos</a:t>
            </a:r>
            <a:r>
              <a:rPr lang="es-ES" dirty="0">
                <a:solidFill>
                  <a:srgbClr val="000000"/>
                </a:solidFill>
              </a:rPr>
              <a:t>: Litio, sodio, potasio, calcio, magnesio en forma no combinada. </a:t>
            </a:r>
          </a:p>
          <a:p>
            <a:pPr algn="just"/>
            <a:r>
              <a:rPr lang="es-ES" sz="2000" b="1" dirty="0">
                <a:solidFill>
                  <a:srgbClr val="0000FF"/>
                </a:solidFill>
              </a:rPr>
              <a:t>H14</a:t>
            </a:r>
            <a:r>
              <a:rPr lang="es-ES" dirty="0" smtClean="0">
                <a:solidFill>
                  <a:srgbClr val="000000"/>
                </a:solidFill>
              </a:rPr>
              <a:t>: </a:t>
            </a:r>
            <a:r>
              <a:rPr lang="es-ES" dirty="0">
                <a:solidFill>
                  <a:srgbClr val="000000"/>
                </a:solidFill>
              </a:rPr>
              <a:t>«Peligroso para el medio ambiente»: se aplica a sustancias y preparados que presenten o puedan presentar riesgos inmediatos o diferidos para el medioambiente. </a:t>
            </a:r>
          </a:p>
          <a:p>
            <a:pPr algn="just"/>
            <a:r>
              <a:rPr lang="es-ES" sz="2000" b="1" dirty="0">
                <a:solidFill>
                  <a:srgbClr val="0000FF"/>
                </a:solidFill>
              </a:rPr>
              <a:t>A871</a:t>
            </a:r>
            <a:r>
              <a:rPr lang="es-ES" dirty="0">
                <a:solidFill>
                  <a:srgbClr val="000000"/>
                </a:solidFill>
              </a:rPr>
              <a:t>:  </a:t>
            </a:r>
            <a:r>
              <a:rPr lang="es-ES" dirty="0" err="1">
                <a:solidFill>
                  <a:srgbClr val="000000"/>
                </a:solidFill>
              </a:rPr>
              <a:t>Enseñanza</a:t>
            </a:r>
            <a:r>
              <a:rPr lang="es-ES" dirty="0">
                <a:solidFill>
                  <a:srgbClr val="000000"/>
                </a:solidFill>
              </a:rPr>
              <a:t>, incluso los laboratorios de </a:t>
            </a:r>
            <a:r>
              <a:rPr lang="es-ES" dirty="0" err="1">
                <a:solidFill>
                  <a:srgbClr val="000000"/>
                </a:solidFill>
              </a:rPr>
              <a:t>investigación</a:t>
            </a:r>
            <a:r>
              <a:rPr lang="es-ES" dirty="0">
                <a:solidFill>
                  <a:srgbClr val="000000"/>
                </a:solidFill>
              </a:rPr>
              <a:t>. </a:t>
            </a:r>
          </a:p>
          <a:p>
            <a:pPr algn="just"/>
            <a:r>
              <a:rPr lang="es-ES" sz="2000" b="1" dirty="0">
                <a:solidFill>
                  <a:srgbClr val="0000FF"/>
                </a:solidFill>
              </a:rPr>
              <a:t>B0019</a:t>
            </a:r>
            <a:r>
              <a:rPr lang="es-ES" dirty="0">
                <a:solidFill>
                  <a:srgbClr val="000000"/>
                </a:solidFill>
              </a:rPr>
              <a:t>:  Servicios generales. </a:t>
            </a:r>
          </a:p>
        </p:txBody>
      </p:sp>
      <p:sp>
        <p:nvSpPr>
          <p:cNvPr id="49" name="48 Rectángulo redondeado"/>
          <p:cNvSpPr/>
          <p:nvPr/>
        </p:nvSpPr>
        <p:spPr>
          <a:xfrm>
            <a:off x="304800" y="762000"/>
            <a:ext cx="2743200" cy="57661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t>                        </a:t>
            </a:r>
            <a:r>
              <a:rPr lang="es-ES" sz="2400" b="1" dirty="0" smtClean="0"/>
              <a:t>Ejemplo</a:t>
            </a:r>
            <a:endParaRPr lang="es-ES" b="1" dirty="0"/>
          </a:p>
        </p:txBody>
      </p:sp>
      <p:grpSp>
        <p:nvGrpSpPr>
          <p:cNvPr id="50" name="33 Grupo"/>
          <p:cNvGrpSpPr/>
          <p:nvPr/>
        </p:nvGrpSpPr>
        <p:grpSpPr>
          <a:xfrm>
            <a:off x="609600" y="914400"/>
            <a:ext cx="688505" cy="319179"/>
            <a:chOff x="3505200" y="2438400"/>
            <a:chExt cx="533400" cy="381000"/>
          </a:xfrm>
        </p:grpSpPr>
        <p:grpSp>
          <p:nvGrpSpPr>
            <p:cNvPr id="51" name="23 Grupo"/>
            <p:cNvGrpSpPr/>
            <p:nvPr/>
          </p:nvGrpSpPr>
          <p:grpSpPr>
            <a:xfrm>
              <a:off x="3505200" y="2514600"/>
              <a:ext cx="533400" cy="304800"/>
              <a:chOff x="838200" y="2438400"/>
              <a:chExt cx="685800" cy="381000"/>
            </a:xfrm>
          </p:grpSpPr>
          <p:grpSp>
            <p:nvGrpSpPr>
              <p:cNvPr id="54" name="19 Grupo"/>
              <p:cNvGrpSpPr/>
              <p:nvPr/>
            </p:nvGrpSpPr>
            <p:grpSpPr>
              <a:xfrm>
                <a:off x="838200" y="2438400"/>
                <a:ext cx="381000" cy="381000"/>
                <a:chOff x="5257800" y="2590800"/>
                <a:chExt cx="401548" cy="381000"/>
              </a:xfrm>
            </p:grpSpPr>
            <p:sp>
              <p:nvSpPr>
                <p:cNvPr id="58" name="57 Elipse"/>
                <p:cNvSpPr/>
                <p:nvPr/>
              </p:nvSpPr>
              <p:spPr>
                <a:xfrm>
                  <a:off x="5257800" y="2590800"/>
                  <a:ext cx="401548"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58 Elipse"/>
                <p:cNvSpPr/>
                <p:nvPr/>
              </p:nvSpPr>
              <p:spPr>
                <a:xfrm>
                  <a:off x="5337050" y="2667000"/>
                  <a:ext cx="250545"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5" name="20 Grupo"/>
              <p:cNvGrpSpPr/>
              <p:nvPr/>
            </p:nvGrpSpPr>
            <p:grpSpPr>
              <a:xfrm>
                <a:off x="1219200" y="2438400"/>
                <a:ext cx="304800" cy="304800"/>
                <a:chOff x="5257800" y="2590800"/>
                <a:chExt cx="401548" cy="381000"/>
              </a:xfrm>
            </p:grpSpPr>
            <p:sp>
              <p:nvSpPr>
                <p:cNvPr id="56" name="55 Elipse"/>
                <p:cNvSpPr/>
                <p:nvPr/>
              </p:nvSpPr>
              <p:spPr>
                <a:xfrm>
                  <a:off x="5257800" y="2590800"/>
                  <a:ext cx="401548"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56 Elipse"/>
                <p:cNvSpPr/>
                <p:nvPr/>
              </p:nvSpPr>
              <p:spPr>
                <a:xfrm>
                  <a:off x="5337050" y="2667000"/>
                  <a:ext cx="250545"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cxnSp>
          <p:nvCxnSpPr>
            <p:cNvPr id="52" name="51 Conector recto"/>
            <p:cNvCxnSpPr/>
            <p:nvPr/>
          </p:nvCxnSpPr>
          <p:spPr>
            <a:xfrm flipV="1">
              <a:off x="3505200" y="2438400"/>
              <a:ext cx="152400" cy="76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a:off x="3810000" y="2438400"/>
              <a:ext cx="176736" cy="31563"/>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9" name="Text Box 3"/>
          <p:cNvSpPr txBox="1">
            <a:spLocks noChangeArrowheads="1"/>
          </p:cNvSpPr>
          <p:nvPr/>
        </p:nvSpPr>
        <p:spPr bwMode="auto">
          <a:xfrm>
            <a:off x="1066800" y="152400"/>
            <a:ext cx="7315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r>
              <a:rPr lang="es-ES" sz="2400" b="1" dirty="0" smtClean="0">
                <a:solidFill>
                  <a:srgbClr val="CC0000"/>
                </a:solidFill>
              </a:rPr>
              <a:t>6. </a:t>
            </a:r>
            <a:r>
              <a:rPr lang="es-ES" sz="2400" b="1" dirty="0" smtClean="0">
                <a:solidFill>
                  <a:srgbClr val="C00000"/>
                </a:solidFill>
              </a:rPr>
              <a:t>Códigos de Identificación de Residuos. Ejemplos</a:t>
            </a:r>
            <a:endParaRPr lang="es-ES" sz="2400" b="1" dirty="0">
              <a:solidFill>
                <a:srgbClr val="CC0000"/>
              </a:solidFill>
            </a:endParaRPr>
          </a:p>
        </p:txBody>
      </p:sp>
    </p:spTree>
    <p:extLst>
      <p:ext uri="{BB962C8B-B14F-4D97-AF65-F5344CB8AC3E}">
        <p14:creationId xmlns:p14="http://schemas.microsoft.com/office/powerpoint/2010/main" xmlns="" val="24583246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457200" y="685800"/>
            <a:ext cx="7848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5" name="5 Marcador de número de diapositiva"/>
          <p:cNvSpPr txBox="1">
            <a:spLocks/>
          </p:cNvSpPr>
          <p:nvPr/>
        </p:nvSpPr>
        <p:spPr bwMode="auto">
          <a:xfrm>
            <a:off x="8572500" y="6248400"/>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56</a:t>
            </a:fld>
            <a:endParaRPr lang="eu-ES" sz="1600" dirty="0">
              <a:latin typeface="Arial" charset="0"/>
              <a:cs typeface="Arial" charset="0"/>
            </a:endParaRPr>
          </a:p>
        </p:txBody>
      </p:sp>
      <p:sp>
        <p:nvSpPr>
          <p:cNvPr id="9" name="Rectangle 5"/>
          <p:cNvSpPr>
            <a:spLocks noChangeArrowheads="1"/>
          </p:cNvSpPr>
          <p:nvPr/>
        </p:nvSpPr>
        <p:spPr bwMode="auto">
          <a:xfrm>
            <a:off x="1524000" y="63246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0" name="Imagen 9"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324600"/>
            <a:ext cx="990600" cy="451119"/>
          </a:xfrm>
          <a:prstGeom prst="rect">
            <a:avLst/>
          </a:prstGeom>
        </p:spPr>
      </p:pic>
      <p:sp>
        <p:nvSpPr>
          <p:cNvPr id="12" name="11 Rectángulo redondeado"/>
          <p:cNvSpPr/>
          <p:nvPr/>
        </p:nvSpPr>
        <p:spPr>
          <a:xfrm>
            <a:off x="457200" y="914400"/>
            <a:ext cx="7924800" cy="5257800"/>
          </a:xfrm>
          <a:prstGeom prst="roundRect">
            <a:avLst/>
          </a:prstGeom>
          <a:solidFill>
            <a:srgbClr val="DBE9E8"/>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06663">
              <a:spcBef>
                <a:spcPts val="600"/>
              </a:spcBef>
            </a:pPr>
            <a:r>
              <a:rPr lang="es-ES" sz="2400" b="1" dirty="0">
                <a:solidFill>
                  <a:srgbClr val="FF0000"/>
                </a:solidFill>
              </a:rPr>
              <a:t>Pilas de Botón </a:t>
            </a:r>
            <a:r>
              <a:rPr lang="es-ES" b="1" dirty="0">
                <a:solidFill>
                  <a:srgbClr val="000000"/>
                </a:solidFill>
              </a:rPr>
              <a:t>(recogidas en un centro de enseñanza por los Servicios Generales)</a:t>
            </a:r>
          </a:p>
          <a:p>
            <a:pPr algn="ctr">
              <a:spcBef>
                <a:spcPts val="600"/>
              </a:spcBef>
            </a:pPr>
            <a:r>
              <a:rPr lang="es-ES" sz="2000" b="1" dirty="0">
                <a:solidFill>
                  <a:srgbClr val="000000"/>
                </a:solidFill>
              </a:rPr>
              <a:t>Código:</a:t>
            </a:r>
            <a:r>
              <a:rPr lang="es-ES" sz="2000" b="1" dirty="0"/>
              <a:t>  </a:t>
            </a:r>
            <a:r>
              <a:rPr lang="es-ES" sz="2000" b="1" dirty="0">
                <a:solidFill>
                  <a:srgbClr val="0000FF"/>
                </a:solidFill>
              </a:rPr>
              <a:t>Q06 // D15 // S37 // C16 // H14 //A871 // B0019 </a:t>
            </a:r>
          </a:p>
          <a:p>
            <a:pPr marL="87313" algn="just">
              <a:spcBef>
                <a:spcPts val="600"/>
              </a:spcBef>
            </a:pPr>
            <a:r>
              <a:rPr lang="es-ES" sz="2000" b="1" dirty="0">
                <a:solidFill>
                  <a:srgbClr val="0000FF"/>
                </a:solidFill>
              </a:rPr>
              <a:t>Q06</a:t>
            </a:r>
            <a:r>
              <a:rPr lang="es-ES" dirty="0">
                <a:solidFill>
                  <a:srgbClr val="000000"/>
                </a:solidFill>
              </a:rPr>
              <a:t>: Elementos inutilizados (por ejemplo, </a:t>
            </a:r>
            <a:r>
              <a:rPr lang="es-ES" dirty="0" err="1">
                <a:solidFill>
                  <a:srgbClr val="000000"/>
                </a:solidFill>
              </a:rPr>
              <a:t>baterías</a:t>
            </a:r>
            <a:r>
              <a:rPr lang="es-ES" dirty="0">
                <a:solidFill>
                  <a:srgbClr val="000000"/>
                </a:solidFill>
              </a:rPr>
              <a:t> fuera de uso, catalizadores gastados, etc.).</a:t>
            </a:r>
          </a:p>
          <a:p>
            <a:pPr marL="87313" algn="just">
              <a:spcBef>
                <a:spcPts val="600"/>
              </a:spcBef>
            </a:pPr>
            <a:r>
              <a:rPr lang="es-ES" sz="2000" b="1" dirty="0">
                <a:solidFill>
                  <a:srgbClr val="0000FF"/>
                </a:solidFill>
              </a:rPr>
              <a:t>D15</a:t>
            </a:r>
            <a:r>
              <a:rPr lang="es-ES" dirty="0">
                <a:solidFill>
                  <a:srgbClr val="000000"/>
                </a:solidFill>
              </a:rPr>
              <a:t>: Almacenamiento previo a cualquiera de las operaciones enumeradas entre D1 y D14 (con </a:t>
            </a:r>
            <a:r>
              <a:rPr lang="es-ES" dirty="0" err="1">
                <a:solidFill>
                  <a:srgbClr val="000000"/>
                </a:solidFill>
              </a:rPr>
              <a:t>exclusión</a:t>
            </a:r>
            <a:r>
              <a:rPr lang="es-ES" dirty="0">
                <a:solidFill>
                  <a:srgbClr val="000000"/>
                </a:solidFill>
              </a:rPr>
              <a:t> del almacenamiento temporal previo a la recogida en el lugar de </a:t>
            </a:r>
            <a:r>
              <a:rPr lang="es-ES" dirty="0" err="1">
                <a:solidFill>
                  <a:srgbClr val="000000"/>
                </a:solidFill>
              </a:rPr>
              <a:t>producción</a:t>
            </a:r>
            <a:r>
              <a:rPr lang="es-ES" dirty="0">
                <a:solidFill>
                  <a:srgbClr val="000000"/>
                </a:solidFill>
              </a:rPr>
              <a:t>). </a:t>
            </a:r>
          </a:p>
          <a:p>
            <a:pPr marL="87313" algn="just">
              <a:spcBef>
                <a:spcPts val="600"/>
              </a:spcBef>
            </a:pPr>
            <a:r>
              <a:rPr lang="es-ES" sz="2000" b="1" dirty="0">
                <a:solidFill>
                  <a:srgbClr val="0000FF"/>
                </a:solidFill>
              </a:rPr>
              <a:t>S37</a:t>
            </a:r>
            <a:r>
              <a:rPr lang="es-ES" dirty="0">
                <a:solidFill>
                  <a:srgbClr val="000000"/>
                </a:solidFill>
              </a:rPr>
              <a:t>:  (Sólido) </a:t>
            </a:r>
            <a:r>
              <a:rPr lang="es-ES" dirty="0" err="1">
                <a:solidFill>
                  <a:srgbClr val="000000"/>
                </a:solidFill>
              </a:rPr>
              <a:t>Baterías</a:t>
            </a:r>
            <a:r>
              <a:rPr lang="es-ES" dirty="0">
                <a:solidFill>
                  <a:srgbClr val="000000"/>
                </a:solidFill>
              </a:rPr>
              <a:t> y pilas </a:t>
            </a:r>
            <a:r>
              <a:rPr lang="es-ES" dirty="0" err="1">
                <a:solidFill>
                  <a:srgbClr val="000000"/>
                </a:solidFill>
              </a:rPr>
              <a:t>eléctricas</a:t>
            </a:r>
            <a:r>
              <a:rPr lang="es-ES" dirty="0">
                <a:solidFill>
                  <a:srgbClr val="000000"/>
                </a:solidFill>
              </a:rPr>
              <a:t>. </a:t>
            </a:r>
          </a:p>
          <a:p>
            <a:pPr marL="87313" algn="just">
              <a:spcBef>
                <a:spcPts val="600"/>
              </a:spcBef>
            </a:pPr>
            <a:r>
              <a:rPr lang="es-ES" sz="2000" b="1" dirty="0">
                <a:solidFill>
                  <a:srgbClr val="0000FF"/>
                </a:solidFill>
              </a:rPr>
              <a:t>C16</a:t>
            </a:r>
            <a:r>
              <a:rPr lang="es-ES" dirty="0">
                <a:solidFill>
                  <a:srgbClr val="000000"/>
                </a:solidFill>
              </a:rPr>
              <a:t>:  Mercurio; compuestos de mercurio</a:t>
            </a:r>
          </a:p>
          <a:p>
            <a:pPr marL="87313" algn="just">
              <a:spcBef>
                <a:spcPts val="600"/>
              </a:spcBef>
            </a:pPr>
            <a:r>
              <a:rPr lang="es-ES" sz="2000" b="1" dirty="0">
                <a:solidFill>
                  <a:srgbClr val="0000FF"/>
                </a:solidFill>
              </a:rPr>
              <a:t>H14</a:t>
            </a:r>
            <a:r>
              <a:rPr lang="es-ES" dirty="0">
                <a:solidFill>
                  <a:srgbClr val="000000"/>
                </a:solidFill>
              </a:rPr>
              <a:t>:  «Peligroso para el medio ambiente»: se aplica a sustancias y preparados que presenten o puedan presentar riesgos inmediatos o diferidos para el medioambiente. </a:t>
            </a:r>
          </a:p>
          <a:p>
            <a:pPr marL="87313" algn="just">
              <a:spcBef>
                <a:spcPts val="600"/>
              </a:spcBef>
            </a:pPr>
            <a:r>
              <a:rPr lang="es-ES" sz="2000" b="1" dirty="0">
                <a:solidFill>
                  <a:srgbClr val="0000FF"/>
                </a:solidFill>
              </a:rPr>
              <a:t>A871</a:t>
            </a:r>
            <a:r>
              <a:rPr lang="es-ES" dirty="0">
                <a:solidFill>
                  <a:srgbClr val="000000"/>
                </a:solidFill>
              </a:rPr>
              <a:t>:  </a:t>
            </a:r>
            <a:r>
              <a:rPr lang="es-ES" dirty="0" err="1">
                <a:solidFill>
                  <a:srgbClr val="000000"/>
                </a:solidFill>
              </a:rPr>
              <a:t>Enseñanza</a:t>
            </a:r>
            <a:r>
              <a:rPr lang="es-ES" dirty="0">
                <a:solidFill>
                  <a:srgbClr val="000000"/>
                </a:solidFill>
              </a:rPr>
              <a:t>, incluso los laboratorios de </a:t>
            </a:r>
            <a:r>
              <a:rPr lang="es-ES" dirty="0" err="1">
                <a:solidFill>
                  <a:srgbClr val="000000"/>
                </a:solidFill>
              </a:rPr>
              <a:t>investigación</a:t>
            </a:r>
            <a:r>
              <a:rPr lang="es-ES" dirty="0">
                <a:solidFill>
                  <a:srgbClr val="000000"/>
                </a:solidFill>
              </a:rPr>
              <a:t>. </a:t>
            </a:r>
          </a:p>
          <a:p>
            <a:pPr marL="87313" algn="just">
              <a:spcBef>
                <a:spcPts val="600"/>
              </a:spcBef>
            </a:pPr>
            <a:r>
              <a:rPr lang="es-ES" sz="2000" b="1" dirty="0">
                <a:solidFill>
                  <a:srgbClr val="0000FF"/>
                </a:solidFill>
              </a:rPr>
              <a:t>B0019</a:t>
            </a:r>
            <a:r>
              <a:rPr lang="es-ES" dirty="0">
                <a:solidFill>
                  <a:srgbClr val="000000"/>
                </a:solidFill>
              </a:rPr>
              <a:t>:  Servicios generales. </a:t>
            </a:r>
          </a:p>
        </p:txBody>
      </p:sp>
      <p:sp>
        <p:nvSpPr>
          <p:cNvPr id="49" name="48 Rectángulo redondeado"/>
          <p:cNvSpPr/>
          <p:nvPr/>
        </p:nvSpPr>
        <p:spPr>
          <a:xfrm>
            <a:off x="228600" y="762000"/>
            <a:ext cx="2743200" cy="576613"/>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t>                        </a:t>
            </a:r>
            <a:r>
              <a:rPr lang="es-ES" sz="2400" b="1" dirty="0" smtClean="0"/>
              <a:t>Ejemplo</a:t>
            </a:r>
            <a:endParaRPr lang="es-ES" b="1" dirty="0"/>
          </a:p>
        </p:txBody>
      </p:sp>
      <p:grpSp>
        <p:nvGrpSpPr>
          <p:cNvPr id="50" name="33 Grupo"/>
          <p:cNvGrpSpPr/>
          <p:nvPr/>
        </p:nvGrpSpPr>
        <p:grpSpPr>
          <a:xfrm>
            <a:off x="533400" y="914400"/>
            <a:ext cx="688505" cy="319179"/>
            <a:chOff x="3505200" y="2438400"/>
            <a:chExt cx="533400" cy="381000"/>
          </a:xfrm>
        </p:grpSpPr>
        <p:grpSp>
          <p:nvGrpSpPr>
            <p:cNvPr id="51" name="23 Grupo"/>
            <p:cNvGrpSpPr/>
            <p:nvPr/>
          </p:nvGrpSpPr>
          <p:grpSpPr>
            <a:xfrm>
              <a:off x="3505200" y="2514600"/>
              <a:ext cx="533400" cy="304800"/>
              <a:chOff x="838200" y="2438400"/>
              <a:chExt cx="685800" cy="381000"/>
            </a:xfrm>
          </p:grpSpPr>
          <p:grpSp>
            <p:nvGrpSpPr>
              <p:cNvPr id="54" name="19 Grupo"/>
              <p:cNvGrpSpPr/>
              <p:nvPr/>
            </p:nvGrpSpPr>
            <p:grpSpPr>
              <a:xfrm>
                <a:off x="838200" y="2438400"/>
                <a:ext cx="381000" cy="381000"/>
                <a:chOff x="5257800" y="2590800"/>
                <a:chExt cx="401548" cy="381000"/>
              </a:xfrm>
            </p:grpSpPr>
            <p:sp>
              <p:nvSpPr>
                <p:cNvPr id="58" name="57 Elipse"/>
                <p:cNvSpPr/>
                <p:nvPr/>
              </p:nvSpPr>
              <p:spPr>
                <a:xfrm>
                  <a:off x="5257800" y="2590800"/>
                  <a:ext cx="401548"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58 Elipse"/>
                <p:cNvSpPr/>
                <p:nvPr/>
              </p:nvSpPr>
              <p:spPr>
                <a:xfrm>
                  <a:off x="5337050" y="2667000"/>
                  <a:ext cx="250545"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5" name="20 Grupo"/>
              <p:cNvGrpSpPr/>
              <p:nvPr/>
            </p:nvGrpSpPr>
            <p:grpSpPr>
              <a:xfrm>
                <a:off x="1219200" y="2438400"/>
                <a:ext cx="304800" cy="304800"/>
                <a:chOff x="5257800" y="2590800"/>
                <a:chExt cx="401548" cy="381000"/>
              </a:xfrm>
            </p:grpSpPr>
            <p:sp>
              <p:nvSpPr>
                <p:cNvPr id="56" name="55 Elipse"/>
                <p:cNvSpPr/>
                <p:nvPr/>
              </p:nvSpPr>
              <p:spPr>
                <a:xfrm>
                  <a:off x="5257800" y="2590800"/>
                  <a:ext cx="401548"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56 Elipse"/>
                <p:cNvSpPr/>
                <p:nvPr/>
              </p:nvSpPr>
              <p:spPr>
                <a:xfrm>
                  <a:off x="5337050" y="2667000"/>
                  <a:ext cx="250545"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cxnSp>
          <p:nvCxnSpPr>
            <p:cNvPr id="52" name="51 Conector recto"/>
            <p:cNvCxnSpPr/>
            <p:nvPr/>
          </p:nvCxnSpPr>
          <p:spPr>
            <a:xfrm flipV="1">
              <a:off x="3505200" y="2438400"/>
              <a:ext cx="152400" cy="76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a:off x="3810000" y="2438400"/>
              <a:ext cx="176736" cy="31563"/>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9" name="Text Box 3"/>
          <p:cNvSpPr txBox="1">
            <a:spLocks noChangeArrowheads="1"/>
          </p:cNvSpPr>
          <p:nvPr/>
        </p:nvSpPr>
        <p:spPr bwMode="auto">
          <a:xfrm>
            <a:off x="1066800" y="152400"/>
            <a:ext cx="7315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lvl="1" indent="-342900"/>
            <a:r>
              <a:rPr lang="es-ES" sz="2400" b="1" dirty="0" smtClean="0">
                <a:solidFill>
                  <a:srgbClr val="CC0000"/>
                </a:solidFill>
              </a:rPr>
              <a:t>6. </a:t>
            </a:r>
            <a:r>
              <a:rPr lang="es-ES" sz="2400" b="1" dirty="0" smtClean="0">
                <a:solidFill>
                  <a:srgbClr val="C00000"/>
                </a:solidFill>
              </a:rPr>
              <a:t>Códigos de Identificación de Residuos. Ejemplos</a:t>
            </a:r>
            <a:endParaRPr lang="es-ES" sz="2400" b="1" dirty="0">
              <a:solidFill>
                <a:srgbClr val="CC0000"/>
              </a:solidFill>
            </a:endParaRPr>
          </a:p>
        </p:txBody>
      </p:sp>
    </p:spTree>
    <p:extLst>
      <p:ext uri="{BB962C8B-B14F-4D97-AF65-F5344CB8AC3E}">
        <p14:creationId xmlns:p14="http://schemas.microsoft.com/office/powerpoint/2010/main" xmlns="" val="7934559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1" name="Rectangle 3"/>
          <p:cNvSpPr>
            <a:spLocks noGrp="1" noChangeArrowheads="1"/>
          </p:cNvSpPr>
          <p:nvPr>
            <p:ph type="body" idx="4294967295"/>
          </p:nvPr>
        </p:nvSpPr>
        <p:spPr>
          <a:xfrm>
            <a:off x="457200" y="990600"/>
            <a:ext cx="7772400" cy="5181600"/>
          </a:xfrm>
          <a:solidFill>
            <a:schemeClr val="bg1"/>
          </a:solidFill>
          <a:extLst>
            <a:ext uri="{FAA26D3D-D897-4be2-8F04-BA451C77F1D7}">
              <ma14:placeholderFlag xmlns:ma14="http://schemas.microsoft.com/office/mac/drawingml/2011/main" xmlns="" val="1"/>
            </a:ext>
          </a:extLst>
        </p:spPr>
        <p:txBody>
          <a:bodyPr>
            <a:noAutofit/>
          </a:bodyPr>
          <a:lstStyle/>
          <a:p>
            <a:pPr algn="just">
              <a:spcBef>
                <a:spcPts val="1200"/>
              </a:spcBef>
              <a:buClr>
                <a:srgbClr val="BC1992"/>
              </a:buClr>
              <a:buSzPct val="170000"/>
            </a:pPr>
            <a:r>
              <a:rPr lang="es-ES_tradnl" sz="2000" dirty="0">
                <a:solidFill>
                  <a:srgbClr val="000000"/>
                </a:solidFill>
              </a:rPr>
              <a:t>Orozco C., Pérez A., González M.N., Rodríguez F. J., Alfayate J.M. </a:t>
            </a:r>
            <a:r>
              <a:rPr lang="es-ES_tradnl" sz="2000" i="1" dirty="0">
                <a:solidFill>
                  <a:srgbClr val="000000"/>
                </a:solidFill>
              </a:rPr>
              <a:t>Contaminación Ambiental</a:t>
            </a:r>
            <a:r>
              <a:rPr lang="es-ES_tradnl" sz="2000" dirty="0">
                <a:solidFill>
                  <a:srgbClr val="000000"/>
                </a:solidFill>
              </a:rPr>
              <a:t>. Madrid: Thomson-Paraninfo, 2008. </a:t>
            </a:r>
          </a:p>
          <a:p>
            <a:pPr algn="just">
              <a:spcBef>
                <a:spcPts val="600"/>
              </a:spcBef>
              <a:buClr>
                <a:srgbClr val="BC1992"/>
              </a:buClr>
              <a:buSzPct val="170000"/>
            </a:pPr>
            <a:r>
              <a:rPr lang="es-ES_tradnl" sz="2000" dirty="0">
                <a:solidFill>
                  <a:srgbClr val="000000"/>
                </a:solidFill>
              </a:rPr>
              <a:t>Orozco C., González M.N., Alfayate J.M., Pérez A., Rodríguez F. J. </a:t>
            </a:r>
            <a:r>
              <a:rPr lang="es-ES_tradnl" sz="2000" i="1" dirty="0">
                <a:solidFill>
                  <a:srgbClr val="000000"/>
                </a:solidFill>
              </a:rPr>
              <a:t>Problemas resueltos de Contaminación Ambiental</a:t>
            </a:r>
            <a:r>
              <a:rPr lang="es-ES_tradnl" sz="2000" dirty="0">
                <a:solidFill>
                  <a:srgbClr val="000000"/>
                </a:solidFill>
              </a:rPr>
              <a:t>. Madrid: Thomson-Paraninfo, 2003. </a:t>
            </a:r>
          </a:p>
          <a:p>
            <a:pPr algn="just">
              <a:spcBef>
                <a:spcPts val="600"/>
              </a:spcBef>
              <a:buClr>
                <a:srgbClr val="BC1992"/>
              </a:buClr>
              <a:buSzPct val="170000"/>
            </a:pPr>
            <a:r>
              <a:rPr lang="es-ES_tradnl" sz="2000" dirty="0">
                <a:solidFill>
                  <a:srgbClr val="000000"/>
                </a:solidFill>
              </a:rPr>
              <a:t>Ferrando Sánchez M., Granero Castro J. </a:t>
            </a:r>
            <a:r>
              <a:rPr lang="es-ES_tradnl" sz="2000" i="1" dirty="0">
                <a:solidFill>
                  <a:srgbClr val="000000"/>
                </a:solidFill>
              </a:rPr>
              <a:t>Gestión y Minimización de Residuos </a:t>
            </a:r>
            <a:r>
              <a:rPr lang="es-ES_tradnl" sz="2000" dirty="0">
                <a:solidFill>
                  <a:srgbClr val="000000"/>
                </a:solidFill>
              </a:rPr>
              <a:t>(2ª ed.). Madrid: FC Editorial, 2011.</a:t>
            </a:r>
          </a:p>
          <a:p>
            <a:pPr algn="just">
              <a:spcBef>
                <a:spcPts val="600"/>
              </a:spcBef>
              <a:buClr>
                <a:srgbClr val="BC1992"/>
              </a:buClr>
              <a:buSzPct val="170000"/>
            </a:pPr>
            <a:r>
              <a:rPr lang="es-ES_tradnl" sz="2000" dirty="0">
                <a:solidFill>
                  <a:srgbClr val="000000"/>
                </a:solidFill>
              </a:rPr>
              <a:t>Innovación y Cualificación, S.L. </a:t>
            </a:r>
            <a:r>
              <a:rPr lang="es-ES_tradnl" sz="2000" i="1" dirty="0">
                <a:solidFill>
                  <a:srgbClr val="000000"/>
                </a:solidFill>
              </a:rPr>
              <a:t>Iniciación en medio ambiente y gestión de residuos</a:t>
            </a:r>
            <a:r>
              <a:rPr lang="es-ES_tradnl" sz="2000" dirty="0">
                <a:solidFill>
                  <a:srgbClr val="000000"/>
                </a:solidFill>
              </a:rPr>
              <a:t>. Málaga: IC editorial, 2013.</a:t>
            </a:r>
          </a:p>
          <a:p>
            <a:pPr algn="just">
              <a:spcBef>
                <a:spcPts val="600"/>
              </a:spcBef>
              <a:buClr>
                <a:srgbClr val="BC1992"/>
              </a:buClr>
              <a:buSzPct val="170000"/>
            </a:pPr>
            <a:r>
              <a:rPr lang="es-ES_tradnl" sz="2000" dirty="0">
                <a:solidFill>
                  <a:srgbClr val="000000"/>
                </a:solidFill>
              </a:rPr>
              <a:t>Masters G.M. y </a:t>
            </a:r>
            <a:r>
              <a:rPr lang="es-ES_tradnl" sz="2000" dirty="0" err="1">
                <a:solidFill>
                  <a:srgbClr val="000000"/>
                </a:solidFill>
              </a:rPr>
              <a:t>Ela</a:t>
            </a:r>
            <a:r>
              <a:rPr lang="es-ES_tradnl" sz="2000" dirty="0">
                <a:solidFill>
                  <a:srgbClr val="000000"/>
                </a:solidFill>
              </a:rPr>
              <a:t> W.P. Introducción a la Ingeniería Medioambiental. Madrid: Pearson-Prentice Hall, 2008.</a:t>
            </a:r>
          </a:p>
          <a:p>
            <a:pPr algn="just">
              <a:spcBef>
                <a:spcPts val="600"/>
              </a:spcBef>
              <a:buClr>
                <a:srgbClr val="BC1992"/>
              </a:buClr>
              <a:buSzPct val="170000"/>
            </a:pPr>
            <a:r>
              <a:rPr lang="es-ES_tradnl" sz="2000" dirty="0" smtClean="0">
                <a:solidFill>
                  <a:srgbClr val="000000"/>
                </a:solidFill>
              </a:rPr>
              <a:t>Rodríguez </a:t>
            </a:r>
            <a:r>
              <a:rPr lang="es-ES_tradnl" sz="2000" dirty="0">
                <a:solidFill>
                  <a:srgbClr val="000000"/>
                </a:solidFill>
              </a:rPr>
              <a:t>J.J., </a:t>
            </a:r>
            <a:r>
              <a:rPr lang="es-ES_tradnl" sz="2000" dirty="0" err="1">
                <a:solidFill>
                  <a:srgbClr val="000000"/>
                </a:solidFill>
              </a:rPr>
              <a:t>Irabien</a:t>
            </a:r>
            <a:r>
              <a:rPr lang="es-ES_tradnl" sz="2000" dirty="0">
                <a:solidFill>
                  <a:srgbClr val="000000"/>
                </a:solidFill>
              </a:rPr>
              <a:t> A. </a:t>
            </a:r>
            <a:r>
              <a:rPr lang="es-ES_tradnl" sz="2000" i="1" dirty="0">
                <a:solidFill>
                  <a:srgbClr val="000000"/>
                </a:solidFill>
              </a:rPr>
              <a:t>Los residuos peligrosos. Caracterización y gestión</a:t>
            </a:r>
            <a:r>
              <a:rPr lang="es-ES_tradnl" sz="2000" dirty="0">
                <a:solidFill>
                  <a:srgbClr val="000000"/>
                </a:solidFill>
              </a:rPr>
              <a:t>. Madrid: Editorial Síntesis, 1999.</a:t>
            </a:r>
          </a:p>
          <a:p>
            <a:pPr algn="just">
              <a:spcBef>
                <a:spcPts val="600"/>
              </a:spcBef>
              <a:buClr>
                <a:srgbClr val="BC1992"/>
              </a:buClr>
              <a:buSzPct val="170000"/>
            </a:pPr>
            <a:r>
              <a:rPr lang="es-ES_tradnl" sz="2000" dirty="0">
                <a:solidFill>
                  <a:srgbClr val="000000"/>
                </a:solidFill>
              </a:rPr>
              <a:t>Rodríguez J.J., </a:t>
            </a:r>
            <a:r>
              <a:rPr lang="es-ES_tradnl" sz="2000" dirty="0" err="1">
                <a:solidFill>
                  <a:srgbClr val="000000"/>
                </a:solidFill>
              </a:rPr>
              <a:t>Irabien</a:t>
            </a:r>
            <a:r>
              <a:rPr lang="es-ES_tradnl" sz="2000" dirty="0">
                <a:solidFill>
                  <a:srgbClr val="000000"/>
                </a:solidFill>
              </a:rPr>
              <a:t> A. </a:t>
            </a:r>
            <a:r>
              <a:rPr lang="es-ES_tradnl" sz="2000" i="1" dirty="0">
                <a:solidFill>
                  <a:srgbClr val="000000"/>
                </a:solidFill>
              </a:rPr>
              <a:t>Gestión sostenible de residuos peligrosos</a:t>
            </a:r>
            <a:r>
              <a:rPr lang="es-ES_tradnl" sz="2000" dirty="0">
                <a:solidFill>
                  <a:srgbClr val="000000"/>
                </a:solidFill>
              </a:rPr>
              <a:t>. Madrid: Síntesis. Manuales Científico-Técnicos, 2013. </a:t>
            </a:r>
          </a:p>
        </p:txBody>
      </p:sp>
      <p:sp>
        <p:nvSpPr>
          <p:cNvPr id="20482" name="Line 4"/>
          <p:cNvSpPr>
            <a:spLocks noChangeShapeType="1"/>
          </p:cNvSpPr>
          <p:nvPr/>
        </p:nvSpPr>
        <p:spPr bwMode="auto">
          <a:xfrm>
            <a:off x="457200" y="762000"/>
            <a:ext cx="7772400" cy="0"/>
          </a:xfrm>
          <a:prstGeom prst="line">
            <a:avLst/>
          </a:prstGeom>
          <a:noFill/>
          <a:ln w="12700">
            <a:solidFill>
              <a:schemeClr val="tx1"/>
            </a:solidFill>
            <a:round/>
            <a:headEnd/>
            <a:tailEnd/>
          </a:ln>
        </p:spPr>
        <p:txBody>
          <a:bodyPr/>
          <a:lstStyle/>
          <a:p>
            <a:endParaRPr lang="es-ES"/>
          </a:p>
        </p:txBody>
      </p:sp>
      <p:sp>
        <p:nvSpPr>
          <p:cNvPr id="20483" name="Rectangle 8"/>
          <p:cNvSpPr>
            <a:spLocks noChangeArrowheads="1"/>
          </p:cNvSpPr>
          <p:nvPr/>
        </p:nvSpPr>
        <p:spPr bwMode="auto">
          <a:xfrm>
            <a:off x="1295400" y="228600"/>
            <a:ext cx="4358710" cy="523220"/>
          </a:xfrm>
          <a:prstGeom prst="rect">
            <a:avLst/>
          </a:prstGeom>
          <a:noFill/>
          <a:ln w="9525">
            <a:noFill/>
            <a:miter lim="800000"/>
            <a:headEnd/>
            <a:tailEnd/>
          </a:ln>
        </p:spPr>
        <p:txBody>
          <a:bodyPr wrap="none">
            <a:spAutoFit/>
          </a:bodyPr>
          <a:lstStyle/>
          <a:p>
            <a:r>
              <a:rPr lang="es-ES" sz="2800" b="1" dirty="0" smtClean="0">
                <a:solidFill>
                  <a:srgbClr val="CC0000"/>
                </a:solidFill>
              </a:rPr>
              <a:t>7. Referencias Bibliográficas</a:t>
            </a:r>
            <a:endParaRPr lang="es-ES" sz="2800" b="1" dirty="0">
              <a:solidFill>
                <a:srgbClr val="CC0000"/>
              </a:solidFill>
            </a:endParaRPr>
          </a:p>
        </p:txBody>
      </p:sp>
      <p:sp>
        <p:nvSpPr>
          <p:cNvPr id="7" name="5 Marcador de número de diapositiva"/>
          <p:cNvSpPr txBox="1">
            <a:spLocks/>
          </p:cNvSpPr>
          <p:nvPr/>
        </p:nvSpPr>
        <p:spPr bwMode="auto">
          <a:xfrm>
            <a:off x="8572500" y="6351588"/>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57</a:t>
            </a:fld>
            <a:endParaRPr lang="eu-ES" sz="1600" dirty="0">
              <a:latin typeface="Arial" charset="0"/>
              <a:cs typeface="Arial" charset="0"/>
            </a:endParaRPr>
          </a:p>
        </p:txBody>
      </p:sp>
      <p:sp>
        <p:nvSpPr>
          <p:cNvPr id="10" name="Rectangle 5"/>
          <p:cNvSpPr>
            <a:spLocks noChangeArrowheads="1"/>
          </p:cNvSpPr>
          <p:nvPr/>
        </p:nvSpPr>
        <p:spPr bwMode="auto">
          <a:xfrm>
            <a:off x="15240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1" name="Imagen 10" descr="Captura de pantalla 2013-02-15 a la(s) 14.12.38.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6276304"/>
            <a:ext cx="990600" cy="451119"/>
          </a:xfrm>
          <a:prstGeom prst="rect">
            <a:avLst/>
          </a:prstGeom>
        </p:spPr>
      </p:pic>
    </p:spTree>
    <p:extLst>
      <p:ext uri="{BB962C8B-B14F-4D97-AF65-F5344CB8AC3E}">
        <p14:creationId xmlns:p14="http://schemas.microsoft.com/office/powerpoint/2010/main" xmlns="" val="29899035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1" name="Rectangle 3"/>
          <p:cNvSpPr>
            <a:spLocks noGrp="1" noChangeArrowheads="1"/>
          </p:cNvSpPr>
          <p:nvPr>
            <p:ph type="body" idx="4294967295"/>
          </p:nvPr>
        </p:nvSpPr>
        <p:spPr>
          <a:xfrm>
            <a:off x="457200" y="990600"/>
            <a:ext cx="7696200" cy="4953000"/>
          </a:xfrm>
          <a:solidFill>
            <a:schemeClr val="bg1"/>
          </a:solidFill>
          <a:extLst>
            <a:ext uri="{FAA26D3D-D897-4be2-8F04-BA451C77F1D7}">
              <ma14:placeholderFlag xmlns:ma14="http://schemas.microsoft.com/office/mac/drawingml/2011/main" xmlns="" val="1"/>
            </a:ext>
          </a:extLst>
        </p:spPr>
        <p:txBody>
          <a:bodyPr>
            <a:noAutofit/>
          </a:bodyPr>
          <a:lstStyle/>
          <a:p>
            <a:pPr marL="357188" indent="-357188">
              <a:spcBef>
                <a:spcPts val="1200"/>
              </a:spcBef>
              <a:buClr>
                <a:srgbClr val="C00394"/>
              </a:buClr>
              <a:buSzPct val="170000"/>
            </a:pPr>
            <a:r>
              <a:rPr lang="es-ES" sz="1800" b="1" dirty="0" smtClean="0"/>
              <a:t>En </a:t>
            </a:r>
            <a:r>
              <a:rPr lang="es-ES" sz="1800" b="1" dirty="0"/>
              <a:t>este enlace se pueden descargar las Directivas Europeas relativas a Residuos EUR-</a:t>
            </a:r>
            <a:r>
              <a:rPr lang="es-ES" sz="1800" b="1" dirty="0" err="1"/>
              <a:t>Lex</a:t>
            </a:r>
            <a:r>
              <a:rPr lang="es-ES" sz="1800" b="1" dirty="0"/>
              <a:t>: </a:t>
            </a:r>
            <a:r>
              <a:rPr lang="es-ES" sz="1800" b="1" u="sng" dirty="0">
                <a:hlinkClick r:id="rId3"/>
              </a:rPr>
              <a:t>http://eur-lex.europa.eu/es/index.htm</a:t>
            </a:r>
            <a:endParaRPr lang="es-ES_tradnl" sz="1800" dirty="0"/>
          </a:p>
          <a:p>
            <a:pPr lvl="0" algn="just">
              <a:spcBef>
                <a:spcPts val="1080"/>
              </a:spcBef>
              <a:buClr>
                <a:srgbClr val="B006A4"/>
              </a:buClr>
              <a:buSzPct val="169000"/>
            </a:pPr>
            <a:r>
              <a:rPr lang="es-ES" sz="1800" b="1" dirty="0"/>
              <a:t>En este enlace se </a:t>
            </a:r>
            <a:r>
              <a:rPr lang="es-ES" sz="1800" b="1" dirty="0" smtClean="0"/>
              <a:t>puede </a:t>
            </a:r>
            <a:r>
              <a:rPr lang="es-ES" sz="1800" b="1" dirty="0"/>
              <a:t>descargar la Normativa Española relativa a Residuos BOE (</a:t>
            </a:r>
            <a:r>
              <a:rPr lang="es-ES" sz="1800" b="1" dirty="0" err="1" smtClean="0"/>
              <a:t>Iberlex</a:t>
            </a:r>
            <a:r>
              <a:rPr lang="es-ES" sz="1800" b="1" dirty="0" smtClean="0"/>
              <a:t>):</a:t>
            </a:r>
          </a:p>
          <a:p>
            <a:pPr marL="365125" lvl="0" indent="0" algn="just">
              <a:spcBef>
                <a:spcPts val="0"/>
              </a:spcBef>
              <a:buClr>
                <a:srgbClr val="B006A4"/>
              </a:buClr>
              <a:buSzPct val="169000"/>
              <a:buNone/>
            </a:pPr>
            <a:r>
              <a:rPr lang="es-ES" sz="1800" b="1" u="sng" dirty="0" smtClean="0">
                <a:hlinkClick r:id="rId4"/>
              </a:rPr>
              <a:t>http</a:t>
            </a:r>
            <a:r>
              <a:rPr lang="es-ES" sz="1800" b="1" u="sng" dirty="0">
                <a:hlinkClick r:id="rId4"/>
              </a:rPr>
              <a:t>://www.boe.es/aeboe/consultas/bases_datos/iberlex.php</a:t>
            </a:r>
            <a:endParaRPr lang="es-ES_tradnl" sz="1800" dirty="0"/>
          </a:p>
          <a:p>
            <a:pPr lvl="0" algn="just">
              <a:spcBef>
                <a:spcPts val="1080"/>
              </a:spcBef>
              <a:buClr>
                <a:srgbClr val="950A8D"/>
              </a:buClr>
              <a:buSzPct val="170000"/>
            </a:pPr>
            <a:r>
              <a:rPr lang="es-ES" sz="1800" b="1" dirty="0"/>
              <a:t>Departamento de Medio Ambiente, Planificación Territorial, Agricultura y Pesca del Gobierno </a:t>
            </a:r>
            <a:r>
              <a:rPr lang="es-ES" sz="1800" b="1" dirty="0" smtClean="0"/>
              <a:t>Vasco:</a:t>
            </a:r>
          </a:p>
          <a:p>
            <a:pPr marL="365125" lvl="0" indent="0" algn="just">
              <a:spcBef>
                <a:spcPts val="0"/>
              </a:spcBef>
              <a:buClr>
                <a:srgbClr val="950A8D"/>
              </a:buClr>
              <a:buSzPct val="170000"/>
              <a:buNone/>
            </a:pPr>
            <a:r>
              <a:rPr lang="es-ES" sz="1800" b="1" u="sng" dirty="0" smtClean="0">
                <a:hlinkClick r:id="rId5"/>
              </a:rPr>
              <a:t>http</a:t>
            </a:r>
            <a:r>
              <a:rPr lang="es-ES" sz="1800" b="1" u="sng" dirty="0">
                <a:hlinkClick r:id="rId5"/>
              </a:rPr>
              <a:t>://www.ingurumena.ejgv.euskadi.net/r49-579/es/</a:t>
            </a:r>
            <a:endParaRPr lang="es-ES_tradnl" sz="1800" dirty="0"/>
          </a:p>
          <a:p>
            <a:pPr algn="just">
              <a:spcBef>
                <a:spcPts val="1080"/>
              </a:spcBef>
              <a:buClr>
                <a:srgbClr val="950A8D"/>
              </a:buClr>
              <a:buSzPct val="170000"/>
            </a:pPr>
            <a:r>
              <a:rPr lang="es-ES" sz="1800" b="1"/>
              <a:t>Residuos </a:t>
            </a:r>
            <a:r>
              <a:rPr lang="es-ES" sz="1800" b="1" smtClean="0"/>
              <a:t>químicos, </a:t>
            </a:r>
            <a:r>
              <a:rPr lang="es-ES" sz="1800" b="1" dirty="0"/>
              <a:t>Universidad de Alicante: </a:t>
            </a:r>
            <a:endParaRPr lang="es-ES_tradnl" sz="1800" b="1" dirty="0"/>
          </a:p>
          <a:p>
            <a:pPr marL="361950" indent="0">
              <a:buNone/>
            </a:pPr>
            <a:r>
              <a:rPr lang="es-ES" sz="1800" b="1" u="sng" dirty="0">
                <a:hlinkClick r:id="rId6"/>
              </a:rPr>
              <a:t>http://web.ua.es/es/ecocampus/gest-residuos/residuos/informacion/residuos-quimicos.html</a:t>
            </a:r>
            <a:endParaRPr lang="es-ES_tradnl" sz="1800" b="1" dirty="0"/>
          </a:p>
          <a:p>
            <a:pPr lvl="0" algn="just">
              <a:spcBef>
                <a:spcPts val="624"/>
              </a:spcBef>
              <a:buClr>
                <a:srgbClr val="B006A4"/>
              </a:buClr>
              <a:buSzPct val="171000"/>
            </a:pPr>
            <a:r>
              <a:rPr lang="es-ES" sz="1800" b="1" dirty="0" smtClean="0"/>
              <a:t>Normativa </a:t>
            </a:r>
            <a:r>
              <a:rPr lang="es-ES" sz="1800" b="1" dirty="0"/>
              <a:t>general (a través de GV). Acceso a una gran cantidad de normativas sobre residuos: </a:t>
            </a:r>
            <a:endParaRPr lang="es-ES_tradnl" sz="1800" dirty="0"/>
          </a:p>
          <a:p>
            <a:pPr marL="360363" indent="0" algn="just">
              <a:buNone/>
            </a:pPr>
            <a:r>
              <a:rPr lang="es-ES" sz="1800" b="1" u="sng" dirty="0">
                <a:hlinkClick r:id="rId7"/>
              </a:rPr>
              <a:t>http://www.ingurumena.ejgv.euskadi.net/r49-4892/es/contenidos/normativa/legislacion_residuos/es_10565/</a:t>
            </a:r>
            <a:r>
              <a:rPr lang="es-ES" sz="1800" b="1" u="sng" dirty="0" smtClean="0">
                <a:hlinkClick r:id="rId7"/>
              </a:rPr>
              <a:t>indice.html</a:t>
            </a:r>
            <a:endParaRPr lang="es-ES_tradnl" sz="1800" dirty="0"/>
          </a:p>
        </p:txBody>
      </p:sp>
      <p:sp>
        <p:nvSpPr>
          <p:cNvPr id="24578" name="Line 4"/>
          <p:cNvSpPr>
            <a:spLocks noChangeShapeType="1"/>
          </p:cNvSpPr>
          <p:nvPr/>
        </p:nvSpPr>
        <p:spPr bwMode="auto">
          <a:xfrm>
            <a:off x="457200" y="762000"/>
            <a:ext cx="7696200" cy="0"/>
          </a:xfrm>
          <a:prstGeom prst="line">
            <a:avLst/>
          </a:prstGeom>
          <a:noFill/>
          <a:ln w="12700">
            <a:solidFill>
              <a:schemeClr val="tx1"/>
            </a:solidFill>
            <a:round/>
            <a:headEnd/>
            <a:tailEnd/>
          </a:ln>
        </p:spPr>
        <p:txBody>
          <a:bodyPr/>
          <a:lstStyle/>
          <a:p>
            <a:endParaRPr lang="es-ES"/>
          </a:p>
        </p:txBody>
      </p:sp>
      <p:sp>
        <p:nvSpPr>
          <p:cNvPr id="24579" name="Rectangle 8"/>
          <p:cNvSpPr>
            <a:spLocks noChangeArrowheads="1"/>
          </p:cNvSpPr>
          <p:nvPr/>
        </p:nvSpPr>
        <p:spPr bwMode="auto">
          <a:xfrm>
            <a:off x="1295400" y="228600"/>
            <a:ext cx="2966953" cy="523220"/>
          </a:xfrm>
          <a:prstGeom prst="rect">
            <a:avLst/>
          </a:prstGeom>
          <a:noFill/>
          <a:ln w="9525">
            <a:noFill/>
            <a:miter lim="800000"/>
            <a:headEnd/>
            <a:tailEnd/>
          </a:ln>
        </p:spPr>
        <p:txBody>
          <a:bodyPr wrap="none">
            <a:spAutoFit/>
          </a:bodyPr>
          <a:lstStyle/>
          <a:p>
            <a:r>
              <a:rPr lang="es-ES" sz="2800" b="1" dirty="0" smtClean="0">
                <a:solidFill>
                  <a:srgbClr val="CC0000"/>
                </a:solidFill>
              </a:rPr>
              <a:t>8. Webs </a:t>
            </a:r>
            <a:r>
              <a:rPr lang="es-ES" sz="2800" b="1" dirty="0">
                <a:solidFill>
                  <a:srgbClr val="CC0000"/>
                </a:solidFill>
              </a:rPr>
              <a:t>de Interés</a:t>
            </a:r>
          </a:p>
        </p:txBody>
      </p:sp>
      <p:sp>
        <p:nvSpPr>
          <p:cNvPr id="7" name="5 Marcador de número de diapositiva"/>
          <p:cNvSpPr txBox="1">
            <a:spLocks/>
          </p:cNvSpPr>
          <p:nvPr/>
        </p:nvSpPr>
        <p:spPr bwMode="auto">
          <a:xfrm>
            <a:off x="8534400" y="6324600"/>
            <a:ext cx="419100"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58</a:t>
            </a:fld>
            <a:endParaRPr lang="eu-ES" sz="1600" dirty="0">
              <a:latin typeface="Arial" charset="0"/>
              <a:cs typeface="Arial" charset="0"/>
            </a:endParaRPr>
          </a:p>
        </p:txBody>
      </p:sp>
      <p:sp>
        <p:nvSpPr>
          <p:cNvPr id="12" name="Rectangle 5"/>
          <p:cNvSpPr>
            <a:spLocks noChangeArrowheads="1"/>
          </p:cNvSpPr>
          <p:nvPr/>
        </p:nvSpPr>
        <p:spPr bwMode="auto">
          <a:xfrm>
            <a:off x="16764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3" name="Imagen 12" descr="Captura de pantalla 2013-02-15 a la(s) 14.12.38.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28600" y="6276304"/>
            <a:ext cx="990600" cy="451119"/>
          </a:xfrm>
          <a:prstGeom prst="rect">
            <a:avLst/>
          </a:prstGeom>
        </p:spPr>
      </p:pic>
    </p:spTree>
    <p:extLst>
      <p:ext uri="{BB962C8B-B14F-4D97-AF65-F5344CB8AC3E}">
        <p14:creationId xmlns:p14="http://schemas.microsoft.com/office/powerpoint/2010/main" xmlns="" val="28441893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1" name="Rectangle 3"/>
          <p:cNvSpPr>
            <a:spLocks noGrp="1" noChangeArrowheads="1"/>
          </p:cNvSpPr>
          <p:nvPr>
            <p:ph type="body" idx="4294967295"/>
          </p:nvPr>
        </p:nvSpPr>
        <p:spPr>
          <a:xfrm>
            <a:off x="533400" y="914400"/>
            <a:ext cx="7696200" cy="5181600"/>
          </a:xfrm>
          <a:solidFill>
            <a:schemeClr val="bg1"/>
          </a:solidFill>
          <a:extLst>
            <a:ext uri="{FAA26D3D-D897-4be2-8F04-BA451C77F1D7}">
              <ma14:placeholderFlag xmlns:ma14="http://schemas.microsoft.com/office/mac/drawingml/2011/main" xmlns="" val="1"/>
            </a:ext>
          </a:extLst>
        </p:spPr>
        <p:txBody>
          <a:bodyPr>
            <a:noAutofit/>
          </a:bodyPr>
          <a:lstStyle/>
          <a:p>
            <a:pPr marL="268288" indent="0" algn="just">
              <a:spcBef>
                <a:spcPts val="600"/>
              </a:spcBef>
              <a:buFontTx/>
              <a:buNone/>
            </a:pPr>
            <a:r>
              <a:rPr lang="es-ES" sz="2000" b="1" dirty="0" smtClean="0">
                <a:solidFill>
                  <a:srgbClr val="A800A6"/>
                </a:solidFill>
                <a:cs typeface="Arial" pitchFamily="34" charset="0"/>
              </a:rPr>
              <a:t>Legislación en relación al Tema:</a:t>
            </a:r>
            <a:endParaRPr lang="es-ES_tradnl" sz="2000" b="1" dirty="0">
              <a:solidFill>
                <a:srgbClr val="A800A6"/>
              </a:solidFill>
              <a:cs typeface="Arial" pitchFamily="34" charset="0"/>
            </a:endParaRPr>
          </a:p>
          <a:p>
            <a:pPr marL="273050" indent="-273050" algn="just">
              <a:spcBef>
                <a:spcPts val="600"/>
              </a:spcBef>
              <a:buClr>
                <a:srgbClr val="C00394"/>
              </a:buClr>
              <a:buSzPct val="170000"/>
            </a:pPr>
            <a:r>
              <a:rPr lang="es-ES_tradnl" sz="1600" b="1" dirty="0">
                <a:hlinkClick r:id="rId3"/>
              </a:rPr>
              <a:t>Real Decreto 833/</a:t>
            </a:r>
            <a:r>
              <a:rPr lang="es-ES_tradnl" sz="1600" b="1" dirty="0" smtClean="0">
                <a:hlinkClick r:id="rId3"/>
              </a:rPr>
              <a:t>1988</a:t>
            </a:r>
            <a:r>
              <a:rPr lang="es-ES_tradnl" sz="1600" b="1" dirty="0" smtClean="0"/>
              <a:t>:</a:t>
            </a:r>
          </a:p>
          <a:p>
            <a:pPr marL="273050" indent="0" algn="just">
              <a:spcBef>
                <a:spcPts val="0"/>
              </a:spcBef>
              <a:buClr>
                <a:srgbClr val="C00394"/>
              </a:buClr>
              <a:buSzPct val="170000"/>
              <a:buNone/>
            </a:pPr>
            <a:r>
              <a:rPr lang="es-ES_tradnl" sz="1600" dirty="0" smtClean="0">
                <a:hlinkClick r:id="rId3"/>
              </a:rPr>
              <a:t>https</a:t>
            </a:r>
            <a:r>
              <a:rPr lang="es-ES_tradnl" sz="1600" dirty="0">
                <a:hlinkClick r:id="rId3"/>
              </a:rPr>
              <a:t>://www.boe.es/buscar/doc.php?id=BOE-A-1988-</a:t>
            </a:r>
            <a:r>
              <a:rPr lang="es-ES_tradnl" sz="1600" dirty="0" smtClean="0">
                <a:hlinkClick r:id="rId3"/>
              </a:rPr>
              <a:t>18848</a:t>
            </a:r>
            <a:endParaRPr lang="es-ES" sz="1600" dirty="0" smtClean="0"/>
          </a:p>
          <a:p>
            <a:pPr marL="273050" indent="-273050">
              <a:spcBef>
                <a:spcPts val="600"/>
              </a:spcBef>
              <a:buClr>
                <a:srgbClr val="B006A4"/>
              </a:buClr>
              <a:buSzPct val="169000"/>
            </a:pPr>
            <a:r>
              <a:rPr lang="es-ES" sz="1600" b="1" dirty="0">
                <a:hlinkClick r:id="rId4"/>
              </a:rPr>
              <a:t>Orden de 13 de octubre de 1989</a:t>
            </a:r>
            <a:r>
              <a:rPr lang="es-ES" sz="1600" b="1" dirty="0"/>
              <a:t> por la que se determinan los métodos de caracterización de los residuos tóxicos y peligrosos:  </a:t>
            </a:r>
            <a:r>
              <a:rPr lang="nl-NL" sz="1600" dirty="0" smtClean="0">
                <a:hlinkClick r:id="rId5"/>
              </a:rPr>
              <a:t>http</a:t>
            </a:r>
            <a:r>
              <a:rPr lang="nl-NL" sz="1600" dirty="0">
                <a:hlinkClick r:id="rId5"/>
              </a:rPr>
              <a:t>://www.boe.es/boe/dias/1989/11/10/pdfs/A35216-35222.</a:t>
            </a:r>
            <a:r>
              <a:rPr lang="nl-NL" sz="1600" dirty="0" smtClean="0">
                <a:hlinkClick r:id="rId5"/>
              </a:rPr>
              <a:t>pdf</a:t>
            </a:r>
            <a:endParaRPr lang="es-ES" sz="1600" dirty="0"/>
          </a:p>
          <a:p>
            <a:pPr marL="273050" lvl="0" indent="-273050" algn="just">
              <a:spcBef>
                <a:spcPts val="600"/>
              </a:spcBef>
              <a:buClr>
                <a:srgbClr val="C00394"/>
              </a:buClr>
              <a:buSzPct val="170000"/>
            </a:pPr>
            <a:r>
              <a:rPr lang="es-ES" sz="1600" b="1" dirty="0">
                <a:hlinkClick r:id="rId6"/>
              </a:rPr>
              <a:t>Real Decreto 952/1997</a:t>
            </a:r>
            <a:r>
              <a:rPr lang="es-ES" sz="1600" b="1" dirty="0"/>
              <a:t>:</a:t>
            </a:r>
          </a:p>
          <a:p>
            <a:pPr marL="273050" lvl="0" indent="0" algn="just">
              <a:spcBef>
                <a:spcPts val="0"/>
              </a:spcBef>
              <a:buClr>
                <a:srgbClr val="B006A4"/>
              </a:buClr>
              <a:buSzPct val="169000"/>
              <a:buNone/>
            </a:pPr>
            <a:r>
              <a:rPr lang="nl-NL" sz="1600" dirty="0">
                <a:hlinkClick r:id="rId6"/>
              </a:rPr>
              <a:t>http://www.boe.es/boe/dias/1997/07/05/pdfs/A20871-20880.</a:t>
            </a:r>
            <a:r>
              <a:rPr lang="nl-NL" sz="1600" dirty="0" smtClean="0">
                <a:hlinkClick r:id="rId6"/>
              </a:rPr>
              <a:t>pdf</a:t>
            </a:r>
            <a:endParaRPr lang="nl-NL" sz="1600" dirty="0" smtClean="0"/>
          </a:p>
          <a:p>
            <a:pPr marL="273050" lvl="0" indent="-273050" algn="just">
              <a:spcBef>
                <a:spcPts val="600"/>
              </a:spcBef>
              <a:buClr>
                <a:srgbClr val="C00394"/>
              </a:buClr>
              <a:buSzPct val="170000"/>
            </a:pPr>
            <a:r>
              <a:rPr lang="es-ES_tradnl" sz="1600" b="1" dirty="0">
                <a:hlinkClick r:id="rId7"/>
              </a:rPr>
              <a:t>Resolución de 17 noviembre de 1998, de la Dirección General de Calidad y Evaluación Ambiental (CER):</a:t>
            </a:r>
            <a:endParaRPr lang="es-ES_tradnl" sz="1600" b="1" dirty="0"/>
          </a:p>
          <a:p>
            <a:pPr marL="273050" lvl="0" indent="0" algn="just">
              <a:spcBef>
                <a:spcPts val="0"/>
              </a:spcBef>
              <a:buClr>
                <a:srgbClr val="B006A4"/>
              </a:buClr>
              <a:buSzPct val="169000"/>
              <a:buNone/>
            </a:pPr>
            <a:r>
              <a:rPr lang="nl-NL" sz="1600" dirty="0">
                <a:hlinkClick r:id="rId7"/>
              </a:rPr>
              <a:t>http://www.boe.es/boe/dias/1999/01/08/pdfs/A00570-00580.</a:t>
            </a:r>
            <a:r>
              <a:rPr lang="nl-NL" sz="1600" dirty="0" smtClean="0">
                <a:hlinkClick r:id="rId7"/>
              </a:rPr>
              <a:t>pdf</a:t>
            </a:r>
            <a:endParaRPr lang="nl-NL" sz="1600" dirty="0" smtClean="0"/>
          </a:p>
          <a:p>
            <a:pPr marL="273050" lvl="0" indent="-273050" algn="just">
              <a:spcBef>
                <a:spcPts val="600"/>
              </a:spcBef>
              <a:buClr>
                <a:srgbClr val="C00394"/>
              </a:buClr>
              <a:buSzPct val="170000"/>
            </a:pPr>
            <a:r>
              <a:rPr lang="es-ES_tradnl" sz="1600" b="1" dirty="0">
                <a:solidFill>
                  <a:srgbClr val="000000"/>
                </a:solidFill>
                <a:hlinkClick r:id="rId8"/>
              </a:rPr>
              <a:t>Ley 10/1998, de 21 de abril, de Residuos</a:t>
            </a:r>
            <a:r>
              <a:rPr lang="es-ES_tradnl" sz="1600" b="1" dirty="0"/>
              <a:t>:</a:t>
            </a:r>
          </a:p>
          <a:p>
            <a:pPr marL="273050" lvl="0" indent="0" algn="just">
              <a:spcBef>
                <a:spcPts val="0"/>
              </a:spcBef>
              <a:buClr>
                <a:srgbClr val="B006A4"/>
              </a:buClr>
              <a:buSzPct val="169000"/>
              <a:buNone/>
            </a:pPr>
            <a:r>
              <a:rPr lang="nl-NL" sz="1600" dirty="0" smtClean="0">
                <a:hlinkClick r:id="rId8"/>
              </a:rPr>
              <a:t>http://www.boe.es/boe/dias/1998/04/22/pdfs/A13372-13384.pdf</a:t>
            </a:r>
            <a:endParaRPr lang="nl-NL" sz="1600" dirty="0" smtClean="0"/>
          </a:p>
          <a:p>
            <a:pPr marL="273050" lvl="0" indent="-273050" algn="just">
              <a:spcBef>
                <a:spcPts val="600"/>
              </a:spcBef>
              <a:buClr>
                <a:srgbClr val="C00394"/>
              </a:buClr>
              <a:buSzPct val="170000"/>
            </a:pPr>
            <a:r>
              <a:rPr lang="es-ES_tradnl" sz="1600" b="1" dirty="0">
                <a:hlinkClick r:id="rId9"/>
              </a:rPr>
              <a:t>Orden MAM 304/2002</a:t>
            </a:r>
            <a:r>
              <a:rPr lang="es-ES_tradnl" sz="1600" b="1" dirty="0"/>
              <a:t>, de 8 de febrero, sobre la LER:</a:t>
            </a:r>
          </a:p>
          <a:p>
            <a:pPr marL="273050" lvl="0" indent="0" algn="just">
              <a:spcBef>
                <a:spcPts val="0"/>
              </a:spcBef>
              <a:buClr>
                <a:srgbClr val="B006A4"/>
              </a:buClr>
              <a:buSzPct val="169000"/>
              <a:buNone/>
            </a:pPr>
            <a:r>
              <a:rPr lang="es-ES_tradnl" sz="1600" dirty="0">
                <a:hlinkClick r:id="rId9"/>
              </a:rPr>
              <a:t>http://www.otersu.es/pages/docs/1.Legislacion/1.2.Legislacion_Estatal/31.Orden_MAM_304_2002.</a:t>
            </a:r>
            <a:r>
              <a:rPr lang="es-ES_tradnl" sz="1600" dirty="0" smtClean="0">
                <a:hlinkClick r:id="rId9"/>
              </a:rPr>
              <a:t>pdf</a:t>
            </a:r>
            <a:endParaRPr lang="es-ES_tradnl" sz="1600" dirty="0"/>
          </a:p>
          <a:p>
            <a:pPr marL="273050" lvl="0" indent="-273050" algn="just">
              <a:spcBef>
                <a:spcPts val="600"/>
              </a:spcBef>
              <a:buClr>
                <a:srgbClr val="C00394"/>
              </a:buClr>
              <a:buSzPct val="170000"/>
            </a:pPr>
            <a:r>
              <a:rPr lang="es-ES_tradnl" sz="1600" b="1" dirty="0">
                <a:hlinkClick r:id="rId10"/>
              </a:rPr>
              <a:t>Ley 22/ 2011</a:t>
            </a:r>
            <a:r>
              <a:rPr lang="es-ES_tradnl" sz="1600" b="1" dirty="0"/>
              <a:t>, de 29 de julio, de residuos y suelos contaminados: </a:t>
            </a:r>
          </a:p>
          <a:p>
            <a:pPr marL="273050" lvl="0" indent="0" algn="just">
              <a:spcBef>
                <a:spcPts val="0"/>
              </a:spcBef>
              <a:buClr>
                <a:srgbClr val="B006A4"/>
              </a:buClr>
              <a:buSzPct val="169000"/>
              <a:buNone/>
            </a:pPr>
            <a:r>
              <a:rPr lang="nl-NL" sz="1600" dirty="0" smtClean="0">
                <a:hlinkClick r:id="rId10"/>
              </a:rPr>
              <a:t>http</a:t>
            </a:r>
            <a:r>
              <a:rPr lang="nl-NL" sz="1600" dirty="0">
                <a:hlinkClick r:id="rId10"/>
              </a:rPr>
              <a:t>://www.boe.es/boe/dias/2011/07/29/pdfs/BOE-A-2011-13046.</a:t>
            </a:r>
            <a:r>
              <a:rPr lang="nl-NL" sz="1600" dirty="0" smtClean="0">
                <a:hlinkClick r:id="rId10"/>
              </a:rPr>
              <a:t>pdf</a:t>
            </a:r>
            <a:endParaRPr lang="es-ES_tradnl" sz="1600" dirty="0"/>
          </a:p>
        </p:txBody>
      </p:sp>
      <p:sp>
        <p:nvSpPr>
          <p:cNvPr id="24578" name="Line 4"/>
          <p:cNvSpPr>
            <a:spLocks noChangeShapeType="1"/>
          </p:cNvSpPr>
          <p:nvPr/>
        </p:nvSpPr>
        <p:spPr bwMode="auto">
          <a:xfrm>
            <a:off x="533400" y="762000"/>
            <a:ext cx="7696200" cy="0"/>
          </a:xfrm>
          <a:prstGeom prst="line">
            <a:avLst/>
          </a:prstGeom>
          <a:noFill/>
          <a:ln w="12700">
            <a:solidFill>
              <a:schemeClr val="tx1"/>
            </a:solidFill>
            <a:round/>
            <a:headEnd/>
            <a:tailEnd/>
          </a:ln>
        </p:spPr>
        <p:txBody>
          <a:bodyPr/>
          <a:lstStyle/>
          <a:p>
            <a:endParaRPr lang="es-ES"/>
          </a:p>
        </p:txBody>
      </p:sp>
      <p:sp>
        <p:nvSpPr>
          <p:cNvPr id="24579" name="Rectangle 8"/>
          <p:cNvSpPr>
            <a:spLocks noChangeArrowheads="1"/>
          </p:cNvSpPr>
          <p:nvPr/>
        </p:nvSpPr>
        <p:spPr bwMode="auto">
          <a:xfrm>
            <a:off x="1295400" y="228600"/>
            <a:ext cx="2966953" cy="523220"/>
          </a:xfrm>
          <a:prstGeom prst="rect">
            <a:avLst/>
          </a:prstGeom>
          <a:noFill/>
          <a:ln w="9525">
            <a:noFill/>
            <a:miter lim="800000"/>
            <a:headEnd/>
            <a:tailEnd/>
          </a:ln>
        </p:spPr>
        <p:txBody>
          <a:bodyPr wrap="none">
            <a:spAutoFit/>
          </a:bodyPr>
          <a:lstStyle/>
          <a:p>
            <a:r>
              <a:rPr lang="es-ES" sz="2800" b="1" dirty="0" smtClean="0">
                <a:solidFill>
                  <a:srgbClr val="CC0000"/>
                </a:solidFill>
              </a:rPr>
              <a:t>8. Webs </a:t>
            </a:r>
            <a:r>
              <a:rPr lang="es-ES" sz="2800" b="1" dirty="0">
                <a:solidFill>
                  <a:srgbClr val="CC0000"/>
                </a:solidFill>
              </a:rPr>
              <a:t>de Interés</a:t>
            </a:r>
          </a:p>
        </p:txBody>
      </p:sp>
      <p:sp>
        <p:nvSpPr>
          <p:cNvPr id="7" name="5 Marcador de número de diapositiva"/>
          <p:cNvSpPr txBox="1">
            <a:spLocks/>
          </p:cNvSpPr>
          <p:nvPr/>
        </p:nvSpPr>
        <p:spPr bwMode="auto">
          <a:xfrm>
            <a:off x="8610600" y="6324600"/>
            <a:ext cx="342900"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59</a:t>
            </a:fld>
            <a:endParaRPr lang="eu-ES" sz="1600" dirty="0">
              <a:latin typeface="Arial" charset="0"/>
              <a:cs typeface="Arial" charset="0"/>
            </a:endParaRPr>
          </a:p>
        </p:txBody>
      </p:sp>
      <p:sp>
        <p:nvSpPr>
          <p:cNvPr id="12" name="Rectangle 5"/>
          <p:cNvSpPr>
            <a:spLocks noChangeArrowheads="1"/>
          </p:cNvSpPr>
          <p:nvPr/>
        </p:nvSpPr>
        <p:spPr bwMode="auto">
          <a:xfrm>
            <a:off x="1676400" y="62484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3" name="Imagen 12" descr="Captura de pantalla 2013-02-15 a la(s) 14.12.38.png"/>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28600" y="6276304"/>
            <a:ext cx="990600" cy="451119"/>
          </a:xfrm>
          <a:prstGeom prst="rect">
            <a:avLst/>
          </a:prstGeom>
        </p:spPr>
      </p:pic>
    </p:spTree>
    <p:extLst>
      <p:ext uri="{BB962C8B-B14F-4D97-AF65-F5344CB8AC3E}">
        <p14:creationId xmlns:p14="http://schemas.microsoft.com/office/powerpoint/2010/main" xmlns="" val="3712735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85800" y="914400"/>
            <a:ext cx="7315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6" name="5 Rectángulo"/>
          <p:cNvSpPr/>
          <p:nvPr/>
        </p:nvSpPr>
        <p:spPr>
          <a:xfrm>
            <a:off x="685800" y="1143000"/>
            <a:ext cx="7315200" cy="4832092"/>
          </a:xfrm>
          <a:prstGeom prst="rect">
            <a:avLst/>
          </a:prstGeom>
          <a:solidFill>
            <a:srgbClr val="FEE0B6"/>
          </a:solidFill>
        </p:spPr>
        <p:txBody>
          <a:bodyPr wrap="square">
            <a:spAutoFit/>
          </a:bodyPr>
          <a:lstStyle/>
          <a:p>
            <a:pPr marL="358775" indent="-358775" algn="just">
              <a:spcBef>
                <a:spcPts val="1200"/>
              </a:spcBef>
              <a:buClr>
                <a:srgbClr val="C00000"/>
              </a:buClr>
              <a:buSzPct val="174000"/>
              <a:buFont typeface="Arial" pitchFamily="34" charset="0"/>
              <a:buChar char="•"/>
            </a:pPr>
            <a:r>
              <a:rPr lang="es-ES" sz="2400" b="1" dirty="0">
                <a:solidFill>
                  <a:srgbClr val="0000FF"/>
                </a:solidFill>
              </a:rPr>
              <a:t>Según su procedencia se pueden clasificar en:</a:t>
            </a:r>
          </a:p>
          <a:p>
            <a:pPr marL="979488" indent="-531813" algn="just" defTabSz="981075">
              <a:spcBef>
                <a:spcPts val="600"/>
              </a:spcBef>
              <a:buClr>
                <a:srgbClr val="0000FF"/>
              </a:buClr>
              <a:buSzPct val="130000"/>
              <a:buFont typeface="Wingdings" charset="2"/>
              <a:buChar char="ü"/>
            </a:pPr>
            <a:r>
              <a:rPr lang="es-ES" sz="2000" b="1" dirty="0"/>
              <a:t>Residuos </a:t>
            </a:r>
            <a:r>
              <a:rPr lang="es-ES" sz="2000" b="1" dirty="0" smtClean="0"/>
              <a:t>urbanos </a:t>
            </a:r>
          </a:p>
          <a:p>
            <a:pPr marL="979488" indent="-531813" algn="just" defTabSz="981075">
              <a:spcBef>
                <a:spcPts val="600"/>
              </a:spcBef>
              <a:buClr>
                <a:srgbClr val="0000FF"/>
              </a:buClr>
              <a:buSzPct val="130000"/>
              <a:buFont typeface="Wingdings" charset="2"/>
              <a:buChar char="ü"/>
            </a:pPr>
            <a:r>
              <a:rPr lang="es-ES" sz="2000" b="1" dirty="0" smtClean="0"/>
              <a:t>Industriales</a:t>
            </a:r>
          </a:p>
          <a:p>
            <a:pPr marL="979488" indent="-531813" algn="just" defTabSz="981075">
              <a:spcBef>
                <a:spcPts val="600"/>
              </a:spcBef>
              <a:buClr>
                <a:srgbClr val="0000FF"/>
              </a:buClr>
              <a:buSzPct val="130000"/>
              <a:buFont typeface="Wingdings" charset="2"/>
              <a:buChar char="ü"/>
            </a:pPr>
            <a:r>
              <a:rPr lang="es-ES" sz="2000" b="1" dirty="0" err="1" smtClean="0"/>
              <a:t>Agrícolas</a:t>
            </a:r>
            <a:endParaRPr lang="es-ES" sz="2000" b="1" dirty="0" smtClean="0"/>
          </a:p>
          <a:p>
            <a:pPr marL="358775" indent="-358775" algn="just">
              <a:spcBef>
                <a:spcPts val="1200"/>
              </a:spcBef>
              <a:buClr>
                <a:srgbClr val="C00000"/>
              </a:buClr>
              <a:buSzPct val="174000"/>
              <a:buFont typeface="Arial" pitchFamily="34" charset="0"/>
              <a:buChar char="•"/>
            </a:pPr>
            <a:r>
              <a:rPr lang="es-ES" sz="2400" b="1" dirty="0">
                <a:solidFill>
                  <a:srgbClr val="0000FF"/>
                </a:solidFill>
              </a:rPr>
              <a:t>Por la actividad </a:t>
            </a:r>
            <a:r>
              <a:rPr lang="es-ES" sz="2400" b="1" dirty="0" err="1">
                <a:solidFill>
                  <a:srgbClr val="0000FF"/>
                </a:solidFill>
              </a:rPr>
              <a:t>antropogénica</a:t>
            </a:r>
            <a:r>
              <a:rPr lang="es-ES" sz="2400" b="1" dirty="0">
                <a:solidFill>
                  <a:srgbClr val="0000FF"/>
                </a:solidFill>
              </a:rPr>
              <a:t> que los origina: </a:t>
            </a:r>
          </a:p>
          <a:p>
            <a:pPr marL="893763" indent="-446088" algn="just">
              <a:spcBef>
                <a:spcPts val="600"/>
              </a:spcBef>
              <a:buClr>
                <a:srgbClr val="0000FF"/>
              </a:buClr>
              <a:buSzPct val="135000"/>
              <a:buFont typeface="Wingdings" charset="2"/>
              <a:buChar char="ü"/>
            </a:pPr>
            <a:r>
              <a:rPr lang="es-ES" sz="2000" b="1" dirty="0">
                <a:solidFill>
                  <a:srgbClr val="0000FF"/>
                </a:solidFill>
              </a:rPr>
              <a:t>Residuos de origen primario</a:t>
            </a:r>
            <a:r>
              <a:rPr lang="es-ES" sz="2000" b="1" dirty="0"/>
              <a:t>: asociados a las actividades del sector productivo agropecuario, forestal y extractivo)</a:t>
            </a:r>
            <a:r>
              <a:rPr lang="es-ES" sz="2000" b="1" dirty="0" smtClean="0"/>
              <a:t>.</a:t>
            </a:r>
          </a:p>
          <a:p>
            <a:pPr marL="893763" indent="-446088" algn="just">
              <a:spcBef>
                <a:spcPts val="600"/>
              </a:spcBef>
              <a:buClr>
                <a:srgbClr val="0000FF"/>
              </a:buClr>
              <a:buSzPct val="135000"/>
              <a:buFont typeface="Wingdings" charset="2"/>
              <a:buChar char="ü"/>
            </a:pPr>
            <a:r>
              <a:rPr lang="es-ES" sz="2000" b="1" dirty="0">
                <a:solidFill>
                  <a:srgbClr val="0000FF"/>
                </a:solidFill>
              </a:rPr>
              <a:t>Residuos de origen secundario</a:t>
            </a:r>
            <a:r>
              <a:rPr lang="es-ES" sz="2000" b="1" dirty="0"/>
              <a:t>: se originan en los procesos de </a:t>
            </a:r>
            <a:r>
              <a:rPr lang="es-ES" sz="2000" b="1" dirty="0" err="1"/>
              <a:t>transformación</a:t>
            </a:r>
            <a:r>
              <a:rPr lang="es-ES" sz="2000" b="1" dirty="0"/>
              <a:t> de las materias primas (inertes, peligrosos y radiactivos). </a:t>
            </a:r>
          </a:p>
          <a:p>
            <a:pPr marL="893763" indent="-446088" algn="just">
              <a:spcBef>
                <a:spcPts val="600"/>
              </a:spcBef>
              <a:buClr>
                <a:srgbClr val="0000FF"/>
              </a:buClr>
              <a:buSzPct val="135000"/>
              <a:buFont typeface="Wingdings" charset="2"/>
              <a:buChar char="ü"/>
            </a:pPr>
            <a:r>
              <a:rPr lang="es-ES" sz="2000" b="1" dirty="0">
                <a:solidFill>
                  <a:srgbClr val="0000FF"/>
                </a:solidFill>
              </a:rPr>
              <a:t>Residuos del sector terciario</a:t>
            </a:r>
            <a:r>
              <a:rPr lang="es-ES" sz="2000" b="1" dirty="0"/>
              <a:t>: residuos sanitarios y residuos </a:t>
            </a:r>
            <a:r>
              <a:rPr lang="es-ES" sz="2000" b="1" dirty="0" err="1"/>
              <a:t>sólidos</a:t>
            </a:r>
            <a:r>
              <a:rPr lang="es-ES" sz="2000" b="1" dirty="0"/>
              <a:t> urbanos (RU) generados por cualquier actividad en los </a:t>
            </a:r>
            <a:r>
              <a:rPr lang="es-ES" sz="2000" b="1" dirty="0" err="1"/>
              <a:t>núcleos</a:t>
            </a:r>
            <a:r>
              <a:rPr lang="es-ES" sz="2000" b="1" dirty="0"/>
              <a:t> de </a:t>
            </a:r>
            <a:r>
              <a:rPr lang="es-ES" sz="2000" b="1" dirty="0" err="1"/>
              <a:t>población</a:t>
            </a:r>
            <a:r>
              <a:rPr lang="es-ES" sz="2000" b="1" dirty="0"/>
              <a:t> o zonas de influencia. </a:t>
            </a:r>
          </a:p>
        </p:txBody>
      </p:sp>
      <p:sp>
        <p:nvSpPr>
          <p:cNvPr id="5" name="Text Box 3"/>
          <p:cNvSpPr txBox="1">
            <a:spLocks noChangeArrowheads="1"/>
          </p:cNvSpPr>
          <p:nvPr/>
        </p:nvSpPr>
        <p:spPr bwMode="auto">
          <a:xfrm>
            <a:off x="1295400" y="304800"/>
            <a:ext cx="60960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a:solidFill>
                  <a:srgbClr val="C00000"/>
                </a:solidFill>
              </a:rPr>
              <a:t>2</a:t>
            </a:r>
            <a:r>
              <a:rPr lang="es-ES" sz="2800" b="1" dirty="0" smtClean="0">
                <a:solidFill>
                  <a:srgbClr val="C00000"/>
                </a:solidFill>
              </a:rPr>
              <a:t>. Clasificación de los Residuos</a:t>
            </a:r>
            <a:endParaRPr lang="es-ES" sz="2800" b="1" dirty="0">
              <a:solidFill>
                <a:srgbClr val="C00000"/>
              </a:solidFill>
            </a:endParaRPr>
          </a:p>
        </p:txBody>
      </p:sp>
      <p:sp>
        <p:nvSpPr>
          <p:cNvPr id="7" name="5 Marcador de número de diapositiva"/>
          <p:cNvSpPr txBox="1">
            <a:spLocks/>
          </p:cNvSpPr>
          <p:nvPr/>
        </p:nvSpPr>
        <p:spPr bwMode="auto">
          <a:xfrm>
            <a:off x="8610600" y="6357018"/>
            <a:ext cx="4191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6</a:t>
            </a:fld>
            <a:endParaRPr lang="eu-ES" sz="1600" dirty="0">
              <a:latin typeface="Arial" charset="0"/>
              <a:cs typeface="Arial" charset="0"/>
            </a:endParaRPr>
          </a:p>
        </p:txBody>
      </p:sp>
      <p:sp>
        <p:nvSpPr>
          <p:cNvPr id="10" name="Rectangle 5"/>
          <p:cNvSpPr>
            <a:spLocks noChangeArrowheads="1"/>
          </p:cNvSpPr>
          <p:nvPr/>
        </p:nvSpPr>
        <p:spPr bwMode="auto">
          <a:xfrm>
            <a:off x="1676400" y="63246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1" name="Imagen 10" descr="Captura de pantalla 2013-02-15 a la(s) 14.12.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6324600"/>
            <a:ext cx="990600" cy="451119"/>
          </a:xfrm>
          <a:prstGeom prst="rect">
            <a:avLst/>
          </a:prstGeom>
        </p:spPr>
      </p:pic>
    </p:spTree>
    <p:extLst>
      <p:ext uri="{BB962C8B-B14F-4D97-AF65-F5344CB8AC3E}">
        <p14:creationId xmlns:p14="http://schemas.microsoft.com/office/powerpoint/2010/main" xmlns="" val="2881233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85800" y="838200"/>
            <a:ext cx="7315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5" name="Text Box 3"/>
          <p:cNvSpPr txBox="1">
            <a:spLocks noChangeArrowheads="1"/>
          </p:cNvSpPr>
          <p:nvPr/>
        </p:nvSpPr>
        <p:spPr bwMode="auto">
          <a:xfrm>
            <a:off x="1524000" y="304800"/>
            <a:ext cx="57912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a:solidFill>
                  <a:srgbClr val="C00000"/>
                </a:solidFill>
              </a:rPr>
              <a:t>2</a:t>
            </a:r>
            <a:r>
              <a:rPr lang="es-ES" sz="2800" b="1" dirty="0" smtClean="0">
                <a:solidFill>
                  <a:srgbClr val="C00000"/>
                </a:solidFill>
              </a:rPr>
              <a:t>. Clasificación de los Residuos</a:t>
            </a:r>
            <a:endParaRPr lang="es-ES" sz="2800" b="1" dirty="0">
              <a:solidFill>
                <a:srgbClr val="C00000"/>
              </a:solidFill>
            </a:endParaRPr>
          </a:p>
        </p:txBody>
      </p:sp>
      <p:sp>
        <p:nvSpPr>
          <p:cNvPr id="7" name="5 Marcador de número de diapositiva"/>
          <p:cNvSpPr txBox="1">
            <a:spLocks/>
          </p:cNvSpPr>
          <p:nvPr/>
        </p:nvSpPr>
        <p:spPr bwMode="auto">
          <a:xfrm>
            <a:off x="8572500" y="6351588"/>
            <a:ext cx="5715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7</a:t>
            </a:fld>
            <a:endParaRPr lang="eu-ES" sz="1600" dirty="0">
              <a:latin typeface="Arial" charset="0"/>
              <a:cs typeface="Arial" charset="0"/>
            </a:endParaRPr>
          </a:p>
        </p:txBody>
      </p:sp>
      <p:graphicFrame>
        <p:nvGraphicFramePr>
          <p:cNvPr id="2" name="Objeto 1"/>
          <p:cNvGraphicFramePr>
            <a:graphicFrameLocks noChangeAspect="1"/>
          </p:cNvGraphicFramePr>
          <p:nvPr>
            <p:extLst>
              <p:ext uri="{D42A27DB-BD31-4B8C-83A1-F6EECF244321}">
                <p14:modId xmlns:p14="http://schemas.microsoft.com/office/powerpoint/2010/main" xmlns="" val="3782834302"/>
              </p:ext>
            </p:extLst>
          </p:nvPr>
        </p:nvGraphicFramePr>
        <p:xfrm>
          <a:off x="762000" y="1066800"/>
          <a:ext cx="7162800" cy="5069289"/>
        </p:xfrm>
        <a:graphic>
          <a:graphicData uri="http://schemas.openxmlformats.org/presentationml/2006/ole">
            <p:oleObj spid="_x0000_s46231" name="Documento" r:id="rId3" imgW="6083076" imgH="4305142" progId="Word.Document.12">
              <p:embed/>
            </p:oleObj>
          </a:graphicData>
        </a:graphic>
      </p:graphicFrame>
      <p:sp>
        <p:nvSpPr>
          <p:cNvPr id="10" name="Rectangle 5"/>
          <p:cNvSpPr>
            <a:spLocks noChangeArrowheads="1"/>
          </p:cNvSpPr>
          <p:nvPr/>
        </p:nvSpPr>
        <p:spPr bwMode="auto">
          <a:xfrm>
            <a:off x="1676400" y="63246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1" name="Imagen 10" descr="Captura de pantalla 2013-02-15 a la(s) 14.12.38.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8600" y="6324600"/>
            <a:ext cx="990600" cy="451119"/>
          </a:xfrm>
          <a:prstGeom prst="rect">
            <a:avLst/>
          </a:prstGeom>
        </p:spPr>
      </p:pic>
    </p:spTree>
    <p:extLst>
      <p:ext uri="{BB962C8B-B14F-4D97-AF65-F5344CB8AC3E}">
        <p14:creationId xmlns:p14="http://schemas.microsoft.com/office/powerpoint/2010/main" xmlns="" val="87020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762000" y="990600"/>
            <a:ext cx="7239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5" name="Text Box 3"/>
          <p:cNvSpPr txBox="1">
            <a:spLocks noChangeArrowheads="1"/>
          </p:cNvSpPr>
          <p:nvPr/>
        </p:nvSpPr>
        <p:spPr bwMode="auto">
          <a:xfrm>
            <a:off x="1295400" y="381000"/>
            <a:ext cx="61722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a:solidFill>
                  <a:srgbClr val="C00000"/>
                </a:solidFill>
              </a:rPr>
              <a:t>2</a:t>
            </a:r>
            <a:r>
              <a:rPr lang="es-ES" sz="2800" b="1" dirty="0" smtClean="0">
                <a:solidFill>
                  <a:srgbClr val="C00000"/>
                </a:solidFill>
              </a:rPr>
              <a:t>. Clasificación de los Residuos</a:t>
            </a:r>
            <a:endParaRPr lang="es-ES" sz="2800" b="1" dirty="0">
              <a:solidFill>
                <a:srgbClr val="C00000"/>
              </a:solidFill>
            </a:endParaRPr>
          </a:p>
        </p:txBody>
      </p:sp>
      <p:sp>
        <p:nvSpPr>
          <p:cNvPr id="7" name="5 Marcador de número de diapositiva"/>
          <p:cNvSpPr txBox="1">
            <a:spLocks/>
          </p:cNvSpPr>
          <p:nvPr/>
        </p:nvSpPr>
        <p:spPr bwMode="auto">
          <a:xfrm>
            <a:off x="8534400" y="6357018"/>
            <a:ext cx="4953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8</a:t>
            </a:fld>
            <a:endParaRPr lang="eu-ES" sz="1600" dirty="0">
              <a:latin typeface="Arial" charset="0"/>
              <a:cs typeface="Arial" charset="0"/>
            </a:endParaRPr>
          </a:p>
        </p:txBody>
      </p:sp>
      <p:pic>
        <p:nvPicPr>
          <p:cNvPr id="2" name="Imagen 1" descr="Captura de pantalla 2012-11-08 a la(s) 01.54.3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0600" y="1219200"/>
            <a:ext cx="6802928" cy="4089400"/>
          </a:xfrm>
          <a:prstGeom prst="rect">
            <a:avLst/>
          </a:prstGeom>
          <a:ln>
            <a:solidFill>
              <a:srgbClr val="4F81BD"/>
            </a:solidFill>
          </a:ln>
        </p:spPr>
      </p:pic>
      <p:sp>
        <p:nvSpPr>
          <p:cNvPr id="4" name="CuadroTexto 3"/>
          <p:cNvSpPr txBox="1"/>
          <p:nvPr/>
        </p:nvSpPr>
        <p:spPr>
          <a:xfrm>
            <a:off x="381000" y="5410200"/>
            <a:ext cx="8229600" cy="830997"/>
          </a:xfrm>
          <a:prstGeom prst="rect">
            <a:avLst/>
          </a:prstGeom>
          <a:noFill/>
        </p:spPr>
        <p:txBody>
          <a:bodyPr wrap="square" rtlCol="0">
            <a:spAutoFit/>
          </a:bodyPr>
          <a:lstStyle/>
          <a:p>
            <a:pPr algn="ctr">
              <a:spcBef>
                <a:spcPts val="0"/>
              </a:spcBef>
            </a:pPr>
            <a:r>
              <a:rPr lang="es-ES" sz="1600" b="1" i="1" dirty="0" err="1">
                <a:solidFill>
                  <a:srgbClr val="0000FF"/>
                </a:solidFill>
              </a:rPr>
              <a:t>Producción</a:t>
            </a:r>
            <a:r>
              <a:rPr lang="es-ES" sz="1600" b="1" i="1" dirty="0">
                <a:solidFill>
                  <a:srgbClr val="0000FF"/>
                </a:solidFill>
              </a:rPr>
              <a:t> de residuos por sectores en Europa Occidental (</a:t>
            </a:r>
            <a:r>
              <a:rPr lang="es-ES" sz="1600" b="1" i="1" dirty="0" err="1">
                <a:solidFill>
                  <a:srgbClr val="0000FF"/>
                </a:solidFill>
              </a:rPr>
              <a:t>año</a:t>
            </a:r>
            <a:r>
              <a:rPr lang="es-ES" sz="1600" b="1" i="1" dirty="0">
                <a:solidFill>
                  <a:srgbClr val="0000FF"/>
                </a:solidFill>
              </a:rPr>
              <a:t> 2004</a:t>
            </a:r>
            <a:r>
              <a:rPr lang="es-ES" sz="1600" b="1" i="1" dirty="0" smtClean="0">
                <a:solidFill>
                  <a:srgbClr val="0000FF"/>
                </a:solidFill>
              </a:rPr>
              <a:t>)</a:t>
            </a:r>
            <a:endParaRPr lang="es-ES" sz="1600" b="1" i="1" dirty="0">
              <a:solidFill>
                <a:srgbClr val="0000FF"/>
              </a:solidFill>
            </a:endParaRPr>
          </a:p>
          <a:p>
            <a:pPr algn="ctr">
              <a:spcBef>
                <a:spcPts val="0"/>
              </a:spcBef>
            </a:pPr>
            <a:r>
              <a:rPr lang="es-ES" sz="1600" b="1" i="1" dirty="0">
                <a:solidFill>
                  <a:srgbClr val="0000FF"/>
                </a:solidFill>
              </a:rPr>
              <a:t>(Fuente: El Medio Ambiente en Europa: cuarta </a:t>
            </a:r>
            <a:r>
              <a:rPr lang="es-ES" sz="1600" b="1" i="1" dirty="0" err="1" smtClean="0">
                <a:solidFill>
                  <a:srgbClr val="0000FF"/>
                </a:solidFill>
              </a:rPr>
              <a:t>evaluación</a:t>
            </a:r>
            <a:r>
              <a:rPr lang="es-ES" sz="1600" b="1" i="1" dirty="0" smtClean="0">
                <a:solidFill>
                  <a:srgbClr val="0000FF"/>
                </a:solidFill>
              </a:rPr>
              <a:t>.</a:t>
            </a:r>
          </a:p>
          <a:p>
            <a:pPr algn="ctr">
              <a:spcBef>
                <a:spcPts val="0"/>
              </a:spcBef>
            </a:pPr>
            <a:r>
              <a:rPr lang="es-ES" sz="1600" b="1" i="1" dirty="0" smtClean="0">
                <a:solidFill>
                  <a:srgbClr val="0000FF"/>
                </a:solidFill>
              </a:rPr>
              <a:t> </a:t>
            </a:r>
            <a:r>
              <a:rPr lang="es-ES" sz="1600" b="1" i="1" dirty="0">
                <a:solidFill>
                  <a:srgbClr val="0000FF"/>
                </a:solidFill>
              </a:rPr>
              <a:t>Agencia Europea de Medio Ambiente, 2007) </a:t>
            </a:r>
          </a:p>
        </p:txBody>
      </p:sp>
      <p:sp>
        <p:nvSpPr>
          <p:cNvPr id="10" name="Rectangle 5"/>
          <p:cNvSpPr>
            <a:spLocks noChangeArrowheads="1"/>
          </p:cNvSpPr>
          <p:nvPr/>
        </p:nvSpPr>
        <p:spPr bwMode="auto">
          <a:xfrm>
            <a:off x="1676400" y="63246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1" name="Imagen 10" descr="Captura de pantalla 2013-02-15 a la(s) 14.12.38.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6324600"/>
            <a:ext cx="990600" cy="451119"/>
          </a:xfrm>
          <a:prstGeom prst="rect">
            <a:avLst/>
          </a:prstGeom>
        </p:spPr>
      </p:pic>
    </p:spTree>
    <p:extLst>
      <p:ext uri="{BB962C8B-B14F-4D97-AF65-F5344CB8AC3E}">
        <p14:creationId xmlns:p14="http://schemas.microsoft.com/office/powerpoint/2010/main" xmlns="" val="2345045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a:off x="685800" y="762000"/>
            <a:ext cx="7315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s-ES">
              <a:latin typeface="Arial" charset="0"/>
              <a:ea typeface="ＭＳ Ｐゴシック" charset="0"/>
            </a:endParaRPr>
          </a:p>
        </p:txBody>
      </p:sp>
      <p:sp>
        <p:nvSpPr>
          <p:cNvPr id="5" name="Text Box 3"/>
          <p:cNvSpPr txBox="1">
            <a:spLocks noChangeArrowheads="1"/>
          </p:cNvSpPr>
          <p:nvPr/>
        </p:nvSpPr>
        <p:spPr bwMode="auto">
          <a:xfrm>
            <a:off x="1600200" y="228600"/>
            <a:ext cx="73152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342900" indent="-342900"/>
            <a:r>
              <a:rPr lang="es-ES" sz="2800" b="1" dirty="0">
                <a:solidFill>
                  <a:srgbClr val="C00000"/>
                </a:solidFill>
              </a:rPr>
              <a:t>2</a:t>
            </a:r>
            <a:r>
              <a:rPr lang="es-ES" sz="2800" b="1" dirty="0" smtClean="0">
                <a:solidFill>
                  <a:srgbClr val="C00000"/>
                </a:solidFill>
              </a:rPr>
              <a:t>. Clasificación de los Residuos</a:t>
            </a:r>
            <a:endParaRPr lang="es-ES" sz="2800" b="1" dirty="0">
              <a:solidFill>
                <a:srgbClr val="C00000"/>
              </a:solidFill>
            </a:endParaRPr>
          </a:p>
        </p:txBody>
      </p:sp>
      <p:sp>
        <p:nvSpPr>
          <p:cNvPr id="7" name="5 Marcador de número de diapositiva"/>
          <p:cNvSpPr txBox="1">
            <a:spLocks/>
          </p:cNvSpPr>
          <p:nvPr/>
        </p:nvSpPr>
        <p:spPr bwMode="auto">
          <a:xfrm>
            <a:off x="8610600" y="6357018"/>
            <a:ext cx="4191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80A1FFF-C2F6-CB4E-AAAB-8BDB8429C952}" type="slidenum">
              <a:rPr lang="eu-ES" sz="1600">
                <a:latin typeface="Arial" charset="0"/>
                <a:cs typeface="Arial" charset="0"/>
              </a:rPr>
              <a:pPr eaLnBrk="1" hangingPunct="1"/>
              <a:t>9</a:t>
            </a:fld>
            <a:endParaRPr lang="eu-ES" sz="1600" dirty="0">
              <a:latin typeface="Arial" charset="0"/>
              <a:cs typeface="Arial" charset="0"/>
            </a:endParaRPr>
          </a:p>
        </p:txBody>
      </p:sp>
      <p:sp>
        <p:nvSpPr>
          <p:cNvPr id="10" name="CuadroTexto 9"/>
          <p:cNvSpPr txBox="1"/>
          <p:nvPr/>
        </p:nvSpPr>
        <p:spPr>
          <a:xfrm>
            <a:off x="2057400" y="2438400"/>
            <a:ext cx="5181600" cy="2000548"/>
          </a:xfrm>
          <a:prstGeom prst="rect">
            <a:avLst/>
          </a:prstGeom>
          <a:noFill/>
        </p:spPr>
        <p:txBody>
          <a:bodyPr wrap="square" rtlCol="0">
            <a:spAutoFit/>
          </a:bodyPr>
          <a:lstStyle/>
          <a:p>
            <a:pPr algn="ctr"/>
            <a:r>
              <a:rPr lang="es-ES" sz="2400" b="1" dirty="0"/>
              <a:t>La gran cantidad y variedad de residuos generados hace que se recurra a </a:t>
            </a:r>
            <a:r>
              <a:rPr lang="es-ES" sz="2800" b="1" dirty="0">
                <a:solidFill>
                  <a:srgbClr val="0000FF"/>
                </a:solidFill>
              </a:rPr>
              <a:t>clasificarlos</a:t>
            </a:r>
            <a:r>
              <a:rPr lang="es-ES" sz="2800" b="1" dirty="0"/>
              <a:t> </a:t>
            </a:r>
            <a:r>
              <a:rPr lang="es-ES" sz="2400" b="1" dirty="0"/>
              <a:t>para facilitar su estudio y optar por el sistema de gestión más adecuado de los mismos. </a:t>
            </a:r>
          </a:p>
        </p:txBody>
      </p:sp>
      <p:pic>
        <p:nvPicPr>
          <p:cNvPr id="2" name="Imagen 1"/>
          <p:cNvPicPr>
            <a:picLocks noChangeAspect="1"/>
          </p:cNvPicPr>
          <p:nvPr/>
        </p:nvPicPr>
        <p:blipFill>
          <a:blip r:embed="rId2" cstate="print"/>
          <a:stretch>
            <a:fillRect/>
          </a:stretch>
        </p:blipFill>
        <p:spPr>
          <a:xfrm>
            <a:off x="762000" y="1447800"/>
            <a:ext cx="7239000" cy="4241800"/>
          </a:xfrm>
          <a:prstGeom prst="rect">
            <a:avLst/>
          </a:prstGeom>
        </p:spPr>
      </p:pic>
      <p:sp>
        <p:nvSpPr>
          <p:cNvPr id="11" name="CuadroTexto 10"/>
          <p:cNvSpPr txBox="1"/>
          <p:nvPr/>
        </p:nvSpPr>
        <p:spPr>
          <a:xfrm>
            <a:off x="838200" y="5791200"/>
            <a:ext cx="7086600" cy="276999"/>
          </a:xfrm>
          <a:prstGeom prst="rect">
            <a:avLst/>
          </a:prstGeom>
          <a:solidFill>
            <a:schemeClr val="bg1"/>
          </a:solidFill>
        </p:spPr>
        <p:txBody>
          <a:bodyPr wrap="square" rtlCol="0">
            <a:spAutoFit/>
          </a:bodyPr>
          <a:lstStyle>
            <a:lvl1pPr algn="ctr">
              <a:defRPr sz="1200" b="1" i="1" u="sng">
                <a:latin typeface="Times New Roman"/>
                <a:cs typeface="Times New Roman"/>
              </a:defRPr>
            </a:lvl1pPr>
            <a:extLst/>
          </a:lstStyle>
          <a:p>
            <a:r>
              <a:rPr lang="es-ES" u="none" dirty="0" smtClean="0"/>
              <a:t>Composición media de los Residuos Urbanos (</a:t>
            </a:r>
            <a:r>
              <a:rPr lang="es-ES" u="none" dirty="0" err="1"/>
              <a:t>Dartorius</a:t>
            </a:r>
            <a:r>
              <a:rPr lang="es-ES" u="none" dirty="0" smtClean="0"/>
              <a:t>)  </a:t>
            </a:r>
            <a:r>
              <a:rPr lang="es-ES_tradnl" dirty="0" smtClean="0">
                <a:hlinkClick r:id="rId3"/>
              </a:rPr>
              <a:t>Publicada </a:t>
            </a:r>
            <a:r>
              <a:rPr lang="es-ES_tradnl" dirty="0">
                <a:hlinkClick r:id="rId3"/>
              </a:rPr>
              <a:t>en Wikipedia con licencia CC BY-SA 3.0</a:t>
            </a:r>
            <a:endParaRPr lang="es-ES_tradnl" dirty="0"/>
          </a:p>
        </p:txBody>
      </p:sp>
      <p:sp>
        <p:nvSpPr>
          <p:cNvPr id="14" name="Rectangle 5"/>
          <p:cNvSpPr>
            <a:spLocks noChangeArrowheads="1"/>
          </p:cNvSpPr>
          <p:nvPr/>
        </p:nvSpPr>
        <p:spPr bwMode="auto">
          <a:xfrm>
            <a:off x="1676400" y="6324600"/>
            <a:ext cx="6096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eaLnBrk="0" hangingPunct="0">
              <a:tabLst>
                <a:tab pos="2700338" algn="ctr"/>
                <a:tab pos="5400675" algn="r"/>
              </a:tabLst>
            </a:pPr>
            <a:r>
              <a:rPr lang="es-ES" sz="1200" i="1" dirty="0" smtClean="0">
                <a:latin typeface="Times New Roman"/>
                <a:cs typeface="Times New Roman"/>
              </a:rPr>
              <a:t>OCW 2014. Tecnologías Ambientales: Gestión y Minimización de Residuos Industriales. Estudio de Casos. </a:t>
            </a:r>
            <a:r>
              <a:rPr lang="es-ES" sz="1200" i="1" dirty="0">
                <a:latin typeface="Times New Roman"/>
                <a:cs typeface="Times New Roman"/>
              </a:rPr>
              <a:t>F. Fernández Marzo, C. Peña Rodríguez y M.P.  Ruiz Ojeda</a:t>
            </a:r>
            <a:endParaRPr lang="es-ES" sz="1200" dirty="0">
              <a:latin typeface="Times New Roman"/>
              <a:cs typeface="Times New Roman"/>
            </a:endParaRPr>
          </a:p>
        </p:txBody>
      </p:sp>
      <p:pic>
        <p:nvPicPr>
          <p:cNvPr id="15" name="Imagen 14" descr="Captura de pantalla 2013-02-15 a la(s) 14.12.38.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8600" y="6324600"/>
            <a:ext cx="990600" cy="451119"/>
          </a:xfrm>
          <a:prstGeom prst="rect">
            <a:avLst/>
          </a:prstGeom>
        </p:spPr>
      </p:pic>
      <p:sp>
        <p:nvSpPr>
          <p:cNvPr id="3" name="CuadroTexto 2"/>
          <p:cNvSpPr txBox="1"/>
          <p:nvPr/>
        </p:nvSpPr>
        <p:spPr>
          <a:xfrm>
            <a:off x="1219200" y="914400"/>
            <a:ext cx="6320886" cy="369332"/>
          </a:xfrm>
          <a:prstGeom prst="rect">
            <a:avLst/>
          </a:prstGeom>
          <a:solidFill>
            <a:srgbClr val="C6E4A6"/>
          </a:solidFill>
        </p:spPr>
        <p:txBody>
          <a:bodyPr wrap="none" rtlCol="0">
            <a:spAutoFit/>
          </a:bodyPr>
          <a:lstStyle/>
          <a:p>
            <a:r>
              <a:rPr lang="es-ES" b="1" dirty="0" smtClean="0"/>
              <a:t>En la gráfica se da la proporción media de los Residuos Urbanos </a:t>
            </a:r>
            <a:endParaRPr lang="es-ES" b="1" dirty="0"/>
          </a:p>
        </p:txBody>
      </p:sp>
    </p:spTree>
    <p:extLst>
      <p:ext uri="{BB962C8B-B14F-4D97-AF65-F5344CB8AC3E}">
        <p14:creationId xmlns:p14="http://schemas.microsoft.com/office/powerpoint/2010/main" xmlns="" val="74631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Álbum de fotografías modern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Álbum de fotografías moderno.potx</Template>
  <TotalTime>0</TotalTime>
  <Words>7694</Words>
  <Application>Microsoft Office PowerPoint</Application>
  <PresentationFormat>Presentación en pantalla (4:3)</PresentationFormat>
  <Paragraphs>677</Paragraphs>
  <Slides>59</Slides>
  <Notes>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59</vt:i4>
      </vt:variant>
    </vt:vector>
  </HeadingPairs>
  <TitlesOfParts>
    <vt:vector size="61" baseType="lpstr">
      <vt:lpstr>Álbum de fotografías moderno</vt:lpstr>
      <vt:lpstr>Documento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2014-06-01T17:46:21Z</dcterms:modified>
</cp:coreProperties>
</file>