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64"/>
  </p:notesMasterIdLst>
  <p:handoutMasterIdLst>
    <p:handoutMasterId r:id="rId65"/>
  </p:handoutMasterIdLst>
  <p:sldIdLst>
    <p:sldId id="266" r:id="rId2"/>
    <p:sldId id="275" r:id="rId3"/>
    <p:sldId id="276" r:id="rId4"/>
    <p:sldId id="339" r:id="rId5"/>
    <p:sldId id="342" r:id="rId6"/>
    <p:sldId id="345" r:id="rId7"/>
    <p:sldId id="331" r:id="rId8"/>
    <p:sldId id="341" r:id="rId9"/>
    <p:sldId id="330" r:id="rId10"/>
    <p:sldId id="329" r:id="rId11"/>
    <p:sldId id="346" r:id="rId12"/>
    <p:sldId id="278" r:id="rId13"/>
    <p:sldId id="279" r:id="rId14"/>
    <p:sldId id="334" r:id="rId15"/>
    <p:sldId id="357" r:id="rId16"/>
    <p:sldId id="358" r:id="rId17"/>
    <p:sldId id="359" r:id="rId18"/>
    <p:sldId id="373" r:id="rId19"/>
    <p:sldId id="374" r:id="rId20"/>
    <p:sldId id="337" r:id="rId21"/>
    <p:sldId id="336" r:id="rId22"/>
    <p:sldId id="282" r:id="rId23"/>
    <p:sldId id="328" r:id="rId24"/>
    <p:sldId id="283" r:id="rId25"/>
    <p:sldId id="319" r:id="rId26"/>
    <p:sldId id="321" r:id="rId27"/>
    <p:sldId id="349" r:id="rId28"/>
    <p:sldId id="322" r:id="rId29"/>
    <p:sldId id="323" r:id="rId30"/>
    <p:sldId id="362" r:id="rId31"/>
    <p:sldId id="324" r:id="rId32"/>
    <p:sldId id="363" r:id="rId33"/>
    <p:sldId id="326" r:id="rId34"/>
    <p:sldId id="327" r:id="rId35"/>
    <p:sldId id="325" r:id="rId36"/>
    <p:sldId id="360" r:id="rId37"/>
    <p:sldId id="361" r:id="rId38"/>
    <p:sldId id="285" r:id="rId39"/>
    <p:sldId id="286" r:id="rId40"/>
    <p:sldId id="287" r:id="rId41"/>
    <p:sldId id="347" r:id="rId42"/>
    <p:sldId id="348" r:id="rId43"/>
    <p:sldId id="351" r:id="rId44"/>
    <p:sldId id="289" r:id="rId45"/>
    <p:sldId id="288" r:id="rId46"/>
    <p:sldId id="350" r:id="rId47"/>
    <p:sldId id="369" r:id="rId48"/>
    <p:sldId id="371" r:id="rId49"/>
    <p:sldId id="352" r:id="rId50"/>
    <p:sldId id="370" r:id="rId51"/>
    <p:sldId id="354" r:id="rId52"/>
    <p:sldId id="353" r:id="rId53"/>
    <p:sldId id="291" r:id="rId54"/>
    <p:sldId id="293" r:id="rId55"/>
    <p:sldId id="355" r:id="rId56"/>
    <p:sldId id="295" r:id="rId57"/>
    <p:sldId id="356" r:id="rId58"/>
    <p:sldId id="364" r:id="rId59"/>
    <p:sldId id="365" r:id="rId60"/>
    <p:sldId id="368" r:id="rId61"/>
    <p:sldId id="366" r:id="rId62"/>
    <p:sldId id="367" r:id="rId63"/>
  </p:sldIdLst>
  <p:sldSz cx="9144000" cy="6858000" type="screen4x3"/>
  <p:notesSz cx="6858000" cy="9144000"/>
  <p:defaultTextStyle>
    <a:lvl1pPr marL="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E4BD"/>
    <a:srgbClr val="FFDFE2"/>
    <a:srgbClr val="4977F9"/>
    <a:srgbClr val="6699FF"/>
    <a:srgbClr val="D8E2F1"/>
    <a:srgbClr val="FCE0BE"/>
    <a:srgbClr val="C00000"/>
    <a:srgbClr val="AF0100"/>
    <a:srgbClr val="A800A6"/>
    <a:srgbClr val="F5F3B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1" autoAdjust="0"/>
    <p:restoredTop sz="94660"/>
  </p:normalViewPr>
  <p:slideViewPr>
    <p:cSldViewPr>
      <p:cViewPr varScale="1">
        <p:scale>
          <a:sx n="70" d="100"/>
          <a:sy n="70" d="100"/>
        </p:scale>
        <p:origin x="-114" y="-12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youtube.com/watch?v=C1jz7qP66w8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youtube.com/watch?v=C1jz7qP66w8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93AF50-806E-DF4C-B979-101908743DC3}" type="doc">
      <dgm:prSet loTypeId="urn:microsoft.com/office/officeart/2005/8/layout/list1" loCatId="process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3C9B0DC3-1783-9E48-9761-647AAE087F1D}">
      <dgm:prSet phldrT="[Texto]" custT="1"/>
      <dgm:spPr/>
      <dgm:t>
        <a:bodyPr/>
        <a:lstStyle/>
        <a:p>
          <a:pPr marL="185738" indent="0">
            <a:lnSpc>
              <a:spcPct val="90000"/>
            </a:lnSpc>
          </a:pPr>
          <a:r>
            <a:rPr lang="es-ES" sz="2000" b="1" dirty="0" smtClean="0"/>
            <a:t>1. </a:t>
          </a:r>
          <a:r>
            <a:rPr lang="es-ES" sz="2000" b="1" dirty="0" err="1" smtClean="0"/>
            <a:t>Contaminación</a:t>
          </a:r>
          <a:r>
            <a:rPr lang="es-ES" sz="2000" b="1" dirty="0" smtClean="0"/>
            <a:t> de la tierra y de los </a:t>
          </a:r>
          <a:r>
            <a:rPr lang="es-ES" sz="2000" b="1" dirty="0" err="1" smtClean="0"/>
            <a:t>acuíferos</a:t>
          </a:r>
          <a:endParaRPr lang="es-ES" sz="2000" dirty="0"/>
        </a:p>
      </dgm:t>
    </dgm:pt>
    <dgm:pt modelId="{065E6A8B-5AF6-7D42-B86A-55889791128D}" type="parTrans" cxnId="{E55B29E0-319F-CD42-9F14-4A1C1C0BC2CD}">
      <dgm:prSet/>
      <dgm:spPr/>
      <dgm:t>
        <a:bodyPr/>
        <a:lstStyle/>
        <a:p>
          <a:pPr>
            <a:lnSpc>
              <a:spcPct val="90000"/>
            </a:lnSpc>
          </a:pPr>
          <a:endParaRPr lang="es-ES" sz="2000"/>
        </a:p>
      </dgm:t>
    </dgm:pt>
    <dgm:pt modelId="{4D4F9690-B379-E945-96CC-320B8B2A364F}" type="sibTrans" cxnId="{E55B29E0-319F-CD42-9F14-4A1C1C0BC2CD}">
      <dgm:prSet/>
      <dgm:spPr/>
      <dgm:t>
        <a:bodyPr/>
        <a:lstStyle/>
        <a:p>
          <a:pPr>
            <a:lnSpc>
              <a:spcPct val="90000"/>
            </a:lnSpc>
          </a:pPr>
          <a:endParaRPr lang="es-ES" sz="2000"/>
        </a:p>
      </dgm:t>
    </dgm:pt>
    <dgm:pt modelId="{959C78D2-A456-244B-9238-A2C81816188C}">
      <dgm:prSet phldrT="[Texto]" custT="1"/>
      <dgm:spPr/>
      <dgm:t>
        <a:bodyPr/>
        <a:lstStyle/>
        <a:p>
          <a:pPr marL="185738" indent="0">
            <a:lnSpc>
              <a:spcPct val="90000"/>
            </a:lnSpc>
          </a:pPr>
          <a:r>
            <a:rPr lang="es-ES" sz="2000" b="1" dirty="0" smtClean="0"/>
            <a:t>2. </a:t>
          </a:r>
          <a:r>
            <a:rPr lang="es-ES" sz="2000" b="1" dirty="0" err="1" smtClean="0"/>
            <a:t>Contaminación</a:t>
          </a:r>
          <a:r>
            <a:rPr lang="es-ES" sz="2000" b="1" dirty="0" smtClean="0"/>
            <a:t> de la atmósfera</a:t>
          </a:r>
          <a:endParaRPr lang="es-ES" sz="2000" dirty="0"/>
        </a:p>
      </dgm:t>
    </dgm:pt>
    <dgm:pt modelId="{956297B5-2600-544A-9DBF-645CB9A71626}" type="parTrans" cxnId="{C23AD469-2022-4F42-B1A1-9A15190491EA}">
      <dgm:prSet/>
      <dgm:spPr/>
      <dgm:t>
        <a:bodyPr/>
        <a:lstStyle/>
        <a:p>
          <a:pPr>
            <a:lnSpc>
              <a:spcPct val="90000"/>
            </a:lnSpc>
          </a:pPr>
          <a:endParaRPr lang="es-ES" sz="2000"/>
        </a:p>
      </dgm:t>
    </dgm:pt>
    <dgm:pt modelId="{6776ACC1-FF80-0749-8C7D-74273182203F}" type="sibTrans" cxnId="{C23AD469-2022-4F42-B1A1-9A15190491EA}">
      <dgm:prSet/>
      <dgm:spPr/>
      <dgm:t>
        <a:bodyPr/>
        <a:lstStyle/>
        <a:p>
          <a:pPr>
            <a:lnSpc>
              <a:spcPct val="90000"/>
            </a:lnSpc>
          </a:pPr>
          <a:endParaRPr lang="es-ES" sz="2000"/>
        </a:p>
      </dgm:t>
    </dgm:pt>
    <dgm:pt modelId="{FB9ECF55-BD9B-864B-9C3E-FE8B4DF68C6D}">
      <dgm:prSet phldrT="[Texto]" custT="1"/>
      <dgm:spPr/>
      <dgm:t>
        <a:bodyPr/>
        <a:lstStyle/>
        <a:p>
          <a:pPr marL="185738" indent="0">
            <a:lnSpc>
              <a:spcPct val="90000"/>
            </a:lnSpc>
          </a:pPr>
          <a:r>
            <a:rPr lang="es-ES" sz="2000" b="1" dirty="0" smtClean="0"/>
            <a:t>3. Calentamiento global por el uso intensivo de combustibles fósiles y emanaciones de metano</a:t>
          </a:r>
          <a:endParaRPr lang="es-ES" sz="2000" dirty="0"/>
        </a:p>
      </dgm:t>
    </dgm:pt>
    <dgm:pt modelId="{392108CA-3869-9142-B41C-A8BD96D60EB6}" type="parTrans" cxnId="{C9CD70F9-4BAB-D949-A149-436216176051}">
      <dgm:prSet/>
      <dgm:spPr/>
      <dgm:t>
        <a:bodyPr/>
        <a:lstStyle/>
        <a:p>
          <a:pPr>
            <a:lnSpc>
              <a:spcPct val="90000"/>
            </a:lnSpc>
          </a:pPr>
          <a:endParaRPr lang="es-ES" sz="2000"/>
        </a:p>
      </dgm:t>
    </dgm:pt>
    <dgm:pt modelId="{CC57847D-896C-284E-828F-15FBFEE8AFBD}" type="sibTrans" cxnId="{C9CD70F9-4BAB-D949-A149-436216176051}">
      <dgm:prSet/>
      <dgm:spPr/>
      <dgm:t>
        <a:bodyPr/>
        <a:lstStyle/>
        <a:p>
          <a:pPr>
            <a:lnSpc>
              <a:spcPct val="90000"/>
            </a:lnSpc>
          </a:pPr>
          <a:endParaRPr lang="es-ES" sz="2000"/>
        </a:p>
      </dgm:t>
    </dgm:pt>
    <dgm:pt modelId="{79F95473-10BC-1246-8689-1730A0EA0FEB}">
      <dgm:prSet phldrT="[Texto]" custT="1"/>
      <dgm:spPr/>
      <dgm:t>
        <a:bodyPr/>
        <a:lstStyle/>
        <a:p>
          <a:pPr marL="185738" indent="0">
            <a:lnSpc>
              <a:spcPct val="90000"/>
            </a:lnSpc>
          </a:pPr>
          <a:r>
            <a:rPr lang="es-ES" sz="2000" b="1" dirty="0" smtClean="0"/>
            <a:t>6. Reducción de la capa de ozono</a:t>
          </a:r>
          <a:endParaRPr lang="es-ES" sz="2000" dirty="0"/>
        </a:p>
      </dgm:t>
    </dgm:pt>
    <dgm:pt modelId="{6620B0F5-9EB6-AD46-B690-96ED97AD0F7A}" type="parTrans" cxnId="{F3C5C7CF-2B79-664C-8E1D-B436DE0DFE9F}">
      <dgm:prSet/>
      <dgm:spPr/>
      <dgm:t>
        <a:bodyPr/>
        <a:lstStyle/>
        <a:p>
          <a:pPr>
            <a:lnSpc>
              <a:spcPct val="90000"/>
            </a:lnSpc>
          </a:pPr>
          <a:endParaRPr lang="es-ES" sz="2000"/>
        </a:p>
      </dgm:t>
    </dgm:pt>
    <dgm:pt modelId="{95908F8A-BFD0-BC48-8B07-B4E67515944A}" type="sibTrans" cxnId="{F3C5C7CF-2B79-664C-8E1D-B436DE0DFE9F}">
      <dgm:prSet/>
      <dgm:spPr/>
      <dgm:t>
        <a:bodyPr/>
        <a:lstStyle/>
        <a:p>
          <a:pPr>
            <a:lnSpc>
              <a:spcPct val="90000"/>
            </a:lnSpc>
          </a:pPr>
          <a:endParaRPr lang="es-ES" sz="2000"/>
        </a:p>
      </dgm:t>
    </dgm:pt>
    <dgm:pt modelId="{04B0C566-135E-204C-AB42-D56EE412C468}">
      <dgm:prSet phldrT="[Texto]" custT="1"/>
      <dgm:spPr/>
      <dgm:t>
        <a:bodyPr/>
        <a:lstStyle/>
        <a:p>
          <a:pPr marL="185738" indent="0">
            <a:lnSpc>
              <a:spcPct val="90000"/>
            </a:lnSpc>
          </a:pPr>
          <a:r>
            <a:rPr lang="es-ES" sz="2000" b="1" dirty="0" smtClean="0"/>
            <a:t>4. Contaminación de los </a:t>
          </a:r>
          <a:r>
            <a:rPr lang="es-ES" sz="2000" b="1" dirty="0" smtClean="0">
              <a:hlinkClick xmlns:r="http://schemas.openxmlformats.org/officeDocument/2006/relationships" r:id="rId1"/>
            </a:rPr>
            <a:t>océanos por plásticos </a:t>
          </a:r>
          <a:endParaRPr lang="es-ES" sz="2000" dirty="0"/>
        </a:p>
      </dgm:t>
    </dgm:pt>
    <dgm:pt modelId="{0EEA863F-8E60-DB43-8AF2-565C23D65AC4}" type="parTrans" cxnId="{E246950E-7446-CC42-A2EC-03C701FA66DE}">
      <dgm:prSet/>
      <dgm:spPr/>
      <dgm:t>
        <a:bodyPr/>
        <a:lstStyle/>
        <a:p>
          <a:pPr>
            <a:lnSpc>
              <a:spcPct val="90000"/>
            </a:lnSpc>
          </a:pPr>
          <a:endParaRPr lang="es-ES" sz="2000"/>
        </a:p>
      </dgm:t>
    </dgm:pt>
    <dgm:pt modelId="{6D245CB9-4A52-6349-9DF8-B5CA372F1E4B}" type="sibTrans" cxnId="{E246950E-7446-CC42-A2EC-03C701FA66DE}">
      <dgm:prSet/>
      <dgm:spPr/>
      <dgm:t>
        <a:bodyPr/>
        <a:lstStyle/>
        <a:p>
          <a:pPr>
            <a:lnSpc>
              <a:spcPct val="90000"/>
            </a:lnSpc>
          </a:pPr>
          <a:endParaRPr lang="es-ES" sz="2000"/>
        </a:p>
      </dgm:t>
    </dgm:pt>
    <dgm:pt modelId="{E962B174-CC00-CC43-A813-D27A0B14DC9B}">
      <dgm:prSet custT="1"/>
      <dgm:spPr/>
      <dgm:t>
        <a:bodyPr/>
        <a:lstStyle/>
        <a:p>
          <a:pPr marL="185738" indent="0">
            <a:lnSpc>
              <a:spcPct val="90000"/>
            </a:lnSpc>
          </a:pPr>
          <a:r>
            <a:rPr lang="es-ES" sz="2000" b="1" dirty="0" smtClean="0"/>
            <a:t>5. Lluvia ácida</a:t>
          </a:r>
        </a:p>
      </dgm:t>
    </dgm:pt>
    <dgm:pt modelId="{71CF2695-982B-1144-B9A4-636C7CD51539}" type="parTrans" cxnId="{1BC6403F-1499-124A-B013-78A879720CE7}">
      <dgm:prSet/>
      <dgm:spPr/>
      <dgm:t>
        <a:bodyPr/>
        <a:lstStyle/>
        <a:p>
          <a:pPr>
            <a:lnSpc>
              <a:spcPct val="90000"/>
            </a:lnSpc>
          </a:pPr>
          <a:endParaRPr lang="es-ES" sz="2000"/>
        </a:p>
      </dgm:t>
    </dgm:pt>
    <dgm:pt modelId="{4A133A65-4C28-424F-9EE2-4C40D753A12D}" type="sibTrans" cxnId="{1BC6403F-1499-124A-B013-78A879720CE7}">
      <dgm:prSet/>
      <dgm:spPr/>
      <dgm:t>
        <a:bodyPr/>
        <a:lstStyle/>
        <a:p>
          <a:pPr>
            <a:lnSpc>
              <a:spcPct val="90000"/>
            </a:lnSpc>
          </a:pPr>
          <a:endParaRPr lang="es-ES" sz="2000"/>
        </a:p>
      </dgm:t>
    </dgm:pt>
    <dgm:pt modelId="{228EE38C-E098-844A-A048-BFD24599DDB7}">
      <dgm:prSet phldrT="[Texto]" custT="1"/>
      <dgm:spPr/>
      <dgm:t>
        <a:bodyPr/>
        <a:lstStyle/>
        <a:p>
          <a:pPr marL="185738" indent="0">
            <a:lnSpc>
              <a:spcPct val="90000"/>
            </a:lnSpc>
          </a:pPr>
          <a:r>
            <a:rPr lang="es-ES" sz="2000" b="1" dirty="0" smtClean="0"/>
            <a:t>7. Impacto visual en los paisajes  …</a:t>
          </a:r>
          <a:endParaRPr lang="es-ES" sz="2000" dirty="0"/>
        </a:p>
      </dgm:t>
    </dgm:pt>
    <dgm:pt modelId="{3B9EADCB-9126-B04A-9E38-5CC3E42AFFAD}" type="parTrans" cxnId="{32AD24EC-BFF5-0749-BDB3-CB8A6E086DAD}">
      <dgm:prSet/>
      <dgm:spPr/>
      <dgm:t>
        <a:bodyPr/>
        <a:lstStyle/>
        <a:p>
          <a:pPr>
            <a:lnSpc>
              <a:spcPct val="90000"/>
            </a:lnSpc>
          </a:pPr>
          <a:endParaRPr lang="es-ES" sz="2000"/>
        </a:p>
      </dgm:t>
    </dgm:pt>
    <dgm:pt modelId="{699CE804-E559-F54D-96F0-71363F8D6125}" type="sibTrans" cxnId="{32AD24EC-BFF5-0749-BDB3-CB8A6E086DAD}">
      <dgm:prSet/>
      <dgm:spPr/>
      <dgm:t>
        <a:bodyPr/>
        <a:lstStyle/>
        <a:p>
          <a:pPr>
            <a:lnSpc>
              <a:spcPct val="90000"/>
            </a:lnSpc>
          </a:pPr>
          <a:endParaRPr lang="es-ES" sz="2000"/>
        </a:p>
      </dgm:t>
    </dgm:pt>
    <dgm:pt modelId="{6DEFB5FA-9331-3E45-9054-4D6BFDA4D5F7}" type="pres">
      <dgm:prSet presAssocID="{9993AF50-806E-DF4C-B979-101908743DC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B77F5D4-CFCF-D049-B8E4-B40EAC7E2A07}" type="pres">
      <dgm:prSet presAssocID="{3C9B0DC3-1783-9E48-9761-647AAE087F1D}" presName="parentLin" presStyleCnt="0"/>
      <dgm:spPr/>
    </dgm:pt>
    <dgm:pt modelId="{C26C6915-AE4B-8543-AD17-B8DC9162136E}" type="pres">
      <dgm:prSet presAssocID="{3C9B0DC3-1783-9E48-9761-647AAE087F1D}" presName="parentLeftMargin" presStyleLbl="node1" presStyleIdx="0" presStyleCnt="7"/>
      <dgm:spPr/>
      <dgm:t>
        <a:bodyPr/>
        <a:lstStyle/>
        <a:p>
          <a:endParaRPr lang="es-ES"/>
        </a:p>
      </dgm:t>
    </dgm:pt>
    <dgm:pt modelId="{01BDC24B-DF61-9C4A-8841-2E8FBD52191A}" type="pres">
      <dgm:prSet presAssocID="{3C9B0DC3-1783-9E48-9761-647AAE087F1D}" presName="parentText" presStyleLbl="node1" presStyleIdx="0" presStyleCnt="7" custScaleX="146590" custScaleY="2878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EFA45DB-BDB8-D945-936F-0BD2291A8F3E}" type="pres">
      <dgm:prSet presAssocID="{3C9B0DC3-1783-9E48-9761-647AAE087F1D}" presName="negativeSpace" presStyleCnt="0"/>
      <dgm:spPr/>
    </dgm:pt>
    <dgm:pt modelId="{5B7A197B-1E6E-6E4B-9599-13DD04B82B7B}" type="pres">
      <dgm:prSet presAssocID="{3C9B0DC3-1783-9E48-9761-647AAE087F1D}" presName="childText" presStyleLbl="conFgAcc1" presStyleIdx="0" presStyleCnt="7">
        <dgm:presLayoutVars>
          <dgm:bulletEnabled val="1"/>
        </dgm:presLayoutVars>
      </dgm:prSet>
      <dgm:spPr/>
    </dgm:pt>
    <dgm:pt modelId="{4A51EDEF-5D23-144E-8BC8-46BEAEEDEE38}" type="pres">
      <dgm:prSet presAssocID="{4D4F9690-B379-E945-96CC-320B8B2A364F}" presName="spaceBetweenRectangles" presStyleCnt="0"/>
      <dgm:spPr/>
    </dgm:pt>
    <dgm:pt modelId="{953E01F4-DB28-2847-B43F-81A42F450AD5}" type="pres">
      <dgm:prSet presAssocID="{959C78D2-A456-244B-9238-A2C81816188C}" presName="parentLin" presStyleCnt="0"/>
      <dgm:spPr/>
    </dgm:pt>
    <dgm:pt modelId="{3DB574F6-990C-DF4B-A62A-4D400A2BB4B1}" type="pres">
      <dgm:prSet presAssocID="{959C78D2-A456-244B-9238-A2C81816188C}" presName="parentLeftMargin" presStyleLbl="node1" presStyleIdx="0" presStyleCnt="7"/>
      <dgm:spPr/>
      <dgm:t>
        <a:bodyPr/>
        <a:lstStyle/>
        <a:p>
          <a:endParaRPr lang="es-ES"/>
        </a:p>
      </dgm:t>
    </dgm:pt>
    <dgm:pt modelId="{40EAFA80-F2DE-6046-9E43-AFFDCA968F8A}" type="pres">
      <dgm:prSet presAssocID="{959C78D2-A456-244B-9238-A2C81816188C}" presName="parentText" presStyleLbl="node1" presStyleIdx="1" presStyleCnt="7" custScaleX="150758" custScaleY="28590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51B4450-75C6-5449-857F-E2E55FD0A1CB}" type="pres">
      <dgm:prSet presAssocID="{959C78D2-A456-244B-9238-A2C81816188C}" presName="negativeSpace" presStyleCnt="0"/>
      <dgm:spPr/>
    </dgm:pt>
    <dgm:pt modelId="{82DE1790-C944-C648-965D-1C60574E5573}" type="pres">
      <dgm:prSet presAssocID="{959C78D2-A456-244B-9238-A2C81816188C}" presName="childText" presStyleLbl="conFgAcc1" presStyleIdx="1" presStyleCnt="7">
        <dgm:presLayoutVars>
          <dgm:bulletEnabled val="1"/>
        </dgm:presLayoutVars>
      </dgm:prSet>
      <dgm:spPr/>
    </dgm:pt>
    <dgm:pt modelId="{5A92B74B-A2F2-7A40-B50B-ED6988845555}" type="pres">
      <dgm:prSet presAssocID="{6776ACC1-FF80-0749-8C7D-74273182203F}" presName="spaceBetweenRectangles" presStyleCnt="0"/>
      <dgm:spPr/>
    </dgm:pt>
    <dgm:pt modelId="{1184F033-0769-2948-96F4-529F2E3EF056}" type="pres">
      <dgm:prSet presAssocID="{FB9ECF55-BD9B-864B-9C3E-FE8B4DF68C6D}" presName="parentLin" presStyleCnt="0"/>
      <dgm:spPr/>
    </dgm:pt>
    <dgm:pt modelId="{D89B9676-3AC7-8B47-89DD-A3BB551B9D73}" type="pres">
      <dgm:prSet presAssocID="{FB9ECF55-BD9B-864B-9C3E-FE8B4DF68C6D}" presName="parentLeftMargin" presStyleLbl="node1" presStyleIdx="1" presStyleCnt="7"/>
      <dgm:spPr/>
      <dgm:t>
        <a:bodyPr/>
        <a:lstStyle/>
        <a:p>
          <a:endParaRPr lang="es-ES"/>
        </a:p>
      </dgm:t>
    </dgm:pt>
    <dgm:pt modelId="{9CF54145-DE45-C34A-82FD-5C1D202A8878}" type="pres">
      <dgm:prSet presAssocID="{FB9ECF55-BD9B-864B-9C3E-FE8B4DF68C6D}" presName="parentText" presStyleLbl="node1" presStyleIdx="2" presStyleCnt="7" custScaleX="146590" custScaleY="34068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0207FA0-B8FF-B54B-B0CB-F32759B9CF23}" type="pres">
      <dgm:prSet presAssocID="{FB9ECF55-BD9B-864B-9C3E-FE8B4DF68C6D}" presName="negativeSpace" presStyleCnt="0"/>
      <dgm:spPr/>
    </dgm:pt>
    <dgm:pt modelId="{EEB4AD6E-DAF3-9242-978B-5197E7E6934B}" type="pres">
      <dgm:prSet presAssocID="{FB9ECF55-BD9B-864B-9C3E-FE8B4DF68C6D}" presName="childText" presStyleLbl="conFgAcc1" presStyleIdx="2" presStyleCnt="7">
        <dgm:presLayoutVars>
          <dgm:bulletEnabled val="1"/>
        </dgm:presLayoutVars>
      </dgm:prSet>
      <dgm:spPr/>
    </dgm:pt>
    <dgm:pt modelId="{55A2DF3E-3EC3-1F4C-A790-F76B78218F2C}" type="pres">
      <dgm:prSet presAssocID="{CC57847D-896C-284E-828F-15FBFEE8AFBD}" presName="spaceBetweenRectangles" presStyleCnt="0"/>
      <dgm:spPr/>
    </dgm:pt>
    <dgm:pt modelId="{5E0B3E93-E8B3-5847-987A-8B3B94B223A0}" type="pres">
      <dgm:prSet presAssocID="{04B0C566-135E-204C-AB42-D56EE412C468}" presName="parentLin" presStyleCnt="0"/>
      <dgm:spPr/>
    </dgm:pt>
    <dgm:pt modelId="{AE86B8CF-E5C4-EA4E-9D1E-BCDDF1AF3B24}" type="pres">
      <dgm:prSet presAssocID="{04B0C566-135E-204C-AB42-D56EE412C468}" presName="parentLeftMargin" presStyleLbl="node1" presStyleIdx="2" presStyleCnt="7"/>
      <dgm:spPr/>
      <dgm:t>
        <a:bodyPr/>
        <a:lstStyle/>
        <a:p>
          <a:endParaRPr lang="es-ES"/>
        </a:p>
      </dgm:t>
    </dgm:pt>
    <dgm:pt modelId="{6AB803DA-4134-514E-AA0A-A6028D8463E9}" type="pres">
      <dgm:prSet presAssocID="{04B0C566-135E-204C-AB42-D56EE412C468}" presName="parentText" presStyleLbl="node1" presStyleIdx="3" presStyleCnt="7" custScaleX="135500" custScaleY="31267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BF88D3-0A39-8744-B127-819AE486902D}" type="pres">
      <dgm:prSet presAssocID="{04B0C566-135E-204C-AB42-D56EE412C468}" presName="negativeSpace" presStyleCnt="0"/>
      <dgm:spPr/>
    </dgm:pt>
    <dgm:pt modelId="{FEDF9D8F-25FA-AA4E-A8CF-247881AD8BCB}" type="pres">
      <dgm:prSet presAssocID="{04B0C566-135E-204C-AB42-D56EE412C468}" presName="childText" presStyleLbl="conFgAcc1" presStyleIdx="3" presStyleCnt="7">
        <dgm:presLayoutVars>
          <dgm:bulletEnabled val="1"/>
        </dgm:presLayoutVars>
      </dgm:prSet>
      <dgm:spPr/>
    </dgm:pt>
    <dgm:pt modelId="{FDCD8840-6E74-594E-BA39-1F17F6B3AF4D}" type="pres">
      <dgm:prSet presAssocID="{6D245CB9-4A52-6349-9DF8-B5CA372F1E4B}" presName="spaceBetweenRectangles" presStyleCnt="0"/>
      <dgm:spPr/>
    </dgm:pt>
    <dgm:pt modelId="{E8C52ED6-F11E-3D48-9EC4-84B99C4DDCA5}" type="pres">
      <dgm:prSet presAssocID="{E962B174-CC00-CC43-A813-D27A0B14DC9B}" presName="parentLin" presStyleCnt="0"/>
      <dgm:spPr/>
    </dgm:pt>
    <dgm:pt modelId="{95F6D38D-EA78-5C40-93BF-EC85B9AAE36D}" type="pres">
      <dgm:prSet presAssocID="{E962B174-CC00-CC43-A813-D27A0B14DC9B}" presName="parentLeftMargin" presStyleLbl="node1" presStyleIdx="3" presStyleCnt="7"/>
      <dgm:spPr/>
      <dgm:t>
        <a:bodyPr/>
        <a:lstStyle/>
        <a:p>
          <a:endParaRPr lang="es-ES"/>
        </a:p>
      </dgm:t>
    </dgm:pt>
    <dgm:pt modelId="{A870EE78-FE8F-2A40-932A-301D09E0330C}" type="pres">
      <dgm:prSet presAssocID="{E962B174-CC00-CC43-A813-D27A0B14DC9B}" presName="parentText" presStyleLbl="node1" presStyleIdx="4" presStyleCnt="7" custScaleX="143631" custScaleY="27404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F3576AE-FCCC-D444-A332-D7F52E8C5884}" type="pres">
      <dgm:prSet presAssocID="{E962B174-CC00-CC43-A813-D27A0B14DC9B}" presName="negativeSpace" presStyleCnt="0"/>
      <dgm:spPr/>
    </dgm:pt>
    <dgm:pt modelId="{A130A8C9-FB51-D148-A0DC-470EE135843D}" type="pres">
      <dgm:prSet presAssocID="{E962B174-CC00-CC43-A813-D27A0B14DC9B}" presName="childText" presStyleLbl="conFgAcc1" presStyleIdx="4" presStyleCnt="7">
        <dgm:presLayoutVars>
          <dgm:bulletEnabled val="1"/>
        </dgm:presLayoutVars>
      </dgm:prSet>
      <dgm:spPr/>
    </dgm:pt>
    <dgm:pt modelId="{F0A9527F-7F9A-AC42-AF8F-E529BF2E2AD6}" type="pres">
      <dgm:prSet presAssocID="{4A133A65-4C28-424F-9EE2-4C40D753A12D}" presName="spaceBetweenRectangles" presStyleCnt="0"/>
      <dgm:spPr/>
    </dgm:pt>
    <dgm:pt modelId="{8028C075-1632-C246-A5C9-B09E564CFB4F}" type="pres">
      <dgm:prSet presAssocID="{79F95473-10BC-1246-8689-1730A0EA0FEB}" presName="parentLin" presStyleCnt="0"/>
      <dgm:spPr/>
    </dgm:pt>
    <dgm:pt modelId="{242BAAA6-FD3A-0B48-9DF4-9C4598423A80}" type="pres">
      <dgm:prSet presAssocID="{79F95473-10BC-1246-8689-1730A0EA0FEB}" presName="parentLeftMargin" presStyleLbl="node1" presStyleIdx="4" presStyleCnt="7"/>
      <dgm:spPr/>
      <dgm:t>
        <a:bodyPr/>
        <a:lstStyle/>
        <a:p>
          <a:endParaRPr lang="es-ES"/>
        </a:p>
      </dgm:t>
    </dgm:pt>
    <dgm:pt modelId="{C923B263-779B-DE4F-993E-5B0DD2DBD947}" type="pres">
      <dgm:prSet presAssocID="{79F95473-10BC-1246-8689-1730A0EA0FEB}" presName="parentText" presStyleLbl="node1" presStyleIdx="5" presStyleCnt="7" custScaleX="143631" custScaleY="26246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91D4A14-615F-A44C-B707-1EE529BC529F}" type="pres">
      <dgm:prSet presAssocID="{79F95473-10BC-1246-8689-1730A0EA0FEB}" presName="negativeSpace" presStyleCnt="0"/>
      <dgm:spPr/>
    </dgm:pt>
    <dgm:pt modelId="{7FDED225-7EB4-954B-8F63-DA51F077C9B9}" type="pres">
      <dgm:prSet presAssocID="{79F95473-10BC-1246-8689-1730A0EA0FEB}" presName="childText" presStyleLbl="conFgAcc1" presStyleIdx="5" presStyleCnt="7">
        <dgm:presLayoutVars>
          <dgm:bulletEnabled val="1"/>
        </dgm:presLayoutVars>
      </dgm:prSet>
      <dgm:spPr/>
    </dgm:pt>
    <dgm:pt modelId="{0FF1116A-528C-8846-B682-B6950F753EEE}" type="pres">
      <dgm:prSet presAssocID="{95908F8A-BFD0-BC48-8B07-B4E67515944A}" presName="spaceBetweenRectangles" presStyleCnt="0"/>
      <dgm:spPr/>
    </dgm:pt>
    <dgm:pt modelId="{587DFAFF-17D5-BC4A-8453-D8FC0C8252E3}" type="pres">
      <dgm:prSet presAssocID="{228EE38C-E098-844A-A048-BFD24599DDB7}" presName="parentLin" presStyleCnt="0"/>
      <dgm:spPr/>
    </dgm:pt>
    <dgm:pt modelId="{83E4F2D1-E755-F144-A068-9B9CB8A58AA5}" type="pres">
      <dgm:prSet presAssocID="{228EE38C-E098-844A-A048-BFD24599DDB7}" presName="parentLeftMargin" presStyleLbl="node1" presStyleIdx="5" presStyleCnt="7"/>
      <dgm:spPr/>
      <dgm:t>
        <a:bodyPr/>
        <a:lstStyle/>
        <a:p>
          <a:endParaRPr lang="es-ES"/>
        </a:p>
      </dgm:t>
    </dgm:pt>
    <dgm:pt modelId="{6E327E31-4AF3-A84E-821E-59B4C6AD8392}" type="pres">
      <dgm:prSet presAssocID="{228EE38C-E098-844A-A048-BFD24599DDB7}" presName="parentText" presStyleLbl="node1" presStyleIdx="6" presStyleCnt="7" custScaleX="142997" custScaleY="26925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6608C6F-7149-A24A-93E5-4669862A159C}" type="pres">
      <dgm:prSet presAssocID="{228EE38C-E098-844A-A048-BFD24599DDB7}" presName="negativeSpace" presStyleCnt="0"/>
      <dgm:spPr/>
    </dgm:pt>
    <dgm:pt modelId="{EC33BA14-CFC6-A646-A9A9-D551AD600953}" type="pres">
      <dgm:prSet presAssocID="{228EE38C-E098-844A-A048-BFD24599DDB7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C24EBB03-3E95-F54B-9554-B5DCFF99BB12}" type="presOf" srcId="{79F95473-10BC-1246-8689-1730A0EA0FEB}" destId="{C923B263-779B-DE4F-993E-5B0DD2DBD947}" srcOrd="1" destOrd="0" presId="urn:microsoft.com/office/officeart/2005/8/layout/list1"/>
    <dgm:cxn modelId="{5E98141D-5C2B-1045-BED4-E9D5970519F7}" type="presOf" srcId="{FB9ECF55-BD9B-864B-9C3E-FE8B4DF68C6D}" destId="{D89B9676-3AC7-8B47-89DD-A3BB551B9D73}" srcOrd="0" destOrd="0" presId="urn:microsoft.com/office/officeart/2005/8/layout/list1"/>
    <dgm:cxn modelId="{DF93D30D-52C9-B443-9B17-1F40DA98EAE0}" type="presOf" srcId="{3C9B0DC3-1783-9E48-9761-647AAE087F1D}" destId="{C26C6915-AE4B-8543-AD17-B8DC9162136E}" srcOrd="0" destOrd="0" presId="urn:microsoft.com/office/officeart/2005/8/layout/list1"/>
    <dgm:cxn modelId="{1BC6403F-1499-124A-B013-78A879720CE7}" srcId="{9993AF50-806E-DF4C-B979-101908743DC3}" destId="{E962B174-CC00-CC43-A813-D27A0B14DC9B}" srcOrd="4" destOrd="0" parTransId="{71CF2695-982B-1144-B9A4-636C7CD51539}" sibTransId="{4A133A65-4C28-424F-9EE2-4C40D753A12D}"/>
    <dgm:cxn modelId="{C9CD70F9-4BAB-D949-A149-436216176051}" srcId="{9993AF50-806E-DF4C-B979-101908743DC3}" destId="{FB9ECF55-BD9B-864B-9C3E-FE8B4DF68C6D}" srcOrd="2" destOrd="0" parTransId="{392108CA-3869-9142-B41C-A8BD96D60EB6}" sibTransId="{CC57847D-896C-284E-828F-15FBFEE8AFBD}"/>
    <dgm:cxn modelId="{135A5236-17CE-4D4E-BDE1-DE6FC4D28642}" type="presOf" srcId="{9993AF50-806E-DF4C-B979-101908743DC3}" destId="{6DEFB5FA-9331-3E45-9054-4D6BFDA4D5F7}" srcOrd="0" destOrd="0" presId="urn:microsoft.com/office/officeart/2005/8/layout/list1"/>
    <dgm:cxn modelId="{32AD24EC-BFF5-0749-BDB3-CB8A6E086DAD}" srcId="{9993AF50-806E-DF4C-B979-101908743DC3}" destId="{228EE38C-E098-844A-A048-BFD24599DDB7}" srcOrd="6" destOrd="0" parTransId="{3B9EADCB-9126-B04A-9E38-5CC3E42AFFAD}" sibTransId="{699CE804-E559-F54D-96F0-71363F8D6125}"/>
    <dgm:cxn modelId="{A1372359-DFD6-6E49-923B-AC5467F9C503}" type="presOf" srcId="{E962B174-CC00-CC43-A813-D27A0B14DC9B}" destId="{A870EE78-FE8F-2A40-932A-301D09E0330C}" srcOrd="1" destOrd="0" presId="urn:microsoft.com/office/officeart/2005/8/layout/list1"/>
    <dgm:cxn modelId="{53DB3C45-BCD1-094E-9DE4-197F4E7CBE0B}" type="presOf" srcId="{228EE38C-E098-844A-A048-BFD24599DDB7}" destId="{6E327E31-4AF3-A84E-821E-59B4C6AD8392}" srcOrd="1" destOrd="0" presId="urn:microsoft.com/office/officeart/2005/8/layout/list1"/>
    <dgm:cxn modelId="{09293772-A5D6-4548-BF2E-700225100A7D}" type="presOf" srcId="{228EE38C-E098-844A-A048-BFD24599DDB7}" destId="{83E4F2D1-E755-F144-A068-9B9CB8A58AA5}" srcOrd="0" destOrd="0" presId="urn:microsoft.com/office/officeart/2005/8/layout/list1"/>
    <dgm:cxn modelId="{7D08B1C4-F2D3-844B-81C1-68375AA96912}" type="presOf" srcId="{FB9ECF55-BD9B-864B-9C3E-FE8B4DF68C6D}" destId="{9CF54145-DE45-C34A-82FD-5C1D202A8878}" srcOrd="1" destOrd="0" presId="urn:microsoft.com/office/officeart/2005/8/layout/list1"/>
    <dgm:cxn modelId="{ACEDA82B-8086-A14C-9455-5CAD4F31117B}" type="presOf" srcId="{79F95473-10BC-1246-8689-1730A0EA0FEB}" destId="{242BAAA6-FD3A-0B48-9DF4-9C4598423A80}" srcOrd="0" destOrd="0" presId="urn:microsoft.com/office/officeart/2005/8/layout/list1"/>
    <dgm:cxn modelId="{F516C8B6-84C1-1342-A9F9-82AC092A1275}" type="presOf" srcId="{959C78D2-A456-244B-9238-A2C81816188C}" destId="{3DB574F6-990C-DF4B-A62A-4D400A2BB4B1}" srcOrd="0" destOrd="0" presId="urn:microsoft.com/office/officeart/2005/8/layout/list1"/>
    <dgm:cxn modelId="{F3C5C7CF-2B79-664C-8E1D-B436DE0DFE9F}" srcId="{9993AF50-806E-DF4C-B979-101908743DC3}" destId="{79F95473-10BC-1246-8689-1730A0EA0FEB}" srcOrd="5" destOrd="0" parTransId="{6620B0F5-9EB6-AD46-B690-96ED97AD0F7A}" sibTransId="{95908F8A-BFD0-BC48-8B07-B4E67515944A}"/>
    <dgm:cxn modelId="{0B3F05CA-080E-6C41-BC82-2DC070198941}" type="presOf" srcId="{E962B174-CC00-CC43-A813-D27A0B14DC9B}" destId="{95F6D38D-EA78-5C40-93BF-EC85B9AAE36D}" srcOrd="0" destOrd="0" presId="urn:microsoft.com/office/officeart/2005/8/layout/list1"/>
    <dgm:cxn modelId="{9A774493-9E54-BF44-ACF4-5655D5F95C46}" type="presOf" srcId="{3C9B0DC3-1783-9E48-9761-647AAE087F1D}" destId="{01BDC24B-DF61-9C4A-8841-2E8FBD52191A}" srcOrd="1" destOrd="0" presId="urn:microsoft.com/office/officeart/2005/8/layout/list1"/>
    <dgm:cxn modelId="{8FEA2F78-92C2-2245-80B7-76EB886D1428}" type="presOf" srcId="{04B0C566-135E-204C-AB42-D56EE412C468}" destId="{AE86B8CF-E5C4-EA4E-9D1E-BCDDF1AF3B24}" srcOrd="0" destOrd="0" presId="urn:microsoft.com/office/officeart/2005/8/layout/list1"/>
    <dgm:cxn modelId="{E246950E-7446-CC42-A2EC-03C701FA66DE}" srcId="{9993AF50-806E-DF4C-B979-101908743DC3}" destId="{04B0C566-135E-204C-AB42-D56EE412C468}" srcOrd="3" destOrd="0" parTransId="{0EEA863F-8E60-DB43-8AF2-565C23D65AC4}" sibTransId="{6D245CB9-4A52-6349-9DF8-B5CA372F1E4B}"/>
    <dgm:cxn modelId="{3D86055C-2BA1-A04E-B19D-FA3B0B825E1A}" type="presOf" srcId="{959C78D2-A456-244B-9238-A2C81816188C}" destId="{40EAFA80-F2DE-6046-9E43-AFFDCA968F8A}" srcOrd="1" destOrd="0" presId="urn:microsoft.com/office/officeart/2005/8/layout/list1"/>
    <dgm:cxn modelId="{BA3629B1-F3BC-4E47-90CE-6B83D28D458D}" type="presOf" srcId="{04B0C566-135E-204C-AB42-D56EE412C468}" destId="{6AB803DA-4134-514E-AA0A-A6028D8463E9}" srcOrd="1" destOrd="0" presId="urn:microsoft.com/office/officeart/2005/8/layout/list1"/>
    <dgm:cxn modelId="{E55B29E0-319F-CD42-9F14-4A1C1C0BC2CD}" srcId="{9993AF50-806E-DF4C-B979-101908743DC3}" destId="{3C9B0DC3-1783-9E48-9761-647AAE087F1D}" srcOrd="0" destOrd="0" parTransId="{065E6A8B-5AF6-7D42-B86A-55889791128D}" sibTransId="{4D4F9690-B379-E945-96CC-320B8B2A364F}"/>
    <dgm:cxn modelId="{C23AD469-2022-4F42-B1A1-9A15190491EA}" srcId="{9993AF50-806E-DF4C-B979-101908743DC3}" destId="{959C78D2-A456-244B-9238-A2C81816188C}" srcOrd="1" destOrd="0" parTransId="{956297B5-2600-544A-9DBF-645CB9A71626}" sibTransId="{6776ACC1-FF80-0749-8C7D-74273182203F}"/>
    <dgm:cxn modelId="{EB859705-63A1-9B43-9103-CC63A8D90354}" type="presParOf" srcId="{6DEFB5FA-9331-3E45-9054-4D6BFDA4D5F7}" destId="{FB77F5D4-CFCF-D049-B8E4-B40EAC7E2A07}" srcOrd="0" destOrd="0" presId="urn:microsoft.com/office/officeart/2005/8/layout/list1"/>
    <dgm:cxn modelId="{698E7FDB-D373-1345-B736-64C813FD1683}" type="presParOf" srcId="{FB77F5D4-CFCF-D049-B8E4-B40EAC7E2A07}" destId="{C26C6915-AE4B-8543-AD17-B8DC9162136E}" srcOrd="0" destOrd="0" presId="urn:microsoft.com/office/officeart/2005/8/layout/list1"/>
    <dgm:cxn modelId="{34C85D76-8F53-334B-AEEE-482FE34A9011}" type="presParOf" srcId="{FB77F5D4-CFCF-D049-B8E4-B40EAC7E2A07}" destId="{01BDC24B-DF61-9C4A-8841-2E8FBD52191A}" srcOrd="1" destOrd="0" presId="urn:microsoft.com/office/officeart/2005/8/layout/list1"/>
    <dgm:cxn modelId="{A5E7C2CC-06EA-524A-B789-7B5E4C518EDE}" type="presParOf" srcId="{6DEFB5FA-9331-3E45-9054-4D6BFDA4D5F7}" destId="{BEFA45DB-BDB8-D945-936F-0BD2291A8F3E}" srcOrd="1" destOrd="0" presId="urn:microsoft.com/office/officeart/2005/8/layout/list1"/>
    <dgm:cxn modelId="{5EBD6582-65E7-5D4B-A417-7C3D480185E8}" type="presParOf" srcId="{6DEFB5FA-9331-3E45-9054-4D6BFDA4D5F7}" destId="{5B7A197B-1E6E-6E4B-9599-13DD04B82B7B}" srcOrd="2" destOrd="0" presId="urn:microsoft.com/office/officeart/2005/8/layout/list1"/>
    <dgm:cxn modelId="{0ABE9086-4F48-984A-AB58-9D1DCA6E7DA4}" type="presParOf" srcId="{6DEFB5FA-9331-3E45-9054-4D6BFDA4D5F7}" destId="{4A51EDEF-5D23-144E-8BC8-46BEAEEDEE38}" srcOrd="3" destOrd="0" presId="urn:microsoft.com/office/officeart/2005/8/layout/list1"/>
    <dgm:cxn modelId="{ABFBDC91-11D0-D145-B78D-98101314B90E}" type="presParOf" srcId="{6DEFB5FA-9331-3E45-9054-4D6BFDA4D5F7}" destId="{953E01F4-DB28-2847-B43F-81A42F450AD5}" srcOrd="4" destOrd="0" presId="urn:microsoft.com/office/officeart/2005/8/layout/list1"/>
    <dgm:cxn modelId="{544611B4-C12E-DF45-B11E-EC5E74CD762D}" type="presParOf" srcId="{953E01F4-DB28-2847-B43F-81A42F450AD5}" destId="{3DB574F6-990C-DF4B-A62A-4D400A2BB4B1}" srcOrd="0" destOrd="0" presId="urn:microsoft.com/office/officeart/2005/8/layout/list1"/>
    <dgm:cxn modelId="{3FEB05F6-1BF4-9643-83D4-625591D38A8B}" type="presParOf" srcId="{953E01F4-DB28-2847-B43F-81A42F450AD5}" destId="{40EAFA80-F2DE-6046-9E43-AFFDCA968F8A}" srcOrd="1" destOrd="0" presId="urn:microsoft.com/office/officeart/2005/8/layout/list1"/>
    <dgm:cxn modelId="{A7476041-4CF7-9548-9B9C-033603B176E5}" type="presParOf" srcId="{6DEFB5FA-9331-3E45-9054-4D6BFDA4D5F7}" destId="{B51B4450-75C6-5449-857F-E2E55FD0A1CB}" srcOrd="5" destOrd="0" presId="urn:microsoft.com/office/officeart/2005/8/layout/list1"/>
    <dgm:cxn modelId="{DD8DF639-A808-4540-B675-8076C88A3164}" type="presParOf" srcId="{6DEFB5FA-9331-3E45-9054-4D6BFDA4D5F7}" destId="{82DE1790-C944-C648-965D-1C60574E5573}" srcOrd="6" destOrd="0" presId="urn:microsoft.com/office/officeart/2005/8/layout/list1"/>
    <dgm:cxn modelId="{F2F34751-744F-BE46-9EF9-B365BA3130F5}" type="presParOf" srcId="{6DEFB5FA-9331-3E45-9054-4D6BFDA4D5F7}" destId="{5A92B74B-A2F2-7A40-B50B-ED6988845555}" srcOrd="7" destOrd="0" presId="urn:microsoft.com/office/officeart/2005/8/layout/list1"/>
    <dgm:cxn modelId="{35D2CC8F-5A10-AD48-8AD1-AEB5D6314821}" type="presParOf" srcId="{6DEFB5FA-9331-3E45-9054-4D6BFDA4D5F7}" destId="{1184F033-0769-2948-96F4-529F2E3EF056}" srcOrd="8" destOrd="0" presId="urn:microsoft.com/office/officeart/2005/8/layout/list1"/>
    <dgm:cxn modelId="{A72483D2-DA3E-2449-999D-E200D90FC618}" type="presParOf" srcId="{1184F033-0769-2948-96F4-529F2E3EF056}" destId="{D89B9676-3AC7-8B47-89DD-A3BB551B9D73}" srcOrd="0" destOrd="0" presId="urn:microsoft.com/office/officeart/2005/8/layout/list1"/>
    <dgm:cxn modelId="{7E65B036-5391-ED4E-A6E3-BD17351A878D}" type="presParOf" srcId="{1184F033-0769-2948-96F4-529F2E3EF056}" destId="{9CF54145-DE45-C34A-82FD-5C1D202A8878}" srcOrd="1" destOrd="0" presId="urn:microsoft.com/office/officeart/2005/8/layout/list1"/>
    <dgm:cxn modelId="{9CB98A94-4E0D-1E46-B8F0-86A1BB6D8B68}" type="presParOf" srcId="{6DEFB5FA-9331-3E45-9054-4D6BFDA4D5F7}" destId="{F0207FA0-B8FF-B54B-B0CB-F32759B9CF23}" srcOrd="9" destOrd="0" presId="urn:microsoft.com/office/officeart/2005/8/layout/list1"/>
    <dgm:cxn modelId="{1FC50F27-3F74-6F46-B705-73851E35946D}" type="presParOf" srcId="{6DEFB5FA-9331-3E45-9054-4D6BFDA4D5F7}" destId="{EEB4AD6E-DAF3-9242-978B-5197E7E6934B}" srcOrd="10" destOrd="0" presId="urn:microsoft.com/office/officeart/2005/8/layout/list1"/>
    <dgm:cxn modelId="{F14967B3-0C27-3F42-94D1-C54790EBBC63}" type="presParOf" srcId="{6DEFB5FA-9331-3E45-9054-4D6BFDA4D5F7}" destId="{55A2DF3E-3EC3-1F4C-A790-F76B78218F2C}" srcOrd="11" destOrd="0" presId="urn:microsoft.com/office/officeart/2005/8/layout/list1"/>
    <dgm:cxn modelId="{CF96A4B8-A707-4047-944A-EF223A272558}" type="presParOf" srcId="{6DEFB5FA-9331-3E45-9054-4D6BFDA4D5F7}" destId="{5E0B3E93-E8B3-5847-987A-8B3B94B223A0}" srcOrd="12" destOrd="0" presId="urn:microsoft.com/office/officeart/2005/8/layout/list1"/>
    <dgm:cxn modelId="{CC36B61A-F2F6-D347-97CC-34E6BC073719}" type="presParOf" srcId="{5E0B3E93-E8B3-5847-987A-8B3B94B223A0}" destId="{AE86B8CF-E5C4-EA4E-9D1E-BCDDF1AF3B24}" srcOrd="0" destOrd="0" presId="urn:microsoft.com/office/officeart/2005/8/layout/list1"/>
    <dgm:cxn modelId="{58871877-9EAC-804C-81F4-418609B38C58}" type="presParOf" srcId="{5E0B3E93-E8B3-5847-987A-8B3B94B223A0}" destId="{6AB803DA-4134-514E-AA0A-A6028D8463E9}" srcOrd="1" destOrd="0" presId="urn:microsoft.com/office/officeart/2005/8/layout/list1"/>
    <dgm:cxn modelId="{D7B79EDA-0F9F-A648-9F6E-29FCFFD65841}" type="presParOf" srcId="{6DEFB5FA-9331-3E45-9054-4D6BFDA4D5F7}" destId="{09BF88D3-0A39-8744-B127-819AE486902D}" srcOrd="13" destOrd="0" presId="urn:microsoft.com/office/officeart/2005/8/layout/list1"/>
    <dgm:cxn modelId="{44C7A4A1-318C-244D-BE4C-229BD92D8A84}" type="presParOf" srcId="{6DEFB5FA-9331-3E45-9054-4D6BFDA4D5F7}" destId="{FEDF9D8F-25FA-AA4E-A8CF-247881AD8BCB}" srcOrd="14" destOrd="0" presId="urn:microsoft.com/office/officeart/2005/8/layout/list1"/>
    <dgm:cxn modelId="{9B6FC051-1994-FD43-BE5B-B6101C9F80DE}" type="presParOf" srcId="{6DEFB5FA-9331-3E45-9054-4D6BFDA4D5F7}" destId="{FDCD8840-6E74-594E-BA39-1F17F6B3AF4D}" srcOrd="15" destOrd="0" presId="urn:microsoft.com/office/officeart/2005/8/layout/list1"/>
    <dgm:cxn modelId="{143766F1-C6D4-F540-B096-09F0A50B4F21}" type="presParOf" srcId="{6DEFB5FA-9331-3E45-9054-4D6BFDA4D5F7}" destId="{E8C52ED6-F11E-3D48-9EC4-84B99C4DDCA5}" srcOrd="16" destOrd="0" presId="urn:microsoft.com/office/officeart/2005/8/layout/list1"/>
    <dgm:cxn modelId="{0F7CCD81-3E39-724D-B738-B7E3F846ACD8}" type="presParOf" srcId="{E8C52ED6-F11E-3D48-9EC4-84B99C4DDCA5}" destId="{95F6D38D-EA78-5C40-93BF-EC85B9AAE36D}" srcOrd="0" destOrd="0" presId="urn:microsoft.com/office/officeart/2005/8/layout/list1"/>
    <dgm:cxn modelId="{0ACBBF86-D4C3-E540-8FA0-8301D3C0FFB1}" type="presParOf" srcId="{E8C52ED6-F11E-3D48-9EC4-84B99C4DDCA5}" destId="{A870EE78-FE8F-2A40-932A-301D09E0330C}" srcOrd="1" destOrd="0" presId="urn:microsoft.com/office/officeart/2005/8/layout/list1"/>
    <dgm:cxn modelId="{ED1C1D54-42B0-2143-BCB2-ABA54064B086}" type="presParOf" srcId="{6DEFB5FA-9331-3E45-9054-4D6BFDA4D5F7}" destId="{2F3576AE-FCCC-D444-A332-D7F52E8C5884}" srcOrd="17" destOrd="0" presId="urn:microsoft.com/office/officeart/2005/8/layout/list1"/>
    <dgm:cxn modelId="{32D71449-6563-6742-AB64-2039DEE0AFC5}" type="presParOf" srcId="{6DEFB5FA-9331-3E45-9054-4D6BFDA4D5F7}" destId="{A130A8C9-FB51-D148-A0DC-470EE135843D}" srcOrd="18" destOrd="0" presId="urn:microsoft.com/office/officeart/2005/8/layout/list1"/>
    <dgm:cxn modelId="{67E02E37-613F-0448-9BA4-DAC140CABB34}" type="presParOf" srcId="{6DEFB5FA-9331-3E45-9054-4D6BFDA4D5F7}" destId="{F0A9527F-7F9A-AC42-AF8F-E529BF2E2AD6}" srcOrd="19" destOrd="0" presId="urn:microsoft.com/office/officeart/2005/8/layout/list1"/>
    <dgm:cxn modelId="{0F73767B-A00E-5C4F-AA21-5D3A880D868D}" type="presParOf" srcId="{6DEFB5FA-9331-3E45-9054-4D6BFDA4D5F7}" destId="{8028C075-1632-C246-A5C9-B09E564CFB4F}" srcOrd="20" destOrd="0" presId="urn:microsoft.com/office/officeart/2005/8/layout/list1"/>
    <dgm:cxn modelId="{E3628E5F-4743-2D44-9460-E6DB3D5A36B0}" type="presParOf" srcId="{8028C075-1632-C246-A5C9-B09E564CFB4F}" destId="{242BAAA6-FD3A-0B48-9DF4-9C4598423A80}" srcOrd="0" destOrd="0" presId="urn:microsoft.com/office/officeart/2005/8/layout/list1"/>
    <dgm:cxn modelId="{750D2AE1-811F-1643-AF8C-E4C607C014D8}" type="presParOf" srcId="{8028C075-1632-C246-A5C9-B09E564CFB4F}" destId="{C923B263-779B-DE4F-993E-5B0DD2DBD947}" srcOrd="1" destOrd="0" presId="urn:microsoft.com/office/officeart/2005/8/layout/list1"/>
    <dgm:cxn modelId="{E2776C4A-A5BD-6E43-AA8B-393ABBFE08FA}" type="presParOf" srcId="{6DEFB5FA-9331-3E45-9054-4D6BFDA4D5F7}" destId="{291D4A14-615F-A44C-B707-1EE529BC529F}" srcOrd="21" destOrd="0" presId="urn:microsoft.com/office/officeart/2005/8/layout/list1"/>
    <dgm:cxn modelId="{3F60CF8A-7611-8049-93EB-335EF2A20BEC}" type="presParOf" srcId="{6DEFB5FA-9331-3E45-9054-4D6BFDA4D5F7}" destId="{7FDED225-7EB4-954B-8F63-DA51F077C9B9}" srcOrd="22" destOrd="0" presId="urn:microsoft.com/office/officeart/2005/8/layout/list1"/>
    <dgm:cxn modelId="{CB8A5D3E-32E2-664D-AD6D-19069F441867}" type="presParOf" srcId="{6DEFB5FA-9331-3E45-9054-4D6BFDA4D5F7}" destId="{0FF1116A-528C-8846-B682-B6950F753EEE}" srcOrd="23" destOrd="0" presId="urn:microsoft.com/office/officeart/2005/8/layout/list1"/>
    <dgm:cxn modelId="{71856BE8-7F08-EB45-9A2F-FEFBAAB4CF71}" type="presParOf" srcId="{6DEFB5FA-9331-3E45-9054-4D6BFDA4D5F7}" destId="{587DFAFF-17D5-BC4A-8453-D8FC0C8252E3}" srcOrd="24" destOrd="0" presId="urn:microsoft.com/office/officeart/2005/8/layout/list1"/>
    <dgm:cxn modelId="{382A5E13-DFB5-CB4B-BEA2-63300F6B1F5C}" type="presParOf" srcId="{587DFAFF-17D5-BC4A-8453-D8FC0C8252E3}" destId="{83E4F2D1-E755-F144-A068-9B9CB8A58AA5}" srcOrd="0" destOrd="0" presId="urn:microsoft.com/office/officeart/2005/8/layout/list1"/>
    <dgm:cxn modelId="{62F8D149-6EAD-9D4D-B21C-E5B12B4382AA}" type="presParOf" srcId="{587DFAFF-17D5-BC4A-8453-D8FC0C8252E3}" destId="{6E327E31-4AF3-A84E-821E-59B4C6AD8392}" srcOrd="1" destOrd="0" presId="urn:microsoft.com/office/officeart/2005/8/layout/list1"/>
    <dgm:cxn modelId="{53EACE4B-3AF1-2145-9205-B91A0D01F857}" type="presParOf" srcId="{6DEFB5FA-9331-3E45-9054-4D6BFDA4D5F7}" destId="{96608C6F-7149-A24A-93E5-4669862A159C}" srcOrd="25" destOrd="0" presId="urn:microsoft.com/office/officeart/2005/8/layout/list1"/>
    <dgm:cxn modelId="{2F5F6C3C-AD07-D940-971D-DA486BDDA644}" type="presParOf" srcId="{6DEFB5FA-9331-3E45-9054-4D6BFDA4D5F7}" destId="{EC33BA14-CFC6-A646-A9A9-D551AD600953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BD982B-F274-4BA3-8F19-028AA15117A4}" type="doc">
      <dgm:prSet loTypeId="urn:microsoft.com/office/officeart/2005/8/layout/chevron1" loCatId="process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7BF07599-40A3-43F8-B74C-B9C9D197B9C8}">
      <dgm:prSet phldrT="[Text]" custT="1"/>
      <dgm:spPr/>
      <dgm:t>
        <a:bodyPr/>
        <a:lstStyle/>
        <a:p>
          <a:r>
            <a:rPr lang="es-ES" sz="2400" dirty="0" smtClean="0"/>
            <a:t>Reducir</a:t>
          </a:r>
          <a:endParaRPr lang="es-ES" sz="2400" dirty="0">
            <a:latin typeface="Times New Roman" pitchFamily="18" charset="0"/>
            <a:cs typeface="Times New Roman" pitchFamily="18" charset="0"/>
          </a:endParaRPr>
        </a:p>
      </dgm:t>
    </dgm:pt>
    <dgm:pt modelId="{05A33227-C3A2-40A7-900E-1D070E545DAC}" type="parTrans" cxnId="{B0DAC2FD-EDA1-441B-A845-0C1964D6B924}">
      <dgm:prSet/>
      <dgm:spPr/>
      <dgm:t>
        <a:bodyPr/>
        <a:lstStyle/>
        <a:p>
          <a:endParaRPr lang="es-ES" sz="2800"/>
        </a:p>
      </dgm:t>
    </dgm:pt>
    <dgm:pt modelId="{347A4B58-92E3-49B2-BBF5-15BF5A0F478B}" type="sibTrans" cxnId="{B0DAC2FD-EDA1-441B-A845-0C1964D6B924}">
      <dgm:prSet/>
      <dgm:spPr/>
      <dgm:t>
        <a:bodyPr/>
        <a:lstStyle/>
        <a:p>
          <a:endParaRPr lang="es-ES" sz="2800"/>
        </a:p>
      </dgm:t>
    </dgm:pt>
    <dgm:pt modelId="{964A18CD-1B5D-4A7E-B182-2927E17348E0}">
      <dgm:prSet phldrT="[Text]" custT="1"/>
      <dgm:spPr/>
      <dgm:t>
        <a:bodyPr/>
        <a:lstStyle/>
        <a:p>
          <a:r>
            <a:rPr lang="es-ES" sz="2400" dirty="0" smtClean="0"/>
            <a:t>Reciclar</a:t>
          </a:r>
          <a:endParaRPr lang="es-ES" sz="2400" dirty="0">
            <a:latin typeface="Times New Roman" pitchFamily="18" charset="0"/>
            <a:cs typeface="Times New Roman" pitchFamily="18" charset="0"/>
          </a:endParaRPr>
        </a:p>
      </dgm:t>
    </dgm:pt>
    <dgm:pt modelId="{90C13AAE-4246-46D9-9B6E-D27D7FCA92D1}" type="parTrans" cxnId="{57D1E1FE-AB13-4507-B39B-15BDE576AB21}">
      <dgm:prSet/>
      <dgm:spPr/>
      <dgm:t>
        <a:bodyPr/>
        <a:lstStyle/>
        <a:p>
          <a:endParaRPr lang="es-ES" sz="2800"/>
        </a:p>
      </dgm:t>
    </dgm:pt>
    <dgm:pt modelId="{63F601AF-EA35-4E0A-A9D9-C60ACFB6BC55}" type="sibTrans" cxnId="{57D1E1FE-AB13-4507-B39B-15BDE576AB21}">
      <dgm:prSet/>
      <dgm:spPr/>
      <dgm:t>
        <a:bodyPr/>
        <a:lstStyle/>
        <a:p>
          <a:endParaRPr lang="es-ES" sz="2800"/>
        </a:p>
      </dgm:t>
    </dgm:pt>
    <dgm:pt modelId="{25761703-EE26-4CA8-B049-3F157889CE06}">
      <dgm:prSet phldrT="[Text]" custT="1"/>
      <dgm:spPr/>
      <dgm:t>
        <a:bodyPr/>
        <a:lstStyle/>
        <a:p>
          <a:r>
            <a:rPr lang="es-ES" sz="2400" dirty="0" smtClean="0"/>
            <a:t>Reutilizar</a:t>
          </a:r>
          <a:endParaRPr lang="es-ES" sz="2400" dirty="0">
            <a:latin typeface="Times New Roman" pitchFamily="18" charset="0"/>
            <a:cs typeface="Times New Roman" pitchFamily="18" charset="0"/>
          </a:endParaRPr>
        </a:p>
      </dgm:t>
    </dgm:pt>
    <dgm:pt modelId="{5EE1D751-E7E3-4E30-AC49-4C8227478F52}" type="parTrans" cxnId="{B4023F34-1758-4145-893F-044E6D16D52E}">
      <dgm:prSet/>
      <dgm:spPr/>
      <dgm:t>
        <a:bodyPr/>
        <a:lstStyle/>
        <a:p>
          <a:endParaRPr lang="es-ES" sz="2800"/>
        </a:p>
      </dgm:t>
    </dgm:pt>
    <dgm:pt modelId="{B74F6A51-714F-4AA7-B42B-E7F20847B954}" type="sibTrans" cxnId="{B4023F34-1758-4145-893F-044E6D16D52E}">
      <dgm:prSet/>
      <dgm:spPr/>
      <dgm:t>
        <a:bodyPr/>
        <a:lstStyle/>
        <a:p>
          <a:endParaRPr lang="es-ES" sz="2800"/>
        </a:p>
      </dgm:t>
    </dgm:pt>
    <dgm:pt modelId="{E731978B-F94B-47D7-AFDE-5668EE8523C9}">
      <dgm:prSet custT="1"/>
      <dgm:spPr/>
      <dgm:t>
        <a:bodyPr/>
        <a:lstStyle/>
        <a:p>
          <a:pPr>
            <a:lnSpc>
              <a:spcPct val="80000"/>
            </a:lnSpc>
          </a:pPr>
          <a:r>
            <a:rPr lang="es-ES" sz="2400" i="1" dirty="0" smtClean="0">
              <a:solidFill>
                <a:srgbClr val="FFFF00"/>
              </a:solidFill>
            </a:rPr>
            <a:t>Favorece Desarrollo Sostenible</a:t>
          </a:r>
          <a:endParaRPr lang="es-ES" sz="2400" i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47D0D83-196D-4ACE-95D8-CD164212347B}" type="parTrans" cxnId="{4F7CA4AE-94FE-4378-A583-281ED01F3A26}">
      <dgm:prSet/>
      <dgm:spPr/>
      <dgm:t>
        <a:bodyPr/>
        <a:lstStyle/>
        <a:p>
          <a:endParaRPr lang="es-ES" sz="2800"/>
        </a:p>
      </dgm:t>
    </dgm:pt>
    <dgm:pt modelId="{EE1B103E-6B40-4F05-8FE6-0D6F6D6931A3}" type="sibTrans" cxnId="{4F7CA4AE-94FE-4378-A583-281ED01F3A26}">
      <dgm:prSet/>
      <dgm:spPr/>
      <dgm:t>
        <a:bodyPr/>
        <a:lstStyle/>
        <a:p>
          <a:endParaRPr lang="es-ES" sz="2800"/>
        </a:p>
      </dgm:t>
    </dgm:pt>
    <dgm:pt modelId="{83BF0D0E-CEE2-4D71-A59A-24428141268C}" type="pres">
      <dgm:prSet presAssocID="{8BBD982B-F274-4BA3-8F19-028AA15117A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72AB35D-7F85-4F08-9397-AA61FB00442A}" type="pres">
      <dgm:prSet presAssocID="{7BF07599-40A3-43F8-B74C-B9C9D197B9C8}" presName="parTxOnly" presStyleLbl="node1" presStyleIdx="0" presStyleCnt="4" custScaleX="97288" custLinFactNeighborX="-1090" custLinFactNeighborY="184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F777585-BE73-4FF0-B2F3-AF881F23F55D}" type="pres">
      <dgm:prSet presAssocID="{347A4B58-92E3-49B2-BBF5-15BF5A0F478B}" presName="parTxOnlySpace" presStyleCnt="0"/>
      <dgm:spPr/>
      <dgm:t>
        <a:bodyPr/>
        <a:lstStyle/>
        <a:p>
          <a:endParaRPr lang="es-ES"/>
        </a:p>
      </dgm:t>
    </dgm:pt>
    <dgm:pt modelId="{43FF70E3-3B35-4DF9-A907-606680DFC178}" type="pres">
      <dgm:prSet presAssocID="{964A18CD-1B5D-4A7E-B182-2927E17348E0}" presName="parTxOnly" presStyleLbl="node1" presStyleIdx="1" presStyleCnt="4" custScaleX="944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80ACDF-AC15-4B39-99F9-7A6A02E1B5CD}" type="pres">
      <dgm:prSet presAssocID="{63F601AF-EA35-4E0A-A9D9-C60ACFB6BC55}" presName="parTxOnlySpace" presStyleCnt="0"/>
      <dgm:spPr/>
      <dgm:t>
        <a:bodyPr/>
        <a:lstStyle/>
        <a:p>
          <a:endParaRPr lang="es-ES"/>
        </a:p>
      </dgm:t>
    </dgm:pt>
    <dgm:pt modelId="{40E75915-E9B1-4ABD-839B-3CFD5E25D23D}" type="pres">
      <dgm:prSet presAssocID="{25761703-EE26-4CA8-B049-3F157889CE06}" presName="parTxOnly" presStyleLbl="node1" presStyleIdx="2" presStyleCnt="4" custScaleX="1049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AD7AFE4-5A8A-4232-8024-F2443FC198F5}" type="pres">
      <dgm:prSet presAssocID="{B74F6A51-714F-4AA7-B42B-E7F20847B954}" presName="parTxOnlySpace" presStyleCnt="0"/>
      <dgm:spPr/>
      <dgm:t>
        <a:bodyPr/>
        <a:lstStyle/>
        <a:p>
          <a:endParaRPr lang="es-ES"/>
        </a:p>
      </dgm:t>
    </dgm:pt>
    <dgm:pt modelId="{D3FAEA15-74EA-44F0-B324-8062485B62BB}" type="pres">
      <dgm:prSet presAssocID="{E731978B-F94B-47D7-AFDE-5668EE8523C9}" presName="parTxOnly" presStyleLbl="node1" presStyleIdx="3" presStyleCnt="4" custScaleX="1137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58437BB-9C6A-CC41-BF73-E68BDF1548F4}" type="presOf" srcId="{7BF07599-40A3-43F8-B74C-B9C9D197B9C8}" destId="{372AB35D-7F85-4F08-9397-AA61FB00442A}" srcOrd="0" destOrd="0" presId="urn:microsoft.com/office/officeart/2005/8/layout/chevron1"/>
    <dgm:cxn modelId="{4F7CA4AE-94FE-4378-A583-281ED01F3A26}" srcId="{8BBD982B-F274-4BA3-8F19-028AA15117A4}" destId="{E731978B-F94B-47D7-AFDE-5668EE8523C9}" srcOrd="3" destOrd="0" parTransId="{347D0D83-196D-4ACE-95D8-CD164212347B}" sibTransId="{EE1B103E-6B40-4F05-8FE6-0D6F6D6931A3}"/>
    <dgm:cxn modelId="{B0DAC2FD-EDA1-441B-A845-0C1964D6B924}" srcId="{8BBD982B-F274-4BA3-8F19-028AA15117A4}" destId="{7BF07599-40A3-43F8-B74C-B9C9D197B9C8}" srcOrd="0" destOrd="0" parTransId="{05A33227-C3A2-40A7-900E-1D070E545DAC}" sibTransId="{347A4B58-92E3-49B2-BBF5-15BF5A0F478B}"/>
    <dgm:cxn modelId="{57D1E1FE-AB13-4507-B39B-15BDE576AB21}" srcId="{8BBD982B-F274-4BA3-8F19-028AA15117A4}" destId="{964A18CD-1B5D-4A7E-B182-2927E17348E0}" srcOrd="1" destOrd="0" parTransId="{90C13AAE-4246-46D9-9B6E-D27D7FCA92D1}" sibTransId="{63F601AF-EA35-4E0A-A9D9-C60ACFB6BC55}"/>
    <dgm:cxn modelId="{E51ED6FD-B245-ED44-A4A8-82BAE766ACD2}" type="presOf" srcId="{8BBD982B-F274-4BA3-8F19-028AA15117A4}" destId="{83BF0D0E-CEE2-4D71-A59A-24428141268C}" srcOrd="0" destOrd="0" presId="urn:microsoft.com/office/officeart/2005/8/layout/chevron1"/>
    <dgm:cxn modelId="{49145EB2-80E7-1441-932A-DCDA0C5CD0CB}" type="presOf" srcId="{25761703-EE26-4CA8-B049-3F157889CE06}" destId="{40E75915-E9B1-4ABD-839B-3CFD5E25D23D}" srcOrd="0" destOrd="0" presId="urn:microsoft.com/office/officeart/2005/8/layout/chevron1"/>
    <dgm:cxn modelId="{B4023F34-1758-4145-893F-044E6D16D52E}" srcId="{8BBD982B-F274-4BA3-8F19-028AA15117A4}" destId="{25761703-EE26-4CA8-B049-3F157889CE06}" srcOrd="2" destOrd="0" parTransId="{5EE1D751-E7E3-4E30-AC49-4C8227478F52}" sibTransId="{B74F6A51-714F-4AA7-B42B-E7F20847B954}"/>
    <dgm:cxn modelId="{708F167F-C3D4-FE49-A9C3-0CA5EF5FE240}" type="presOf" srcId="{E731978B-F94B-47D7-AFDE-5668EE8523C9}" destId="{D3FAEA15-74EA-44F0-B324-8062485B62BB}" srcOrd="0" destOrd="0" presId="urn:microsoft.com/office/officeart/2005/8/layout/chevron1"/>
    <dgm:cxn modelId="{85A3B817-61BE-A541-80CF-0DB03CB14745}" type="presOf" srcId="{964A18CD-1B5D-4A7E-B182-2927E17348E0}" destId="{43FF70E3-3B35-4DF9-A907-606680DFC178}" srcOrd="0" destOrd="0" presId="urn:microsoft.com/office/officeart/2005/8/layout/chevron1"/>
    <dgm:cxn modelId="{0D601944-D824-694A-8096-ED7B93945958}" type="presParOf" srcId="{83BF0D0E-CEE2-4D71-A59A-24428141268C}" destId="{372AB35D-7F85-4F08-9397-AA61FB00442A}" srcOrd="0" destOrd="0" presId="urn:microsoft.com/office/officeart/2005/8/layout/chevron1"/>
    <dgm:cxn modelId="{ED40A7EB-9ECD-2E4A-A339-634AFED71385}" type="presParOf" srcId="{83BF0D0E-CEE2-4D71-A59A-24428141268C}" destId="{1F777585-BE73-4FF0-B2F3-AF881F23F55D}" srcOrd="1" destOrd="0" presId="urn:microsoft.com/office/officeart/2005/8/layout/chevron1"/>
    <dgm:cxn modelId="{E9E03E5B-477D-304B-AD99-2AE2B9CC9633}" type="presParOf" srcId="{83BF0D0E-CEE2-4D71-A59A-24428141268C}" destId="{43FF70E3-3B35-4DF9-A907-606680DFC178}" srcOrd="2" destOrd="0" presId="urn:microsoft.com/office/officeart/2005/8/layout/chevron1"/>
    <dgm:cxn modelId="{1BA8FFD0-34EC-3F42-B9DA-211F2B45217B}" type="presParOf" srcId="{83BF0D0E-CEE2-4D71-A59A-24428141268C}" destId="{9A80ACDF-AC15-4B39-99F9-7A6A02E1B5CD}" srcOrd="3" destOrd="0" presId="urn:microsoft.com/office/officeart/2005/8/layout/chevron1"/>
    <dgm:cxn modelId="{9124E25F-5727-E142-BBE8-6CC58D1FB36E}" type="presParOf" srcId="{83BF0D0E-CEE2-4D71-A59A-24428141268C}" destId="{40E75915-E9B1-4ABD-839B-3CFD5E25D23D}" srcOrd="4" destOrd="0" presId="urn:microsoft.com/office/officeart/2005/8/layout/chevron1"/>
    <dgm:cxn modelId="{6E203534-B1AB-EF4F-969A-563D747E5947}" type="presParOf" srcId="{83BF0D0E-CEE2-4D71-A59A-24428141268C}" destId="{3AD7AFE4-5A8A-4232-8024-F2443FC198F5}" srcOrd="5" destOrd="0" presId="urn:microsoft.com/office/officeart/2005/8/layout/chevron1"/>
    <dgm:cxn modelId="{73156DBD-B7DD-1145-B860-EF2557295040}" type="presParOf" srcId="{83BF0D0E-CEE2-4D71-A59A-24428141268C}" destId="{D3FAEA15-74EA-44F0-B324-8062485B62BB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B85695-0A3A-B04C-A4BB-C6CF5B51D1D3}" type="doc">
      <dgm:prSet loTypeId="urn:microsoft.com/office/officeart/2005/8/layout/radial4" loCatId="process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453F440B-7FBE-1E46-8D96-FEB2CBA1E15F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2400" b="1" dirty="0" smtClean="0">
              <a:solidFill>
                <a:srgbClr val="A8007D"/>
              </a:solidFill>
            </a:rPr>
            <a:t>Solución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2400" b="1" i="1" dirty="0" smtClean="0">
              <a:solidFill>
                <a:srgbClr val="0000FF"/>
              </a:solidFill>
            </a:rPr>
            <a:t>RESIDUOS CERO</a:t>
          </a:r>
          <a:endParaRPr lang="es-ES" sz="2700" b="1" i="1" dirty="0">
            <a:solidFill>
              <a:srgbClr val="0000FF"/>
            </a:solidFill>
          </a:endParaRPr>
        </a:p>
      </dgm:t>
    </dgm:pt>
    <dgm:pt modelId="{06C43772-67F3-4D44-9C8B-8F2345CAF778}" type="parTrans" cxnId="{B0E6A62E-519C-2648-A303-5714D01C22EE}">
      <dgm:prSet/>
      <dgm:spPr/>
      <dgm:t>
        <a:bodyPr/>
        <a:lstStyle/>
        <a:p>
          <a:endParaRPr lang="es-ES"/>
        </a:p>
      </dgm:t>
    </dgm:pt>
    <dgm:pt modelId="{1C97DA8C-38EC-BB43-9FDC-4A8997D5BC8C}" type="sibTrans" cxnId="{B0E6A62E-519C-2648-A303-5714D01C22EE}">
      <dgm:prSet/>
      <dgm:spPr/>
      <dgm:t>
        <a:bodyPr/>
        <a:lstStyle/>
        <a:p>
          <a:endParaRPr lang="es-ES"/>
        </a:p>
      </dgm:t>
    </dgm:pt>
    <dgm:pt modelId="{2830D092-81F4-9544-AC2A-66D84D8FB69C}">
      <dgm:prSet phldrT="[Texto]" custT="1"/>
      <dgm:spPr/>
      <dgm:t>
        <a:bodyPr/>
        <a:lstStyle/>
        <a:p>
          <a:r>
            <a:rPr lang="es-ES" sz="1800" b="1" smtClean="0">
              <a:solidFill>
                <a:srgbClr val="0000FF"/>
              </a:solidFill>
            </a:rPr>
            <a:t>Cambios en los hábitos de consumo Reducción en el consumo</a:t>
          </a:r>
          <a:endParaRPr lang="es-ES" sz="1800" dirty="0">
            <a:solidFill>
              <a:srgbClr val="0000FF"/>
            </a:solidFill>
          </a:endParaRPr>
        </a:p>
      </dgm:t>
    </dgm:pt>
    <dgm:pt modelId="{F1371E45-5894-714C-A717-93C65C0DA7EE}" type="parTrans" cxnId="{E16C6C28-9826-7947-AF4A-DCA792BBF17E}">
      <dgm:prSet/>
      <dgm:spPr/>
      <dgm:t>
        <a:bodyPr/>
        <a:lstStyle/>
        <a:p>
          <a:endParaRPr lang="es-ES"/>
        </a:p>
      </dgm:t>
    </dgm:pt>
    <dgm:pt modelId="{4F862D81-7E44-DC46-A085-406D541E2F31}" type="sibTrans" cxnId="{E16C6C28-9826-7947-AF4A-DCA792BBF17E}">
      <dgm:prSet/>
      <dgm:spPr/>
      <dgm:t>
        <a:bodyPr/>
        <a:lstStyle/>
        <a:p>
          <a:endParaRPr lang="es-ES"/>
        </a:p>
      </dgm:t>
    </dgm:pt>
    <dgm:pt modelId="{62EDBF05-D259-3A4C-8F83-CD852EDB7087}">
      <dgm:prSet phldrT="[Texto]" custT="1"/>
      <dgm:spPr/>
      <dgm:t>
        <a:bodyPr/>
        <a:lstStyle/>
        <a:p>
          <a:r>
            <a:rPr lang="es-ES" sz="1800" b="1" dirty="0" smtClean="0"/>
            <a:t>Desarrollo de tecnologías limpias (Química Verde)</a:t>
          </a:r>
          <a:endParaRPr lang="es-ES" sz="1800" dirty="0"/>
        </a:p>
      </dgm:t>
    </dgm:pt>
    <dgm:pt modelId="{F2093723-3F83-954A-B37B-D2E810223AFE}" type="parTrans" cxnId="{53905CAC-9F11-2849-ABB5-2CA101F66AEA}">
      <dgm:prSet/>
      <dgm:spPr/>
      <dgm:t>
        <a:bodyPr/>
        <a:lstStyle/>
        <a:p>
          <a:endParaRPr lang="es-ES"/>
        </a:p>
      </dgm:t>
    </dgm:pt>
    <dgm:pt modelId="{B0AAC7F5-876B-344E-A317-3FD38F1C72D7}" type="sibTrans" cxnId="{53905CAC-9F11-2849-ABB5-2CA101F66AEA}">
      <dgm:prSet/>
      <dgm:spPr/>
      <dgm:t>
        <a:bodyPr/>
        <a:lstStyle/>
        <a:p>
          <a:endParaRPr lang="es-ES"/>
        </a:p>
      </dgm:t>
    </dgm:pt>
    <dgm:pt modelId="{E81B0BFE-1206-954B-8281-BE0C228F74B6}">
      <dgm:prSet phldrT="[Texto]" custT="1"/>
      <dgm:spPr/>
      <dgm:t>
        <a:bodyPr/>
        <a:lstStyle/>
        <a:p>
          <a:r>
            <a:rPr lang="es-ES" sz="1800" b="1" dirty="0" smtClean="0"/>
            <a:t>Mejora en el diseño de productos. </a:t>
          </a:r>
          <a:r>
            <a:rPr lang="es-ES" sz="1800" b="1" dirty="0" smtClean="0">
              <a:solidFill>
                <a:srgbClr val="0000FF"/>
              </a:solidFill>
            </a:rPr>
            <a:t>Productos pensados para durar</a:t>
          </a:r>
          <a:endParaRPr lang="es-ES" sz="1800" dirty="0">
            <a:solidFill>
              <a:srgbClr val="0000FF"/>
            </a:solidFill>
          </a:endParaRPr>
        </a:p>
      </dgm:t>
    </dgm:pt>
    <dgm:pt modelId="{33A9D66D-08D2-C844-A468-DC7665DC4EF2}" type="parTrans" cxnId="{32D5374C-5F01-B845-9CF7-013FFF07FF11}">
      <dgm:prSet/>
      <dgm:spPr/>
      <dgm:t>
        <a:bodyPr/>
        <a:lstStyle/>
        <a:p>
          <a:endParaRPr lang="es-ES"/>
        </a:p>
      </dgm:t>
    </dgm:pt>
    <dgm:pt modelId="{3CDC578F-4E61-6F4A-AFCD-F858C1C32368}" type="sibTrans" cxnId="{32D5374C-5F01-B845-9CF7-013FFF07FF11}">
      <dgm:prSet/>
      <dgm:spPr/>
      <dgm:t>
        <a:bodyPr/>
        <a:lstStyle/>
        <a:p>
          <a:endParaRPr lang="es-ES"/>
        </a:p>
      </dgm:t>
    </dgm:pt>
    <dgm:pt modelId="{9DA9F6B5-1B73-1644-A434-A60EDA57437C}">
      <dgm:prSet phldrT="[Texto]" custT="1"/>
      <dgm:spPr/>
      <dgm:t>
        <a:bodyPr/>
        <a:lstStyle/>
        <a:p>
          <a:r>
            <a:rPr lang="es-ES" sz="1800" b="1" dirty="0" smtClean="0"/>
            <a:t>Sustitución de materiales</a:t>
          </a:r>
          <a:endParaRPr lang="es-ES" sz="1800" dirty="0"/>
        </a:p>
      </dgm:t>
    </dgm:pt>
    <dgm:pt modelId="{226E5B55-07F1-834D-9810-B324B603D091}" type="parTrans" cxnId="{FCE4E822-3E93-3C44-91FE-840D00CFDB4E}">
      <dgm:prSet/>
      <dgm:spPr/>
      <dgm:t>
        <a:bodyPr/>
        <a:lstStyle/>
        <a:p>
          <a:endParaRPr lang="es-ES"/>
        </a:p>
      </dgm:t>
    </dgm:pt>
    <dgm:pt modelId="{EB7C4CCF-346C-DC46-8781-DDF806511215}" type="sibTrans" cxnId="{FCE4E822-3E93-3C44-91FE-840D00CFDB4E}">
      <dgm:prSet/>
      <dgm:spPr/>
      <dgm:t>
        <a:bodyPr/>
        <a:lstStyle/>
        <a:p>
          <a:endParaRPr lang="es-ES"/>
        </a:p>
      </dgm:t>
    </dgm:pt>
    <dgm:pt modelId="{58158039-5AA5-4844-BD8F-E064F75EB7D2}">
      <dgm:prSet phldrT="[Texto]" custT="1"/>
      <dgm:spPr/>
      <dgm:t>
        <a:bodyPr/>
        <a:lstStyle/>
        <a:p>
          <a:r>
            <a:rPr lang="es-ES" sz="1800" b="1" dirty="0" smtClean="0"/>
            <a:t>Desarrollo de tecnologías que permitan eliminar sustancias peligrosas en los residuos</a:t>
          </a:r>
        </a:p>
      </dgm:t>
    </dgm:pt>
    <dgm:pt modelId="{E1BDACAE-1729-864F-B4E0-8D4820A7D425}" type="parTrans" cxnId="{06A643A2-F8AE-A646-B88B-4D3756E24E33}">
      <dgm:prSet/>
      <dgm:spPr/>
      <dgm:t>
        <a:bodyPr/>
        <a:lstStyle/>
        <a:p>
          <a:endParaRPr lang="es-ES"/>
        </a:p>
      </dgm:t>
    </dgm:pt>
    <dgm:pt modelId="{560EC90D-DF2A-EC4F-8DF9-8857017ABFE6}" type="sibTrans" cxnId="{06A643A2-F8AE-A646-B88B-4D3756E24E33}">
      <dgm:prSet/>
      <dgm:spPr/>
      <dgm:t>
        <a:bodyPr/>
        <a:lstStyle/>
        <a:p>
          <a:endParaRPr lang="es-ES"/>
        </a:p>
      </dgm:t>
    </dgm:pt>
    <dgm:pt modelId="{FEEDB101-548F-2E40-99A1-438CACC1E897}">
      <dgm:prSet phldrT="[Texto]" custT="1"/>
      <dgm:spPr/>
      <dgm:t>
        <a:bodyPr/>
        <a:lstStyle/>
        <a:p>
          <a:r>
            <a:rPr lang="es-ES" sz="2000" b="1" dirty="0" smtClean="0"/>
            <a:t>…</a:t>
          </a:r>
        </a:p>
      </dgm:t>
    </dgm:pt>
    <dgm:pt modelId="{96408ADC-4E23-D34F-82F9-466952199F7B}" type="parTrans" cxnId="{C44AB3E6-69BC-224F-B555-D49C1B1E2AD3}">
      <dgm:prSet/>
      <dgm:spPr/>
      <dgm:t>
        <a:bodyPr/>
        <a:lstStyle/>
        <a:p>
          <a:endParaRPr lang="es-ES"/>
        </a:p>
      </dgm:t>
    </dgm:pt>
    <dgm:pt modelId="{2C9B8794-6216-0C4C-BA22-E152BB7320E0}" type="sibTrans" cxnId="{C44AB3E6-69BC-224F-B555-D49C1B1E2AD3}">
      <dgm:prSet/>
      <dgm:spPr/>
      <dgm:t>
        <a:bodyPr/>
        <a:lstStyle/>
        <a:p>
          <a:endParaRPr lang="es-ES"/>
        </a:p>
      </dgm:t>
    </dgm:pt>
    <dgm:pt modelId="{FD16367E-CABC-3C40-B473-36F1AB1391E2}" type="pres">
      <dgm:prSet presAssocID="{85B85695-0A3A-B04C-A4BB-C6CF5B51D1D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3FE85F4-198A-2C45-A1A9-36C4A2C0DBDD}" type="pres">
      <dgm:prSet presAssocID="{453F440B-7FBE-1E46-8D96-FEB2CBA1E15F}" presName="centerShape" presStyleLbl="node0" presStyleIdx="0" presStyleCnt="1"/>
      <dgm:spPr/>
      <dgm:t>
        <a:bodyPr/>
        <a:lstStyle/>
        <a:p>
          <a:endParaRPr lang="es-ES"/>
        </a:p>
      </dgm:t>
    </dgm:pt>
    <dgm:pt modelId="{3D5C80CA-D9EF-6E48-825D-24E181431970}" type="pres">
      <dgm:prSet presAssocID="{F1371E45-5894-714C-A717-93C65C0DA7EE}" presName="parTrans" presStyleLbl="bgSibTrans2D1" presStyleIdx="0" presStyleCnt="6"/>
      <dgm:spPr/>
      <dgm:t>
        <a:bodyPr/>
        <a:lstStyle/>
        <a:p>
          <a:endParaRPr lang="es-ES"/>
        </a:p>
      </dgm:t>
    </dgm:pt>
    <dgm:pt modelId="{EE0F8FA3-610E-AD4F-9E0B-07CA763078E2}" type="pres">
      <dgm:prSet presAssocID="{2830D092-81F4-9544-AC2A-66D84D8FB69C}" presName="node" presStyleLbl="node1" presStyleIdx="0" presStyleCnt="6" custScaleX="149622" custScaleY="111870" custRadScaleRad="95010" custRadScaleInc="-1467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D9EE124-3202-C24A-9F81-6558F353357F}" type="pres">
      <dgm:prSet presAssocID="{F2093723-3F83-954A-B37B-D2E810223AFE}" presName="parTrans" presStyleLbl="bgSibTrans2D1" presStyleIdx="1" presStyleCnt="6"/>
      <dgm:spPr/>
      <dgm:t>
        <a:bodyPr/>
        <a:lstStyle/>
        <a:p>
          <a:endParaRPr lang="es-ES"/>
        </a:p>
      </dgm:t>
    </dgm:pt>
    <dgm:pt modelId="{6482142F-0201-3144-906A-B104550CF10F}" type="pres">
      <dgm:prSet presAssocID="{62EDBF05-D259-3A4C-8F83-CD852EDB7087}" presName="node" presStyleLbl="node1" presStyleIdx="1" presStyleCnt="6" custScaleX="136961" custRadScaleRad="102468" custRadScaleInc="-2528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4FA9419-F3E3-BC4E-9A60-7D43B3B12DF8}" type="pres">
      <dgm:prSet presAssocID="{33A9D66D-08D2-C844-A468-DC7665DC4EF2}" presName="parTrans" presStyleLbl="bgSibTrans2D1" presStyleIdx="2" presStyleCnt="6"/>
      <dgm:spPr/>
      <dgm:t>
        <a:bodyPr/>
        <a:lstStyle/>
        <a:p>
          <a:endParaRPr lang="es-ES"/>
        </a:p>
      </dgm:t>
    </dgm:pt>
    <dgm:pt modelId="{AB7B8155-30F0-1F42-B13F-718E7565E214}" type="pres">
      <dgm:prSet presAssocID="{E81B0BFE-1206-954B-8281-BE0C228F74B6}" presName="node" presStyleLbl="node1" presStyleIdx="2" presStyleCnt="6" custScaleX="181997" custRadScaleRad="100186" custRadScaleInc="-1468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5AA06F6-988C-D640-A81C-65C4FF05A8C7}" type="pres">
      <dgm:prSet presAssocID="{226E5B55-07F1-834D-9810-B324B603D091}" presName="parTrans" presStyleLbl="bgSibTrans2D1" presStyleIdx="3" presStyleCnt="6"/>
      <dgm:spPr/>
      <dgm:t>
        <a:bodyPr/>
        <a:lstStyle/>
        <a:p>
          <a:endParaRPr lang="es-ES"/>
        </a:p>
      </dgm:t>
    </dgm:pt>
    <dgm:pt modelId="{64ABA886-EBC0-4643-92BB-D891BA5F9F47}" type="pres">
      <dgm:prSet presAssocID="{9DA9F6B5-1B73-1644-A434-A60EDA57437C}" presName="node" presStyleLbl="node1" presStyleIdx="3" presStyleCnt="6" custScaleX="124179" custRadScaleRad="101048" custRadScaleInc="1854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58E0D4A-E35D-7E44-893D-558ED65EF9E8}" type="pres">
      <dgm:prSet presAssocID="{E1BDACAE-1729-864F-B4E0-8D4820A7D425}" presName="parTrans" presStyleLbl="bgSibTrans2D1" presStyleIdx="4" presStyleCnt="6"/>
      <dgm:spPr/>
      <dgm:t>
        <a:bodyPr/>
        <a:lstStyle/>
        <a:p>
          <a:endParaRPr lang="es-ES"/>
        </a:p>
      </dgm:t>
    </dgm:pt>
    <dgm:pt modelId="{A85FFC22-6880-6946-A1ED-490029B58305}" type="pres">
      <dgm:prSet presAssocID="{58158039-5AA5-4844-BD8F-E064F75EB7D2}" presName="node" presStyleLbl="node1" presStyleIdx="4" presStyleCnt="6" custScaleX="161208" custScaleY="144639" custRadScaleRad="91525" custRadScaleInc="2865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E01BC5-E912-9444-A416-010533C0B138}" type="pres">
      <dgm:prSet presAssocID="{96408ADC-4E23-D34F-82F9-466952199F7B}" presName="parTrans" presStyleLbl="bgSibTrans2D1" presStyleIdx="5" presStyleCnt="6"/>
      <dgm:spPr/>
      <dgm:t>
        <a:bodyPr/>
        <a:lstStyle/>
        <a:p>
          <a:endParaRPr lang="es-ES"/>
        </a:p>
      </dgm:t>
    </dgm:pt>
    <dgm:pt modelId="{7CB3AEA0-38E8-924D-8F6D-92BB10C2FFCB}" type="pres">
      <dgm:prSet presAssocID="{FEEDB101-548F-2E40-99A1-438CACC1E897}" presName="node" presStyleLbl="node1" presStyleIdx="5" presStyleCnt="6" custRadScaleRad="87480" custRadScaleInc="2025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64F249B-BFE4-B446-8F37-78B33BC49B04}" type="presOf" srcId="{453F440B-7FBE-1E46-8D96-FEB2CBA1E15F}" destId="{93FE85F4-198A-2C45-A1A9-36C4A2C0DBDD}" srcOrd="0" destOrd="0" presId="urn:microsoft.com/office/officeart/2005/8/layout/radial4"/>
    <dgm:cxn modelId="{0385BCBE-BF48-234E-B378-F92A7384D259}" type="presOf" srcId="{F1371E45-5894-714C-A717-93C65C0DA7EE}" destId="{3D5C80CA-D9EF-6E48-825D-24E181431970}" srcOrd="0" destOrd="0" presId="urn:microsoft.com/office/officeart/2005/8/layout/radial4"/>
    <dgm:cxn modelId="{519CC150-FEDA-AC4F-A164-0B7D42051C6A}" type="presOf" srcId="{9DA9F6B5-1B73-1644-A434-A60EDA57437C}" destId="{64ABA886-EBC0-4643-92BB-D891BA5F9F47}" srcOrd="0" destOrd="0" presId="urn:microsoft.com/office/officeart/2005/8/layout/radial4"/>
    <dgm:cxn modelId="{53905CAC-9F11-2849-ABB5-2CA101F66AEA}" srcId="{453F440B-7FBE-1E46-8D96-FEB2CBA1E15F}" destId="{62EDBF05-D259-3A4C-8F83-CD852EDB7087}" srcOrd="1" destOrd="0" parTransId="{F2093723-3F83-954A-B37B-D2E810223AFE}" sibTransId="{B0AAC7F5-876B-344E-A317-3FD38F1C72D7}"/>
    <dgm:cxn modelId="{FCA1AC34-09C4-4244-9E20-D88286F473AC}" type="presOf" srcId="{226E5B55-07F1-834D-9810-B324B603D091}" destId="{85AA06F6-988C-D640-A81C-65C4FF05A8C7}" srcOrd="0" destOrd="0" presId="urn:microsoft.com/office/officeart/2005/8/layout/radial4"/>
    <dgm:cxn modelId="{C44AB3E6-69BC-224F-B555-D49C1B1E2AD3}" srcId="{453F440B-7FBE-1E46-8D96-FEB2CBA1E15F}" destId="{FEEDB101-548F-2E40-99A1-438CACC1E897}" srcOrd="5" destOrd="0" parTransId="{96408ADC-4E23-D34F-82F9-466952199F7B}" sibTransId="{2C9B8794-6216-0C4C-BA22-E152BB7320E0}"/>
    <dgm:cxn modelId="{5BB12D7D-E1AC-C84D-980C-1AFCB909B23F}" type="presOf" srcId="{96408ADC-4E23-D34F-82F9-466952199F7B}" destId="{5FE01BC5-E912-9444-A416-010533C0B138}" srcOrd="0" destOrd="0" presId="urn:microsoft.com/office/officeart/2005/8/layout/radial4"/>
    <dgm:cxn modelId="{B0E6A62E-519C-2648-A303-5714D01C22EE}" srcId="{85B85695-0A3A-B04C-A4BB-C6CF5B51D1D3}" destId="{453F440B-7FBE-1E46-8D96-FEB2CBA1E15F}" srcOrd="0" destOrd="0" parTransId="{06C43772-67F3-4D44-9C8B-8F2345CAF778}" sibTransId="{1C97DA8C-38EC-BB43-9FDC-4A8997D5BC8C}"/>
    <dgm:cxn modelId="{32D5374C-5F01-B845-9CF7-013FFF07FF11}" srcId="{453F440B-7FBE-1E46-8D96-FEB2CBA1E15F}" destId="{E81B0BFE-1206-954B-8281-BE0C228F74B6}" srcOrd="2" destOrd="0" parTransId="{33A9D66D-08D2-C844-A468-DC7665DC4EF2}" sibTransId="{3CDC578F-4E61-6F4A-AFCD-F858C1C32368}"/>
    <dgm:cxn modelId="{440A0061-590D-8E48-BD56-8650B94792FE}" type="presOf" srcId="{58158039-5AA5-4844-BD8F-E064F75EB7D2}" destId="{A85FFC22-6880-6946-A1ED-490029B58305}" srcOrd="0" destOrd="0" presId="urn:microsoft.com/office/officeart/2005/8/layout/radial4"/>
    <dgm:cxn modelId="{A28C7FC0-18A6-154F-8114-CF12E1E50D05}" type="presOf" srcId="{85B85695-0A3A-B04C-A4BB-C6CF5B51D1D3}" destId="{FD16367E-CABC-3C40-B473-36F1AB1391E2}" srcOrd="0" destOrd="0" presId="urn:microsoft.com/office/officeart/2005/8/layout/radial4"/>
    <dgm:cxn modelId="{1670BD3D-E395-5745-BF49-6D69F7952B0D}" type="presOf" srcId="{F2093723-3F83-954A-B37B-D2E810223AFE}" destId="{2D9EE124-3202-C24A-9F81-6558F353357F}" srcOrd="0" destOrd="0" presId="urn:microsoft.com/office/officeart/2005/8/layout/radial4"/>
    <dgm:cxn modelId="{511216E6-6DD0-A248-B103-163F5B920D2D}" type="presOf" srcId="{33A9D66D-08D2-C844-A468-DC7665DC4EF2}" destId="{D4FA9419-F3E3-BC4E-9A60-7D43B3B12DF8}" srcOrd="0" destOrd="0" presId="urn:microsoft.com/office/officeart/2005/8/layout/radial4"/>
    <dgm:cxn modelId="{06A643A2-F8AE-A646-B88B-4D3756E24E33}" srcId="{453F440B-7FBE-1E46-8D96-FEB2CBA1E15F}" destId="{58158039-5AA5-4844-BD8F-E064F75EB7D2}" srcOrd="4" destOrd="0" parTransId="{E1BDACAE-1729-864F-B4E0-8D4820A7D425}" sibTransId="{560EC90D-DF2A-EC4F-8DF9-8857017ABFE6}"/>
    <dgm:cxn modelId="{E16C6C28-9826-7947-AF4A-DCA792BBF17E}" srcId="{453F440B-7FBE-1E46-8D96-FEB2CBA1E15F}" destId="{2830D092-81F4-9544-AC2A-66D84D8FB69C}" srcOrd="0" destOrd="0" parTransId="{F1371E45-5894-714C-A717-93C65C0DA7EE}" sibTransId="{4F862D81-7E44-DC46-A085-406D541E2F31}"/>
    <dgm:cxn modelId="{286DEFA0-1B1D-7E49-BC06-24172995FE7C}" type="presOf" srcId="{E1BDACAE-1729-864F-B4E0-8D4820A7D425}" destId="{758E0D4A-E35D-7E44-893D-558ED65EF9E8}" srcOrd="0" destOrd="0" presId="urn:microsoft.com/office/officeart/2005/8/layout/radial4"/>
    <dgm:cxn modelId="{C8EFA300-95C2-9C44-A1D7-557FA1AEFBB3}" type="presOf" srcId="{2830D092-81F4-9544-AC2A-66D84D8FB69C}" destId="{EE0F8FA3-610E-AD4F-9E0B-07CA763078E2}" srcOrd="0" destOrd="0" presId="urn:microsoft.com/office/officeart/2005/8/layout/radial4"/>
    <dgm:cxn modelId="{77DD1D87-F008-7D44-ACEF-257229A669CC}" type="presOf" srcId="{E81B0BFE-1206-954B-8281-BE0C228F74B6}" destId="{AB7B8155-30F0-1F42-B13F-718E7565E214}" srcOrd="0" destOrd="0" presId="urn:microsoft.com/office/officeart/2005/8/layout/radial4"/>
    <dgm:cxn modelId="{FCE4E822-3E93-3C44-91FE-840D00CFDB4E}" srcId="{453F440B-7FBE-1E46-8D96-FEB2CBA1E15F}" destId="{9DA9F6B5-1B73-1644-A434-A60EDA57437C}" srcOrd="3" destOrd="0" parTransId="{226E5B55-07F1-834D-9810-B324B603D091}" sibTransId="{EB7C4CCF-346C-DC46-8781-DDF806511215}"/>
    <dgm:cxn modelId="{CDD08C8F-BF32-D741-9640-AE6387BD255C}" type="presOf" srcId="{FEEDB101-548F-2E40-99A1-438CACC1E897}" destId="{7CB3AEA0-38E8-924D-8F6D-92BB10C2FFCB}" srcOrd="0" destOrd="0" presId="urn:microsoft.com/office/officeart/2005/8/layout/radial4"/>
    <dgm:cxn modelId="{E6846F08-BF2A-2444-BC6B-D5A9D74BDF54}" type="presOf" srcId="{62EDBF05-D259-3A4C-8F83-CD852EDB7087}" destId="{6482142F-0201-3144-906A-B104550CF10F}" srcOrd="0" destOrd="0" presId="urn:microsoft.com/office/officeart/2005/8/layout/radial4"/>
    <dgm:cxn modelId="{DAF23D31-4939-934A-8AA6-EBFF54ECE51A}" type="presParOf" srcId="{FD16367E-CABC-3C40-B473-36F1AB1391E2}" destId="{93FE85F4-198A-2C45-A1A9-36C4A2C0DBDD}" srcOrd="0" destOrd="0" presId="urn:microsoft.com/office/officeart/2005/8/layout/radial4"/>
    <dgm:cxn modelId="{8102CF45-20A4-3342-9FC9-D07F96090D01}" type="presParOf" srcId="{FD16367E-CABC-3C40-B473-36F1AB1391E2}" destId="{3D5C80CA-D9EF-6E48-825D-24E181431970}" srcOrd="1" destOrd="0" presId="urn:microsoft.com/office/officeart/2005/8/layout/radial4"/>
    <dgm:cxn modelId="{AF05DAB7-1A0A-3449-8AC7-D1C09DEA571A}" type="presParOf" srcId="{FD16367E-CABC-3C40-B473-36F1AB1391E2}" destId="{EE0F8FA3-610E-AD4F-9E0B-07CA763078E2}" srcOrd="2" destOrd="0" presId="urn:microsoft.com/office/officeart/2005/8/layout/radial4"/>
    <dgm:cxn modelId="{99DD4DE0-101B-664F-8C51-2D500D30BC65}" type="presParOf" srcId="{FD16367E-CABC-3C40-B473-36F1AB1391E2}" destId="{2D9EE124-3202-C24A-9F81-6558F353357F}" srcOrd="3" destOrd="0" presId="urn:microsoft.com/office/officeart/2005/8/layout/radial4"/>
    <dgm:cxn modelId="{2CF130B1-4801-FB4F-A03C-A697D1511C70}" type="presParOf" srcId="{FD16367E-CABC-3C40-B473-36F1AB1391E2}" destId="{6482142F-0201-3144-906A-B104550CF10F}" srcOrd="4" destOrd="0" presId="urn:microsoft.com/office/officeart/2005/8/layout/radial4"/>
    <dgm:cxn modelId="{2EA2944E-82AB-4A4A-A62A-5B07EF532EFE}" type="presParOf" srcId="{FD16367E-CABC-3C40-B473-36F1AB1391E2}" destId="{D4FA9419-F3E3-BC4E-9A60-7D43B3B12DF8}" srcOrd="5" destOrd="0" presId="urn:microsoft.com/office/officeart/2005/8/layout/radial4"/>
    <dgm:cxn modelId="{A0700DC5-C8F0-C048-829B-2D0D74EE537C}" type="presParOf" srcId="{FD16367E-CABC-3C40-B473-36F1AB1391E2}" destId="{AB7B8155-30F0-1F42-B13F-718E7565E214}" srcOrd="6" destOrd="0" presId="urn:microsoft.com/office/officeart/2005/8/layout/radial4"/>
    <dgm:cxn modelId="{2D01D96A-B8E7-5841-952E-437B6F875067}" type="presParOf" srcId="{FD16367E-CABC-3C40-B473-36F1AB1391E2}" destId="{85AA06F6-988C-D640-A81C-65C4FF05A8C7}" srcOrd="7" destOrd="0" presId="urn:microsoft.com/office/officeart/2005/8/layout/radial4"/>
    <dgm:cxn modelId="{459B37EA-9D07-C64B-92BE-221988F90704}" type="presParOf" srcId="{FD16367E-CABC-3C40-B473-36F1AB1391E2}" destId="{64ABA886-EBC0-4643-92BB-D891BA5F9F47}" srcOrd="8" destOrd="0" presId="urn:microsoft.com/office/officeart/2005/8/layout/radial4"/>
    <dgm:cxn modelId="{3DCEF173-E2A6-8744-970F-70C84B80AE20}" type="presParOf" srcId="{FD16367E-CABC-3C40-B473-36F1AB1391E2}" destId="{758E0D4A-E35D-7E44-893D-558ED65EF9E8}" srcOrd="9" destOrd="0" presId="urn:microsoft.com/office/officeart/2005/8/layout/radial4"/>
    <dgm:cxn modelId="{4B0E0B7C-B9EE-DE40-A6AD-1D82B9C1C3BD}" type="presParOf" srcId="{FD16367E-CABC-3C40-B473-36F1AB1391E2}" destId="{A85FFC22-6880-6946-A1ED-490029B58305}" srcOrd="10" destOrd="0" presId="urn:microsoft.com/office/officeart/2005/8/layout/radial4"/>
    <dgm:cxn modelId="{BB0FB23F-46F6-1D42-980C-70BC1A532FF9}" type="presParOf" srcId="{FD16367E-CABC-3C40-B473-36F1AB1391E2}" destId="{5FE01BC5-E912-9444-A416-010533C0B138}" srcOrd="11" destOrd="0" presId="urn:microsoft.com/office/officeart/2005/8/layout/radial4"/>
    <dgm:cxn modelId="{9A2BE2CC-7835-C74F-A5C9-ECAE98D57B6F}" type="presParOf" srcId="{FD16367E-CABC-3C40-B473-36F1AB1391E2}" destId="{7CB3AEA0-38E8-924D-8F6D-92BB10C2FFCB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7A197B-1E6E-6E4B-9599-13DD04B82B7B}">
      <dsp:nvSpPr>
        <dsp:cNvPr id="0" name=""/>
        <dsp:cNvSpPr/>
      </dsp:nvSpPr>
      <dsp:spPr>
        <a:xfrm>
          <a:off x="0" y="514289"/>
          <a:ext cx="6248400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DC24B-DF61-9C4A-8841-2E8FBD52191A}">
      <dsp:nvSpPr>
        <dsp:cNvPr id="0" name=""/>
        <dsp:cNvSpPr/>
      </dsp:nvSpPr>
      <dsp:spPr>
        <a:xfrm>
          <a:off x="290147" y="93073"/>
          <a:ext cx="5954588" cy="50977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322" tIns="0" rIns="165322" bIns="0" numCol="1" spcCol="1270" anchor="ctr" anchorCtr="0">
          <a:noAutofit/>
        </a:bodyPr>
        <a:lstStyle/>
        <a:p>
          <a:pPr marL="185738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1. </a:t>
          </a:r>
          <a:r>
            <a:rPr lang="es-ES" sz="2000" b="1" kern="1200" dirty="0" err="1" smtClean="0"/>
            <a:t>Contaminación</a:t>
          </a:r>
          <a:r>
            <a:rPr lang="es-ES" sz="2000" b="1" kern="1200" dirty="0" smtClean="0"/>
            <a:t> de la tierra y de los </a:t>
          </a:r>
          <a:r>
            <a:rPr lang="es-ES" sz="2000" b="1" kern="1200" dirty="0" err="1" smtClean="0"/>
            <a:t>acuíferos</a:t>
          </a:r>
          <a:endParaRPr lang="es-ES" sz="2000" kern="1200" dirty="0"/>
        </a:p>
      </dsp:txBody>
      <dsp:txXfrm>
        <a:off x="290147" y="93073"/>
        <a:ext cx="5954588" cy="509776"/>
      </dsp:txXfrm>
    </dsp:sp>
    <dsp:sp modelId="{82DE1790-C944-C648-965D-1C60574E5573}">
      <dsp:nvSpPr>
        <dsp:cNvPr id="0" name=""/>
        <dsp:cNvSpPr/>
      </dsp:nvSpPr>
      <dsp:spPr>
        <a:xfrm>
          <a:off x="0" y="1115722"/>
          <a:ext cx="6248400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EAFA80-F2DE-6046-9E43-AFFDCA968F8A}">
      <dsp:nvSpPr>
        <dsp:cNvPr id="0" name=""/>
        <dsp:cNvSpPr/>
      </dsp:nvSpPr>
      <dsp:spPr>
        <a:xfrm>
          <a:off x="282520" y="697889"/>
          <a:ext cx="5962910" cy="50639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322" tIns="0" rIns="165322" bIns="0" numCol="1" spcCol="1270" anchor="ctr" anchorCtr="0">
          <a:noAutofit/>
        </a:bodyPr>
        <a:lstStyle/>
        <a:p>
          <a:pPr marL="185738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2. </a:t>
          </a:r>
          <a:r>
            <a:rPr lang="es-ES" sz="2000" b="1" kern="1200" dirty="0" err="1" smtClean="0"/>
            <a:t>Contaminación</a:t>
          </a:r>
          <a:r>
            <a:rPr lang="es-ES" sz="2000" b="1" kern="1200" dirty="0" smtClean="0"/>
            <a:t> de la atmósfera</a:t>
          </a:r>
          <a:endParaRPr lang="es-ES" sz="2000" kern="1200" dirty="0"/>
        </a:p>
      </dsp:txBody>
      <dsp:txXfrm>
        <a:off x="282520" y="697889"/>
        <a:ext cx="5962910" cy="506393"/>
      </dsp:txXfrm>
    </dsp:sp>
    <dsp:sp modelId="{EEB4AD6E-DAF3-9242-978B-5197E7E6934B}">
      <dsp:nvSpPr>
        <dsp:cNvPr id="0" name=""/>
        <dsp:cNvSpPr/>
      </dsp:nvSpPr>
      <dsp:spPr>
        <a:xfrm>
          <a:off x="0" y="1814187"/>
          <a:ext cx="6248400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F54145-DE45-C34A-82FD-5C1D202A8878}">
      <dsp:nvSpPr>
        <dsp:cNvPr id="0" name=""/>
        <dsp:cNvSpPr/>
      </dsp:nvSpPr>
      <dsp:spPr>
        <a:xfrm>
          <a:off x="290147" y="1299322"/>
          <a:ext cx="5954588" cy="60342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322" tIns="0" rIns="165322" bIns="0" numCol="1" spcCol="1270" anchor="ctr" anchorCtr="0">
          <a:noAutofit/>
        </a:bodyPr>
        <a:lstStyle/>
        <a:p>
          <a:pPr marL="185738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3. Calentamiento global por el uso intensivo de combustibles fósiles y emanaciones de metano</a:t>
          </a:r>
          <a:endParaRPr lang="es-ES" sz="2000" kern="1200" dirty="0"/>
        </a:p>
      </dsp:txBody>
      <dsp:txXfrm>
        <a:off x="290147" y="1299322"/>
        <a:ext cx="5954588" cy="603424"/>
      </dsp:txXfrm>
    </dsp:sp>
    <dsp:sp modelId="{FEDF9D8F-25FA-AA4E-A8CF-247881AD8BCB}">
      <dsp:nvSpPr>
        <dsp:cNvPr id="0" name=""/>
        <dsp:cNvSpPr/>
      </dsp:nvSpPr>
      <dsp:spPr>
        <a:xfrm>
          <a:off x="0" y="2463028"/>
          <a:ext cx="6248400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B803DA-4134-514E-AA0A-A6028D8463E9}">
      <dsp:nvSpPr>
        <dsp:cNvPr id="0" name=""/>
        <dsp:cNvSpPr/>
      </dsp:nvSpPr>
      <dsp:spPr>
        <a:xfrm>
          <a:off x="312114" y="1997787"/>
          <a:ext cx="5920819" cy="55380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322" tIns="0" rIns="165322" bIns="0" numCol="1" spcCol="1270" anchor="ctr" anchorCtr="0">
          <a:noAutofit/>
        </a:bodyPr>
        <a:lstStyle/>
        <a:p>
          <a:pPr marL="185738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4. Contaminación de los </a:t>
          </a:r>
          <a:r>
            <a:rPr lang="es-ES" sz="2000" b="1" kern="1200" dirty="0" smtClean="0">
              <a:hlinkClick xmlns:r="http://schemas.openxmlformats.org/officeDocument/2006/relationships" r:id="rId1"/>
            </a:rPr>
            <a:t>océanos por plásticos </a:t>
          </a:r>
          <a:endParaRPr lang="es-ES" sz="2000" kern="1200" dirty="0"/>
        </a:p>
      </dsp:txBody>
      <dsp:txXfrm>
        <a:off x="312114" y="1997787"/>
        <a:ext cx="5920819" cy="553801"/>
      </dsp:txXfrm>
    </dsp:sp>
    <dsp:sp modelId="{A130A8C9-FB51-D148-A0DC-470EE135843D}">
      <dsp:nvSpPr>
        <dsp:cNvPr id="0" name=""/>
        <dsp:cNvSpPr/>
      </dsp:nvSpPr>
      <dsp:spPr>
        <a:xfrm>
          <a:off x="0" y="3043464"/>
          <a:ext cx="6248400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70EE78-FE8F-2A40-932A-301D09E0330C}">
      <dsp:nvSpPr>
        <dsp:cNvPr id="0" name=""/>
        <dsp:cNvSpPr/>
      </dsp:nvSpPr>
      <dsp:spPr>
        <a:xfrm>
          <a:off x="295944" y="2646628"/>
          <a:ext cx="5950957" cy="48539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322" tIns="0" rIns="165322" bIns="0" numCol="1" spcCol="1270" anchor="ctr" anchorCtr="0">
          <a:noAutofit/>
        </a:bodyPr>
        <a:lstStyle/>
        <a:p>
          <a:pPr marL="185738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5. Lluvia ácida</a:t>
          </a:r>
        </a:p>
      </dsp:txBody>
      <dsp:txXfrm>
        <a:off x="295944" y="2646628"/>
        <a:ext cx="5950957" cy="485395"/>
      </dsp:txXfrm>
    </dsp:sp>
    <dsp:sp modelId="{7FDED225-7EB4-954B-8F63-DA51F077C9B9}">
      <dsp:nvSpPr>
        <dsp:cNvPr id="0" name=""/>
        <dsp:cNvSpPr/>
      </dsp:nvSpPr>
      <dsp:spPr>
        <a:xfrm>
          <a:off x="0" y="3603380"/>
          <a:ext cx="6248400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23B263-779B-DE4F-993E-5B0DD2DBD947}">
      <dsp:nvSpPr>
        <dsp:cNvPr id="0" name=""/>
        <dsp:cNvSpPr/>
      </dsp:nvSpPr>
      <dsp:spPr>
        <a:xfrm>
          <a:off x="295944" y="3227064"/>
          <a:ext cx="5950957" cy="46487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322" tIns="0" rIns="165322" bIns="0" numCol="1" spcCol="1270" anchor="ctr" anchorCtr="0">
          <a:noAutofit/>
        </a:bodyPr>
        <a:lstStyle/>
        <a:p>
          <a:pPr marL="185738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6. Reducción de la capa de ozono</a:t>
          </a:r>
          <a:endParaRPr lang="es-ES" sz="2000" kern="1200" dirty="0"/>
        </a:p>
      </dsp:txBody>
      <dsp:txXfrm>
        <a:off x="295944" y="3227064"/>
        <a:ext cx="5950957" cy="464876"/>
      </dsp:txXfrm>
    </dsp:sp>
    <dsp:sp modelId="{EC33BA14-CFC6-A646-A9A9-D551AD600953}">
      <dsp:nvSpPr>
        <dsp:cNvPr id="0" name=""/>
        <dsp:cNvSpPr/>
      </dsp:nvSpPr>
      <dsp:spPr>
        <a:xfrm>
          <a:off x="0" y="4175326"/>
          <a:ext cx="6248400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327E31-4AF3-A84E-821E-59B4C6AD8392}">
      <dsp:nvSpPr>
        <dsp:cNvPr id="0" name=""/>
        <dsp:cNvSpPr/>
      </dsp:nvSpPr>
      <dsp:spPr>
        <a:xfrm>
          <a:off x="297165" y="3786980"/>
          <a:ext cx="5949120" cy="47690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322" tIns="0" rIns="165322" bIns="0" numCol="1" spcCol="1270" anchor="ctr" anchorCtr="0">
          <a:noAutofit/>
        </a:bodyPr>
        <a:lstStyle/>
        <a:p>
          <a:pPr marL="185738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7. Impacto visual en los paisajes  …</a:t>
          </a:r>
          <a:endParaRPr lang="es-ES" sz="2000" kern="1200" dirty="0"/>
        </a:p>
      </dsp:txBody>
      <dsp:txXfrm>
        <a:off x="297165" y="3786980"/>
        <a:ext cx="5949120" cy="47690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72AB35D-7F85-4F08-9397-AA61FB00442A}">
      <dsp:nvSpPr>
        <dsp:cNvPr id="0" name=""/>
        <dsp:cNvSpPr/>
      </dsp:nvSpPr>
      <dsp:spPr>
        <a:xfrm>
          <a:off x="0" y="556538"/>
          <a:ext cx="1999789" cy="82221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Reducir</a:t>
          </a:r>
          <a:endParaRPr lang="es-ES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556538"/>
        <a:ext cx="1999789" cy="822214"/>
      </dsp:txXfrm>
    </dsp:sp>
    <dsp:sp modelId="{43FF70E3-3B35-4DF9-A907-606680DFC178}">
      <dsp:nvSpPr>
        <dsp:cNvPr id="0" name=""/>
        <dsp:cNvSpPr/>
      </dsp:nvSpPr>
      <dsp:spPr>
        <a:xfrm>
          <a:off x="1796128" y="541392"/>
          <a:ext cx="1941843" cy="822214"/>
        </a:xfrm>
        <a:prstGeom prst="chevron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Reciclar</a:t>
          </a:r>
          <a:endParaRPr lang="es-ES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96128" y="541392"/>
        <a:ext cx="1941843" cy="822214"/>
      </dsp:txXfrm>
    </dsp:sp>
    <dsp:sp modelId="{40E75915-E9B1-4ABD-839B-3CFD5E25D23D}">
      <dsp:nvSpPr>
        <dsp:cNvPr id="0" name=""/>
        <dsp:cNvSpPr/>
      </dsp:nvSpPr>
      <dsp:spPr>
        <a:xfrm>
          <a:off x="3532418" y="541392"/>
          <a:ext cx="2157284" cy="822214"/>
        </a:xfrm>
        <a:prstGeom prst="chevron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Reutilizar</a:t>
          </a:r>
          <a:endParaRPr lang="es-ES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32418" y="541392"/>
        <a:ext cx="2157284" cy="822214"/>
      </dsp:txXfrm>
    </dsp:sp>
    <dsp:sp modelId="{D3FAEA15-74EA-44F0-B324-8062485B62BB}">
      <dsp:nvSpPr>
        <dsp:cNvPr id="0" name=""/>
        <dsp:cNvSpPr/>
      </dsp:nvSpPr>
      <dsp:spPr>
        <a:xfrm>
          <a:off x="5484148" y="541392"/>
          <a:ext cx="2338746" cy="822214"/>
        </a:xfrm>
        <a:prstGeom prst="chevron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es-ES" sz="2400" i="1" kern="1200" dirty="0" smtClean="0">
              <a:solidFill>
                <a:srgbClr val="FFFF00"/>
              </a:solidFill>
            </a:rPr>
            <a:t>Favorece Desarrollo Sostenible</a:t>
          </a:r>
          <a:endParaRPr lang="es-ES" sz="2400" i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484148" y="541392"/>
        <a:ext cx="2338746" cy="82221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3FE85F4-198A-2C45-A1A9-36C4A2C0DBDD}">
      <dsp:nvSpPr>
        <dsp:cNvPr id="0" name=""/>
        <dsp:cNvSpPr/>
      </dsp:nvSpPr>
      <dsp:spPr>
        <a:xfrm>
          <a:off x="2972376" y="2471072"/>
          <a:ext cx="2024662" cy="202466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2400" b="1" kern="1200" dirty="0" smtClean="0">
              <a:solidFill>
                <a:srgbClr val="A8007D"/>
              </a:solidFill>
            </a:rPr>
            <a:t>Solución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2400" b="1" i="1" kern="1200" dirty="0" smtClean="0">
              <a:solidFill>
                <a:srgbClr val="0000FF"/>
              </a:solidFill>
            </a:rPr>
            <a:t>RESIDUOS CERO</a:t>
          </a:r>
          <a:endParaRPr lang="es-ES" sz="2700" b="1" i="1" kern="1200" dirty="0">
            <a:solidFill>
              <a:srgbClr val="0000FF"/>
            </a:solidFill>
          </a:endParaRPr>
        </a:p>
      </dsp:txBody>
      <dsp:txXfrm>
        <a:off x="2972376" y="2471072"/>
        <a:ext cx="2024662" cy="2024662"/>
      </dsp:txXfrm>
    </dsp:sp>
    <dsp:sp modelId="{3D5C80CA-D9EF-6E48-825D-24E181431970}">
      <dsp:nvSpPr>
        <dsp:cNvPr id="0" name=""/>
        <dsp:cNvSpPr/>
      </dsp:nvSpPr>
      <dsp:spPr>
        <a:xfrm rot="10535796">
          <a:off x="1077155" y="3349613"/>
          <a:ext cx="1796605" cy="57702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E0F8FA3-610E-AD4F-9E0B-07CA763078E2}">
      <dsp:nvSpPr>
        <dsp:cNvPr id="0" name=""/>
        <dsp:cNvSpPr/>
      </dsp:nvSpPr>
      <dsp:spPr>
        <a:xfrm>
          <a:off x="19537" y="3072900"/>
          <a:ext cx="2120538" cy="12683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smtClean="0">
              <a:solidFill>
                <a:srgbClr val="0000FF"/>
              </a:solidFill>
            </a:rPr>
            <a:t>Cambios en los hábitos de consumo Reducción en el consumo</a:t>
          </a:r>
          <a:endParaRPr lang="es-ES" sz="1800" kern="1200" dirty="0">
            <a:solidFill>
              <a:srgbClr val="0000FF"/>
            </a:solidFill>
          </a:endParaRPr>
        </a:p>
      </dsp:txBody>
      <dsp:txXfrm>
        <a:off x="19537" y="3072900"/>
        <a:ext cx="2120538" cy="1268394"/>
      </dsp:txXfrm>
    </dsp:sp>
    <dsp:sp modelId="{2D9EE124-3202-C24A-9F81-6558F353357F}">
      <dsp:nvSpPr>
        <dsp:cNvPr id="0" name=""/>
        <dsp:cNvSpPr/>
      </dsp:nvSpPr>
      <dsp:spPr>
        <a:xfrm rot="12504852">
          <a:off x="1099808" y="2178567"/>
          <a:ext cx="2012727" cy="57702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936304"/>
                <a:satOff val="-1168"/>
                <a:lumOff val="275"/>
                <a:alphaOff val="0"/>
                <a:tint val="50000"/>
                <a:satMod val="300000"/>
              </a:schemeClr>
            </a:gs>
            <a:gs pos="35000">
              <a:schemeClr val="accent2">
                <a:hueOff val="936304"/>
                <a:satOff val="-1168"/>
                <a:lumOff val="275"/>
                <a:alphaOff val="0"/>
                <a:tint val="37000"/>
                <a:satMod val="300000"/>
              </a:schemeClr>
            </a:gs>
            <a:gs pos="100000">
              <a:schemeClr val="accent2">
                <a:hueOff val="936304"/>
                <a:satOff val="-1168"/>
                <a:lumOff val="27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482142F-0201-3144-906A-B104550CF10F}">
      <dsp:nvSpPr>
        <dsp:cNvPr id="0" name=""/>
        <dsp:cNvSpPr/>
      </dsp:nvSpPr>
      <dsp:spPr>
        <a:xfrm>
          <a:off x="250495" y="1421306"/>
          <a:ext cx="1941098" cy="11338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936304"/>
                <a:satOff val="-1168"/>
                <a:lumOff val="275"/>
                <a:alphaOff val="0"/>
                <a:tint val="50000"/>
                <a:satMod val="300000"/>
              </a:schemeClr>
            </a:gs>
            <a:gs pos="35000">
              <a:schemeClr val="accent2">
                <a:hueOff val="936304"/>
                <a:satOff val="-1168"/>
                <a:lumOff val="275"/>
                <a:alphaOff val="0"/>
                <a:tint val="37000"/>
                <a:satMod val="300000"/>
              </a:schemeClr>
            </a:gs>
            <a:gs pos="100000">
              <a:schemeClr val="accent2">
                <a:hueOff val="936304"/>
                <a:satOff val="-1168"/>
                <a:lumOff val="27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Desarrollo de tecnologías limpias (Química Verde)</a:t>
          </a:r>
          <a:endParaRPr lang="es-ES" sz="1800" kern="1200" dirty="0"/>
        </a:p>
      </dsp:txBody>
      <dsp:txXfrm>
        <a:off x="250495" y="1421306"/>
        <a:ext cx="1941098" cy="1133811"/>
      </dsp:txXfrm>
    </dsp:sp>
    <dsp:sp modelId="{D4FA9419-F3E3-BC4E-9A60-7D43B3B12DF8}">
      <dsp:nvSpPr>
        <dsp:cNvPr id="0" name=""/>
        <dsp:cNvSpPr/>
      </dsp:nvSpPr>
      <dsp:spPr>
        <a:xfrm rot="14855652">
          <a:off x="2211373" y="1254418"/>
          <a:ext cx="1946598" cy="57702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1872608"/>
                <a:satOff val="-2336"/>
                <a:lumOff val="549"/>
                <a:alphaOff val="0"/>
                <a:tint val="50000"/>
                <a:satMod val="300000"/>
              </a:schemeClr>
            </a:gs>
            <a:gs pos="35000">
              <a:schemeClr val="accent2">
                <a:hueOff val="1872608"/>
                <a:satOff val="-2336"/>
                <a:lumOff val="549"/>
                <a:alphaOff val="0"/>
                <a:tint val="37000"/>
                <a:satMod val="300000"/>
              </a:schemeClr>
            </a:gs>
            <a:gs pos="100000">
              <a:schemeClr val="accent2">
                <a:hueOff val="1872608"/>
                <a:satOff val="-2336"/>
                <a:lumOff val="54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B7B8155-30F0-1F42-B13F-718E7565E214}">
      <dsp:nvSpPr>
        <dsp:cNvPr id="0" name=""/>
        <dsp:cNvSpPr/>
      </dsp:nvSpPr>
      <dsp:spPr>
        <a:xfrm>
          <a:off x="1523997" y="76204"/>
          <a:ext cx="2579377" cy="11338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872608"/>
                <a:satOff val="-2336"/>
                <a:lumOff val="549"/>
                <a:alphaOff val="0"/>
                <a:tint val="50000"/>
                <a:satMod val="300000"/>
              </a:schemeClr>
            </a:gs>
            <a:gs pos="35000">
              <a:schemeClr val="accent2">
                <a:hueOff val="1872608"/>
                <a:satOff val="-2336"/>
                <a:lumOff val="549"/>
                <a:alphaOff val="0"/>
                <a:tint val="37000"/>
                <a:satMod val="300000"/>
              </a:schemeClr>
            </a:gs>
            <a:gs pos="100000">
              <a:schemeClr val="accent2">
                <a:hueOff val="1872608"/>
                <a:satOff val="-2336"/>
                <a:lumOff val="54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Mejora en el diseño de productos. </a:t>
          </a:r>
          <a:r>
            <a:rPr lang="es-ES" sz="1800" b="1" kern="1200" dirty="0" smtClean="0">
              <a:solidFill>
                <a:srgbClr val="0000FF"/>
              </a:solidFill>
            </a:rPr>
            <a:t>Productos pensados para durar</a:t>
          </a:r>
          <a:endParaRPr lang="es-ES" sz="1800" kern="1200" dirty="0">
            <a:solidFill>
              <a:srgbClr val="0000FF"/>
            </a:solidFill>
          </a:endParaRPr>
        </a:p>
      </dsp:txBody>
      <dsp:txXfrm>
        <a:off x="1523997" y="76204"/>
        <a:ext cx="2579377" cy="1133811"/>
      </dsp:txXfrm>
    </dsp:sp>
    <dsp:sp modelId="{85AA06F6-988C-D640-A81C-65C4FF05A8C7}">
      <dsp:nvSpPr>
        <dsp:cNvPr id="0" name=""/>
        <dsp:cNvSpPr/>
      </dsp:nvSpPr>
      <dsp:spPr>
        <a:xfrm rot="17613738">
          <a:off x="3843529" y="1258179"/>
          <a:ext cx="1971578" cy="57702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2808911"/>
                <a:satOff val="-3503"/>
                <a:lumOff val="824"/>
                <a:alphaOff val="0"/>
                <a:tint val="50000"/>
                <a:satMod val="300000"/>
              </a:schemeClr>
            </a:gs>
            <a:gs pos="35000">
              <a:schemeClr val="accent2">
                <a:hueOff val="2808911"/>
                <a:satOff val="-3503"/>
                <a:lumOff val="824"/>
                <a:alphaOff val="0"/>
                <a:tint val="37000"/>
                <a:satMod val="300000"/>
              </a:schemeClr>
            </a:gs>
            <a:gs pos="100000">
              <a:schemeClr val="accent2">
                <a:hueOff val="2808911"/>
                <a:satOff val="-3503"/>
                <a:lumOff val="82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4ABA886-EBC0-4643-92BB-D891BA5F9F47}">
      <dsp:nvSpPr>
        <dsp:cNvPr id="0" name=""/>
        <dsp:cNvSpPr/>
      </dsp:nvSpPr>
      <dsp:spPr>
        <a:xfrm>
          <a:off x="4343411" y="76188"/>
          <a:ext cx="1759944" cy="11338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808911"/>
                <a:satOff val="-3503"/>
                <a:lumOff val="824"/>
                <a:alphaOff val="0"/>
                <a:tint val="50000"/>
                <a:satMod val="300000"/>
              </a:schemeClr>
            </a:gs>
            <a:gs pos="35000">
              <a:schemeClr val="accent2">
                <a:hueOff val="2808911"/>
                <a:satOff val="-3503"/>
                <a:lumOff val="824"/>
                <a:alphaOff val="0"/>
                <a:tint val="37000"/>
                <a:satMod val="300000"/>
              </a:schemeClr>
            </a:gs>
            <a:gs pos="100000">
              <a:schemeClr val="accent2">
                <a:hueOff val="2808911"/>
                <a:satOff val="-3503"/>
                <a:lumOff val="82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Sustitución de materiales</a:t>
          </a:r>
          <a:endParaRPr lang="es-ES" sz="1800" kern="1200" dirty="0"/>
        </a:p>
      </dsp:txBody>
      <dsp:txXfrm>
        <a:off x="4343411" y="76188"/>
        <a:ext cx="1759944" cy="1133811"/>
      </dsp:txXfrm>
    </dsp:sp>
    <dsp:sp modelId="{758E0D4A-E35D-7E44-893D-558ED65EF9E8}">
      <dsp:nvSpPr>
        <dsp:cNvPr id="0" name=""/>
        <dsp:cNvSpPr/>
      </dsp:nvSpPr>
      <dsp:spPr>
        <a:xfrm rot="19955159">
          <a:off x="4875758" y="2293220"/>
          <a:ext cx="1694809" cy="57702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3745215"/>
                <a:satOff val="-4671"/>
                <a:lumOff val="1098"/>
                <a:alphaOff val="0"/>
                <a:tint val="50000"/>
                <a:satMod val="300000"/>
              </a:schemeClr>
            </a:gs>
            <a:gs pos="35000">
              <a:schemeClr val="accent2">
                <a:hueOff val="3745215"/>
                <a:satOff val="-4671"/>
                <a:lumOff val="1098"/>
                <a:alphaOff val="0"/>
                <a:tint val="37000"/>
                <a:satMod val="300000"/>
              </a:schemeClr>
            </a:gs>
            <a:gs pos="100000">
              <a:schemeClr val="accent2">
                <a:hueOff val="3745215"/>
                <a:satOff val="-4671"/>
                <a:lumOff val="109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85FFC22-6880-6946-A1ED-490029B58305}">
      <dsp:nvSpPr>
        <dsp:cNvPr id="0" name=""/>
        <dsp:cNvSpPr/>
      </dsp:nvSpPr>
      <dsp:spPr>
        <a:xfrm>
          <a:off x="5333035" y="1371608"/>
          <a:ext cx="2284742" cy="1639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3745215"/>
                <a:satOff val="-4671"/>
                <a:lumOff val="1098"/>
                <a:alphaOff val="0"/>
                <a:tint val="50000"/>
                <a:satMod val="300000"/>
              </a:schemeClr>
            </a:gs>
            <a:gs pos="35000">
              <a:schemeClr val="accent2">
                <a:hueOff val="3745215"/>
                <a:satOff val="-4671"/>
                <a:lumOff val="1098"/>
                <a:alphaOff val="0"/>
                <a:tint val="37000"/>
                <a:satMod val="300000"/>
              </a:schemeClr>
            </a:gs>
            <a:gs pos="100000">
              <a:schemeClr val="accent2">
                <a:hueOff val="3745215"/>
                <a:satOff val="-4671"/>
                <a:lumOff val="109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Desarrollo de tecnologías que permitan eliminar sustancias peligrosas en los residuos</a:t>
          </a:r>
        </a:p>
      </dsp:txBody>
      <dsp:txXfrm>
        <a:off x="5333035" y="1371608"/>
        <a:ext cx="2284742" cy="1639932"/>
      </dsp:txXfrm>
    </dsp:sp>
    <dsp:sp modelId="{5FE01BC5-E912-9444-A416-010533C0B138}">
      <dsp:nvSpPr>
        <dsp:cNvPr id="0" name=""/>
        <dsp:cNvSpPr/>
      </dsp:nvSpPr>
      <dsp:spPr>
        <a:xfrm rot="364500">
          <a:off x="5078270" y="3395267"/>
          <a:ext cx="1578396" cy="57702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CB3AEA0-38E8-924D-8F6D-92BB10C2FFCB}">
      <dsp:nvSpPr>
        <dsp:cNvPr id="0" name=""/>
        <dsp:cNvSpPr/>
      </dsp:nvSpPr>
      <dsp:spPr>
        <a:xfrm>
          <a:off x="5943602" y="3200397"/>
          <a:ext cx="1417263" cy="11338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…</a:t>
          </a:r>
        </a:p>
      </dsp:txBody>
      <dsp:txXfrm>
        <a:off x="5943602" y="3200397"/>
        <a:ext cx="1417263" cy="11338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es-ES" sz="1200"/>
            </a:lvl1pPr>
            <a:extLst/>
          </a:lstStyle>
          <a:p>
            <a:endParaRPr lang="es-ES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es-ES" sz="1200"/>
            </a:lvl1pPr>
            <a:extLst/>
          </a:lstStyle>
          <a:p>
            <a:fld id="{6E7D018D-748F-47BF-843A-40349A141CAC}" type="datetimeFigureOut">
              <a:rPr lang="es-ES" smtClean="0"/>
              <a:pPr/>
              <a:t>28/08/2014</a:t>
            </a:fld>
            <a:endParaRPr lang="es-ES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es-ES" sz="1200"/>
            </a:lvl1pPr>
            <a:extLst/>
          </a:lstStyle>
          <a:p>
            <a:endParaRPr lang="es-ES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es-ES" sz="1200"/>
            </a:lvl1pPr>
            <a:extLst/>
          </a:lstStyle>
          <a:p>
            <a:fld id="{04AC5213-BACC-41AB-9B61-B40CF6C5296E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29103057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es-ES" sz="1200"/>
            </a:lvl1pPr>
            <a:extLst/>
          </a:lstStyle>
          <a:p>
            <a:endParaRPr lang="es-E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es-ES" sz="1200"/>
            </a:lvl1pPr>
            <a:extLst/>
          </a:lstStyle>
          <a:p>
            <a:fld id="{23E9B8FB-2ABD-42C9-A6DA-A6789EAF441D}" type="datetimeFigureOut">
              <a:rPr lang="es-ES"/>
              <a:pPr/>
              <a:t>28/08/2014</a:t>
            </a:fld>
            <a:endParaRPr lang="es-E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s-E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es-ES" sz="1200"/>
            </a:lvl1pPr>
            <a:extLst/>
          </a:lstStyle>
          <a:p>
            <a:endParaRPr lang="es-E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es-ES" sz="1200"/>
            </a:lvl1pPr>
            <a:extLst/>
          </a:lstStyle>
          <a:p>
            <a:fld id="{BE2A7042-DEED-4AA1-9E89-4A16B2572577}" type="slidenum">
              <a:rPr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322259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s-ES" smtClean="0"/>
              <a:pPr/>
              <a:t>1</a:t>
            </a:fld>
            <a:endParaRPr lang="es-E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242" eaLnBrk="0" hangingPunct="0"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84932" indent="-263436" defTabSz="913242" eaLnBrk="0" hangingPunct="0"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53741" indent="-210749" defTabSz="913242" eaLnBrk="0" hangingPunct="0"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75237" indent="-210749" defTabSz="913242" eaLnBrk="0" hangingPunct="0"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96733" indent="-210749" defTabSz="913242" eaLnBrk="0" hangingPunct="0"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18229" indent="-210749" defTabSz="913242" eaLnBrk="0" fontAlgn="base" hangingPunct="0">
              <a:spcBef>
                <a:spcPct val="5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39725" indent="-210749" defTabSz="913242" eaLnBrk="0" fontAlgn="base" hangingPunct="0">
              <a:spcBef>
                <a:spcPct val="5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161221" indent="-210749" defTabSz="913242" eaLnBrk="0" fontAlgn="base" hangingPunct="0">
              <a:spcBef>
                <a:spcPct val="5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82718" indent="-210749" defTabSz="913242" eaLnBrk="0" fontAlgn="base" hangingPunct="0">
              <a:spcBef>
                <a:spcPct val="5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2146FB8-F6CD-7C41-9DA1-3D65D8E9154F}" type="slidenum">
              <a:rPr lang="en-US" sz="1200">
                <a:latin typeface="Times New Roman" charset="0"/>
              </a:rPr>
              <a:pPr eaLnBrk="1" hangingPunct="1"/>
              <a:t>13</a:t>
            </a:fld>
            <a:endParaRPr lang="en-US" sz="1200" dirty="0">
              <a:latin typeface="Times New Roman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s-ES_tradnl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6575" y="503238"/>
            <a:ext cx="3140075" cy="2354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sz="1200" baseline="0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fld id="{6C45924B-C3DE-4747-97BD-D5CAAF45D742}" type="slidenum">
              <a:rPr lang="en-US">
                <a:latin typeface="Times New Roman" pitchFamily="18" charset="0"/>
              </a:rPr>
              <a:pPr/>
              <a:t>58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s-ES_tradnl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fld id="{ED822E62-49D0-4454-98FD-CE65A136E49A}" type="slidenum">
              <a:rPr lang="en-US">
                <a:latin typeface="Times New Roman" pitchFamily="18" charset="0"/>
              </a:rPr>
              <a:pPr/>
              <a:t>59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s-ES_tradnl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fld id="{ED822E62-49D0-4454-98FD-CE65A136E49A}" type="slidenum">
              <a:rPr lang="en-US">
                <a:latin typeface="Times New Roman" pitchFamily="18" charset="0"/>
              </a:rPr>
              <a:pPr/>
              <a:t>60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s-ES_tradnl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fld id="{ED822E62-49D0-4454-98FD-CE65A136E49A}" type="slidenum">
              <a:rPr lang="en-US">
                <a:latin typeface="Times New Roman" pitchFamily="18" charset="0"/>
              </a:rPr>
              <a:pPr/>
              <a:t>61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s-ES_tradnl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fld id="{ED822E62-49D0-4454-98FD-CE65A136E49A}" type="slidenum">
              <a:rPr lang="en-US">
                <a:latin typeface="Times New Roman" pitchFamily="18" charset="0"/>
              </a:rPr>
              <a:pPr/>
              <a:t>62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s-ES_tradnl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ada del álb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7162800" y="137160"/>
            <a:ext cx="228600" cy="525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es-ES"/>
          </a:p>
        </p:txBody>
      </p:sp>
      <p:sp>
        <p:nvSpPr>
          <p:cNvPr id="15" name="Rectangle 14"/>
          <p:cNvSpPr/>
          <p:nvPr userDrawn="1"/>
        </p:nvSpPr>
        <p:spPr>
          <a:xfrm>
            <a:off x="7467600" y="133350"/>
            <a:ext cx="1447800" cy="5257800"/>
          </a:xfrm>
          <a:prstGeom prst="rect">
            <a:avLst/>
          </a:prstGeom>
          <a:solidFill>
            <a:schemeClr val="accent3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es-ES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5467350"/>
            <a:ext cx="8672946" cy="1238250"/>
          </a:xfrm>
          <a:solidFill>
            <a:schemeClr val="accent1"/>
          </a:solidFill>
        </p:spPr>
        <p:txBody>
          <a:bodyPr vert="horz" anchor="ctr">
            <a:noAutofit/>
          </a:bodyPr>
          <a:lstStyle>
            <a:lvl1pPr marL="0" indent="0" algn="l" eaLnBrk="1" latinLnBrk="0" hangingPunct="1">
              <a:buFontTx/>
              <a:buNone/>
              <a:defRPr kumimoji="0" lang="es-ES" sz="48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s-ES"/>
              <a:t>Haga clic para agregar el título del álbum de fotografías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28600" y="152400"/>
            <a:ext cx="6858000" cy="5239512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es-ES_tradnl" smtClean="0"/>
              <a:t>Arrastre la imagen al marcador de posición o haga clic en el icono para agregar</a:t>
            </a:r>
            <a:endParaRPr kumimoji="0"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es-ES">
                <a:solidFill>
                  <a:schemeClr val="bg1"/>
                </a:solidFill>
              </a:rPr>
              <a:pPr algn="r"/>
              <a:t>28/08/2014</a:t>
            </a:fld>
            <a:endParaRPr kumimoji="0" lang="es-ES"/>
          </a:p>
        </p:txBody>
      </p:sp>
      <p:sp>
        <p:nvSpPr>
          <p:cNvPr id="13" name="Rectangle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es-ES">
                <a:solidFill>
                  <a:schemeClr val="bg1"/>
                </a:solidFill>
              </a:rPr>
              <a:pPr/>
              <a:t>‹Nº›</a:t>
            </a:fld>
            <a:endParaRPr kumimoji="0" lang="es-ES"/>
          </a:p>
        </p:txBody>
      </p:sp>
      <p:sp>
        <p:nvSpPr>
          <p:cNvPr id="14" name="Rectangle 13"/>
          <p:cNvSpPr>
            <a:spLocks noGrp="1"/>
          </p:cNvSpPr>
          <p:nvPr>
            <p:ph type="ftr" sz="quarter" idx="14"/>
          </p:nvPr>
        </p:nvSpPr>
        <p:spPr>
          <a:xfrm rot="16200000">
            <a:off x="7296150" y="3698878"/>
            <a:ext cx="2933700" cy="365125"/>
          </a:xfrm>
        </p:spPr>
        <p:txBody>
          <a:bodyPr/>
          <a:lstStyle>
            <a:extLst/>
          </a:lstStyle>
          <a:p>
            <a:endParaRPr kumimoji="0" lang="es-ES"/>
          </a:p>
        </p:txBody>
      </p:sp>
      <p:sp>
        <p:nvSpPr>
          <p:cNvPr id="18" name="Rectangle 17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5372100" y="2247900"/>
            <a:ext cx="5181600" cy="990600"/>
          </a:xfrm>
        </p:spPr>
        <p:txBody>
          <a:bodyPr/>
          <a:lstStyle>
            <a:lvl1pPr marL="0" indent="0" algn="r" eaLnBrk="1" latinLnBrk="0" hangingPunct="1">
              <a:buNone/>
              <a:defRPr kumimoji="0" lang="es-ES" sz="2000">
                <a:solidFill>
                  <a:srgbClr val="FFFFFF"/>
                </a:solidFill>
              </a:defRPr>
            </a:lvl1pPr>
          </a:lstStyle>
          <a:p>
            <a:pPr lvl="0"/>
            <a:r>
              <a:rPr kumimoji="0" lang="es-ES"/>
              <a:t>Haga clic para agregar la fecha u otros detalles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: en horizontal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 noChangeAspect="1"/>
          </p:cNvSpPr>
          <p:nvPr>
            <p:ph type="pic" sz="quarter" idx="11"/>
          </p:nvPr>
        </p:nvSpPr>
        <p:spPr>
          <a:xfrm>
            <a:off x="43434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es-ES_tradnl" smtClean="0"/>
              <a:t>Arrastre la imagen al marcador de posición o haga clic en el icono para agregar</a:t>
            </a:r>
            <a:endParaRPr kumimoji="0"/>
          </a:p>
        </p:txBody>
      </p:sp>
      <p:sp>
        <p:nvSpPr>
          <p:cNvPr id="26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es-ES_tradnl" smtClean="0"/>
              <a:t>Arrastre la imagen al marcador de posición o haga clic en el icono para agregar</a:t>
            </a:r>
            <a:endParaRPr kumimoji="0"/>
          </a:p>
        </p:txBody>
      </p:sp>
      <p:sp>
        <p:nvSpPr>
          <p:cNvPr id="13" name="Picture Placeholder 12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2286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es-ES_tradnl" smtClean="0"/>
              <a:t>Arrastre la imagen al marcador de posición o haga clic en el icono para agregar</a:t>
            </a:r>
            <a:endParaRPr kumimoji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228600"/>
            <a:ext cx="3947160" cy="2960370"/>
          </a:xfrm>
        </p:spPr>
        <p:txBody>
          <a:bodyPr anchor="b" anchorCtr="0"/>
          <a:lstStyle>
            <a:lvl1pPr marL="0" marR="0" indent="0" algn="r" eaLnBrk="1" latinLnBrk="0" hangingPunct="1">
              <a:buFontTx/>
              <a:buNone/>
              <a:defRPr kumimoji="0" lang="es-ES" sz="2000" i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es-ES">
                <a:solidFill>
                  <a:schemeClr val="bg1"/>
                </a:solidFill>
              </a:rPr>
              <a:pPr algn="r"/>
              <a:t>28/08/2014</a:t>
            </a:fld>
            <a:endParaRPr kumimoji="0" lang="es-E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es-ES">
                <a:solidFill>
                  <a:srgbClr val="FFFFFF"/>
                </a:solidFill>
              </a:rPr>
              <a:pPr/>
              <a:t>‹Nº›</a:t>
            </a:fld>
            <a:endParaRPr kumimoji="0" lang="es-E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: mi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4648200" y="3124962"/>
            <a:ext cx="3697224" cy="2772918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es-ES_tradnl" smtClean="0"/>
              <a:t>Arrastre la imagen al marcador de posición o haga clic en el icono para agregar</a:t>
            </a:r>
            <a:endParaRPr kumimoji="0"/>
          </a:p>
        </p:txBody>
      </p:sp>
      <p:sp>
        <p:nvSpPr>
          <p:cNvPr id="25" name="Picture Placeholder 24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228600"/>
            <a:ext cx="4251960" cy="566928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es-ES_tradnl" smtClean="0"/>
              <a:t>Arrastre la imagen al marcador de posición o haga clic en el icono para agregar</a:t>
            </a:r>
            <a:endParaRPr kumimoji="0"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228600"/>
            <a:ext cx="3672840" cy="275463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es-ES_tradnl" smtClean="0"/>
              <a:t>Arrastre la imagen al marcador de posición o haga clic en el icono para agregar</a:t>
            </a:r>
            <a:endParaRPr kumimoji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es-ES">
                <a:solidFill>
                  <a:schemeClr val="bg1"/>
                </a:solidFill>
              </a:rPr>
              <a:pPr algn="r"/>
              <a:t>28/08/2014</a:t>
            </a:fld>
            <a:endParaRPr kumimoji="0" lang="es-E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es-ES">
                <a:solidFill>
                  <a:srgbClr val="FFFFFF"/>
                </a:solidFill>
              </a:rPr>
              <a:pPr/>
              <a:t>‹Nº›</a:t>
            </a:fld>
            <a:endParaRPr kumimoji="0" lang="es-E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: en vertical con 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18669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es-ES_tradnl" smtClean="0"/>
              <a:t>Arrastre la imagen al marcador de posición o haga clic en el icono para agregar</a:t>
            </a:r>
            <a:endParaRPr kumimoji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1866900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es-ES_tradnl" smtClean="0"/>
              <a:t>Arrastre la imagen al marcador de posición o haga clic en el icono para agregar</a:t>
            </a:r>
            <a:endParaRPr kumimoji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3053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es-ES_tradnl" smtClean="0"/>
              <a:t>Arrastre la imagen al marcador de posición o haga clic en el icono para agregar</a:t>
            </a:r>
            <a:endParaRPr kumimoji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27"/>
          </p:nvPr>
        </p:nvSpPr>
        <p:spPr>
          <a:xfrm>
            <a:off x="4306086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es-ES_tradnl" smtClean="0"/>
              <a:t>Arrastre la imagen al marcador de posición o haga clic en el icono para agregar</a:t>
            </a:r>
            <a:endParaRPr kumimoji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228600"/>
            <a:ext cx="1676400" cy="27432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es-ES" sz="160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6629400" y="228600"/>
            <a:ext cx="16764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es-ES" sz="160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8" hasCustomPrompt="1"/>
          </p:nvPr>
        </p:nvSpPr>
        <p:spPr>
          <a:xfrm>
            <a:off x="152400" y="4724400"/>
            <a:ext cx="1676400" cy="1905000"/>
          </a:xfrm>
        </p:spPr>
        <p:txBody>
          <a:bodyPr anchor="b" anchorCtr="0"/>
          <a:lstStyle>
            <a:lvl1pPr marL="0" marR="0" indent="0" algn="r" eaLnBrk="1" latinLnBrk="0" hangingPunct="1">
              <a:buFontTx/>
              <a:buNone/>
              <a:defRPr kumimoji="0" lang="es-ES" sz="160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0" hasCustomPrompt="1"/>
          </p:nvPr>
        </p:nvSpPr>
        <p:spPr>
          <a:xfrm>
            <a:off x="6629400" y="4724400"/>
            <a:ext cx="1676400" cy="1905000"/>
          </a:xfrm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es-ES" sz="160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es-ES">
                <a:solidFill>
                  <a:schemeClr val="bg1"/>
                </a:solidFill>
              </a:rPr>
              <a:pPr algn="r"/>
              <a:t>28/08/2014</a:t>
            </a:fld>
            <a:endParaRPr kumimoji="0" lang="es-ES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es-ES">
                <a:solidFill>
                  <a:srgbClr val="FFFFFF"/>
                </a:solidFill>
              </a:rPr>
              <a:pPr/>
              <a:t>‹Nº›</a:t>
            </a:fld>
            <a:endParaRPr kumimoji="0" lang="es-ES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: en horizontal con 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533400" y="685800"/>
            <a:ext cx="3653297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es-ES_tradnl" smtClean="0"/>
              <a:t>Arrastre la imagen al marcador de posición o haga clic en el icono para agregar</a:t>
            </a:r>
            <a:endParaRPr kumimoji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533400" y="63246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es-ES" sz="160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267200" y="6858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es-ES_tradnl" smtClean="0"/>
              <a:t>Arrastre la imagen al marcador de posición o haga clic en el icono para agregar</a:t>
            </a:r>
            <a:endParaRPr kumimoji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5334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es-ES_tradnl" smtClean="0"/>
              <a:t>Arrastre la imagen al marcador de posición o haga clic en el icono para agregar</a:t>
            </a:r>
            <a:endParaRPr kumimoji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2672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es-ES_tradnl" smtClean="0"/>
              <a:t>Arrastre la imagen al marcador de posición o haga clic en el icono para agregar</a:t>
            </a:r>
            <a:endParaRPr kumimoji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33400" y="3048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es-ES" sz="160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267200" y="63246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es-ES" sz="160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267200" y="3048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es-ES" sz="160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es-ES">
                <a:solidFill>
                  <a:schemeClr val="bg1"/>
                </a:solidFill>
              </a:rPr>
              <a:pPr algn="r"/>
              <a:t>28/08/2014</a:t>
            </a:fld>
            <a:endParaRPr kumimoji="0" lang="es-ES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es-ES">
                <a:solidFill>
                  <a:srgbClr val="FFFFFF"/>
                </a:solidFill>
              </a:rPr>
              <a:pPr/>
              <a:t>‹Nº›</a:t>
            </a:fld>
            <a:endParaRPr kumimoji="0" lang="es-ES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: en vertical con título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 noChangeAspect="1"/>
          </p:cNvSpPr>
          <p:nvPr>
            <p:ph type="pic" sz="quarter" idx="14"/>
          </p:nvPr>
        </p:nvSpPr>
        <p:spPr>
          <a:xfrm>
            <a:off x="2286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es-ES_tradnl" smtClean="0"/>
              <a:t>Arrastre la imagen al marcador de posición o haga clic en el icono para agregar</a:t>
            </a:r>
            <a:endParaRPr kumimoji="0"/>
          </a:p>
        </p:txBody>
      </p:sp>
      <p:sp>
        <p:nvSpPr>
          <p:cNvPr id="28" name="Picture Placeholder 27"/>
          <p:cNvSpPr>
            <a:spLocks noGrp="1" noChangeAspect="1"/>
          </p:cNvSpPr>
          <p:nvPr>
            <p:ph type="pic" sz="quarter" idx="31"/>
          </p:nvPr>
        </p:nvSpPr>
        <p:spPr>
          <a:xfrm>
            <a:off x="43434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es-ES_tradnl" smtClean="0"/>
              <a:t>Arrastre la imagen al marcador de posición o haga clic en el icono para agregar</a:t>
            </a:r>
            <a:endParaRPr kumimoji="0"/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30"/>
          </p:nvPr>
        </p:nvSpPr>
        <p:spPr>
          <a:xfrm>
            <a:off x="22860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es-ES_tradnl" smtClean="0"/>
              <a:t>Arrastre la imagen al marcador de posición o haga clic en el icono para agregar</a:t>
            </a:r>
            <a:endParaRPr kumimoji="0"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32"/>
          </p:nvPr>
        </p:nvSpPr>
        <p:spPr>
          <a:xfrm>
            <a:off x="64008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es-ES_tradnl" smtClean="0"/>
              <a:t>Arrastre la imagen al marcador de posición o haga clic en el icono para agregar</a:t>
            </a:r>
            <a:endParaRPr kumimoji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9" hasCustomPrompt="1"/>
          </p:nvPr>
        </p:nvSpPr>
        <p:spPr>
          <a:xfrm>
            <a:off x="228600" y="3352800"/>
            <a:ext cx="8153400" cy="3048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es-ES" sz="280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es-ES">
                <a:solidFill>
                  <a:schemeClr val="bg1"/>
                </a:solidFill>
              </a:rPr>
              <a:pPr algn="r"/>
              <a:t>28/08/2014</a:t>
            </a:fld>
            <a:endParaRPr kumimoji="0" lang="es-E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es-ES">
                <a:solidFill>
                  <a:srgbClr val="FFFFFF"/>
                </a:solidFill>
              </a:rPr>
              <a:pPr/>
              <a:t>‹Nº›</a:t>
            </a:fld>
            <a:endParaRPr kumimoji="0" lang="es-E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: 1 en vertical y 3 en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3292" y="257665"/>
            <a:ext cx="4764388" cy="63525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es-ES_tradnl" smtClean="0"/>
              <a:t>Arrastre la imagen al marcador de posición o haga clic en el icono para agregar</a:t>
            </a:r>
            <a:endParaRPr kumimoji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5446340" y="257665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es-ES_tradnl" smtClean="0"/>
              <a:t>Arrastre la imagen al marcador de posición o haga clic en el icono para agregar</a:t>
            </a:r>
            <a:endParaRPr kumimoji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446340" y="2432657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es-ES_tradnl" smtClean="0"/>
              <a:t>Arrastre la imagen al marcador de posición o haga clic en el icono para agregar</a:t>
            </a:r>
            <a:endParaRPr kumimoji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23"/>
          </p:nvPr>
        </p:nvSpPr>
        <p:spPr>
          <a:xfrm>
            <a:off x="5446340" y="4607649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es-ES_tradnl" smtClean="0"/>
              <a:t>Arrastre la imagen al marcador de posición o haga clic en el icono para agregar</a:t>
            </a:r>
            <a:endParaRPr kumimoji="0"/>
          </a:p>
        </p:txBody>
      </p:sp>
      <p:sp>
        <p:nvSpPr>
          <p:cNvPr id="6" name="Rectangle 5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es-ES">
                <a:solidFill>
                  <a:schemeClr val="bg1"/>
                </a:solidFill>
              </a:rPr>
              <a:pPr algn="r"/>
              <a:t>28/08/2014</a:t>
            </a:fld>
            <a:endParaRPr kumimoji="0" lang="es-E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es-ES">
                <a:solidFill>
                  <a:srgbClr val="FFFFFF"/>
                </a:solidFill>
              </a:rPr>
              <a:pPr/>
              <a:t>‹Nº›</a:t>
            </a:fld>
            <a:endParaRPr kumimoji="0" lang="es-E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: 3 en horizontal y 2 en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228600" y="34290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es-ES_tradnl" smtClean="0"/>
              <a:t>Arrastre la imagen al marcador de posición o haga clic en el icono para agregar</a:t>
            </a:r>
            <a:endParaRPr kumimoji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2438400" y="228600"/>
            <a:ext cx="5562600" cy="4171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es-ES_tradnl" smtClean="0"/>
              <a:t>Arrastre la imagen al marcador de posición o haga clic en el icono para agregar</a:t>
            </a:r>
            <a:endParaRPr kumimoji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es-ES_tradnl" smtClean="0"/>
              <a:t>Arrastre la imagen al marcador de posición o haga clic en el icono para agregar</a:t>
            </a:r>
            <a:endParaRPr kumimoji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27"/>
          </p:nvPr>
        </p:nvSpPr>
        <p:spPr>
          <a:xfrm>
            <a:off x="52578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es-ES_tradnl" smtClean="0"/>
              <a:t>Arrastre la imagen al marcador de posición o haga clic en el icono para agregar</a:t>
            </a:r>
            <a:endParaRPr kumimoji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8"/>
          </p:nvPr>
        </p:nvSpPr>
        <p:spPr>
          <a:xfrm>
            <a:off x="24384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es-ES_tradnl" smtClean="0"/>
              <a:t>Arrastre la imagen al marcador de posición o haga clic en el icono para agregar</a:t>
            </a:r>
            <a:endParaRPr kumimoji="0"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es-ES">
                <a:solidFill>
                  <a:schemeClr val="bg1"/>
                </a:solidFill>
              </a:rPr>
              <a:pPr algn="r"/>
              <a:t>28/08/2014</a:t>
            </a:fld>
            <a:endParaRPr kumimoji="0" lang="es-E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es-ES">
                <a:solidFill>
                  <a:srgbClr val="FFFFFF"/>
                </a:solidFill>
              </a:rPr>
              <a:pPr/>
              <a:t>‹Nº›</a:t>
            </a:fld>
            <a:endParaRPr kumimoji="0" lang="es-E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: 2 en horizontal y 3 en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es-ES_tradnl" smtClean="0"/>
              <a:t>Arrastre la imagen al marcador de posición o haga clic en el icono para agregar</a:t>
            </a:r>
            <a:endParaRPr kumimoji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228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es-ES_tradnl" smtClean="0"/>
              <a:t>Arrastre la imagen al marcador de posición o haga clic en el icono para agregar</a:t>
            </a:r>
            <a:endParaRPr kumimoji="0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30"/>
          </p:nvPr>
        </p:nvSpPr>
        <p:spPr>
          <a:xfrm>
            <a:off x="4419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es-ES_tradnl" smtClean="0"/>
              <a:t>Arrastre la imagen al marcador de posición o haga clic en el icono para agregar</a:t>
            </a:r>
            <a:endParaRPr kumimoji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30099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es-ES_tradnl" smtClean="0"/>
              <a:t>Arrastre la imagen al marcador de posición o haga clic en el icono para agregar</a:t>
            </a:r>
            <a:endParaRPr kumimoji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57912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es-ES_tradnl" smtClean="0"/>
              <a:t>Arrastre la imagen al marcador de posición o haga clic en el icono para agregar</a:t>
            </a:r>
            <a:endParaRPr kumimoji="0"/>
          </a:p>
        </p:txBody>
      </p:sp>
      <p:sp>
        <p:nvSpPr>
          <p:cNvPr id="8" name="Rectangle 7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es-ES">
                <a:solidFill>
                  <a:schemeClr val="bg1"/>
                </a:solidFill>
              </a:rPr>
              <a:pPr algn="r"/>
              <a:t>28/08/2014</a:t>
            </a:fld>
            <a:endParaRPr kumimoji="0" lang="es-ES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es-ES">
                <a:solidFill>
                  <a:srgbClr val="FFFFFF"/>
                </a:solidFill>
              </a:rPr>
              <a:pPr/>
              <a:t>‹Nº›</a:t>
            </a:fld>
            <a:endParaRPr kumimoji="0" lang="es-ES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adra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2133600" y="762000"/>
            <a:ext cx="4873334" cy="48768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es-ES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kumimoji="0" lang="es-ES_tradnl" smtClean="0"/>
              <a:t>Arrastre la imagen al marcador de posición o haga clic en el icono para agregar</a:t>
            </a:r>
            <a:endParaRPr kumimoji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133600" y="5715000"/>
            <a:ext cx="4876800" cy="8382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es-ES" sz="2000" i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es-ES">
                <a:solidFill>
                  <a:schemeClr val="bg1"/>
                </a:solidFill>
              </a:rPr>
              <a:pPr algn="r"/>
              <a:t>28/08/2014</a:t>
            </a:fld>
            <a:endParaRPr kumimoji="0" lang="es-E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es-ES">
                <a:solidFill>
                  <a:srgbClr val="FFFFFF"/>
                </a:solidFill>
              </a:rPr>
              <a:pPr/>
              <a:t>‹Nº›</a:t>
            </a:fld>
            <a:endParaRPr kumimoji="0" lang="es-E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: cuadra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95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kumimoji="0" lang="es-ES_tradnl" smtClean="0"/>
              <a:t>Arrastre la imagen al marcador de posición o haga clic en el icono para agregar</a:t>
            </a:r>
            <a:endParaRPr kumimoji="0"/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114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es-ES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kumimoji="0" lang="es-ES_tradnl" smtClean="0"/>
              <a:t>Arrastre la imagen al marcador de posición o haga clic en el icono para agregar</a:t>
            </a:r>
            <a:endParaRPr kumimoji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es-ES" sz="2000" i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es-ES" sz="2000" i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es-ES">
                <a:solidFill>
                  <a:schemeClr val="bg1"/>
                </a:solidFill>
              </a:rPr>
              <a:pPr algn="r"/>
              <a:t>28/08/2014</a:t>
            </a:fld>
            <a:endParaRPr kumimoji="0" lang="es-ES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es-ES">
                <a:solidFill>
                  <a:srgbClr val="FFFFFF"/>
                </a:solidFill>
              </a:rPr>
              <a:pPr/>
              <a:t>‹Nº›</a:t>
            </a:fld>
            <a:endParaRPr kumimoji="0" lang="es-ES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rizontal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533400" y="218390"/>
            <a:ext cx="7467600" cy="56007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es-ES_tradnl" smtClean="0"/>
              <a:t>Arrastre la imagen al marcador de posición o haga clic en el icono para agregar</a:t>
            </a:r>
            <a:endParaRPr kumimoji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5943600"/>
            <a:ext cx="7467600" cy="7620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es-ES" sz="2400" i="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es-ES">
                <a:solidFill>
                  <a:schemeClr val="bg1"/>
                </a:solidFill>
              </a:rPr>
              <a:pPr algn="r"/>
              <a:t>28/08/2014</a:t>
            </a:fld>
            <a:endParaRPr kumimoji="0" lang="es-E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es-ES">
                <a:solidFill>
                  <a:srgbClr val="FFFFFF"/>
                </a:solidFill>
              </a:rPr>
              <a:pPr/>
              <a:t>‹Nº›</a:t>
            </a:fld>
            <a:endParaRPr kumimoji="0" lang="es-E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ica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30"/>
          </p:nvPr>
        </p:nvSpPr>
        <p:spPr>
          <a:xfrm>
            <a:off x="228600" y="1524000"/>
            <a:ext cx="8229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es-ES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es-ES_tradnl" smtClean="0"/>
              <a:t>Arrastre la imagen al marcador de posición o haga clic en el icono para agregar</a:t>
            </a:r>
            <a:endParaRPr kumimoji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228600" y="4343400"/>
            <a:ext cx="8229600" cy="1676400"/>
          </a:xfrm>
        </p:spPr>
        <p:txBody>
          <a:bodyPr tIns="91440" rIns="9144" bIns="91440" anchor="t"/>
          <a:lstStyle>
            <a:lvl1pPr marL="0" marR="0" indent="0" algn="r" eaLnBrk="1" latinLnBrk="0" hangingPunct="1">
              <a:buFontTx/>
              <a:buNone/>
              <a:defRPr kumimoji="0" lang="es-ES" sz="2000" i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3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es-ES">
                <a:solidFill>
                  <a:schemeClr val="bg1"/>
                </a:solidFill>
              </a:rPr>
              <a:pPr algn="r"/>
              <a:t>28/08/2014</a:t>
            </a:fld>
            <a:endParaRPr kumimoji="0" lang="es-E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es-ES">
                <a:solidFill>
                  <a:srgbClr val="FFFFFF"/>
                </a:solidFill>
              </a:rPr>
              <a:pPr/>
              <a:t>‹Nº›</a:t>
            </a:fld>
            <a:endParaRPr kumimoji="0" lang="es-E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kumimoji="0" lang="es-ES_tradnl" smtClean="0"/>
              <a:t>Clic para editar título</a:t>
            </a:r>
            <a:endParaRPr kumimoji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_tradnl" smtClean="0"/>
              <a:t>Segundo nivel</a:t>
            </a:r>
          </a:p>
          <a:p>
            <a:pPr lvl="2" eaLnBrk="1" latinLnBrk="0" hangingPunct="1"/>
            <a:r>
              <a:rPr kumimoji="0" lang="es-ES_tradnl" smtClean="0"/>
              <a:t>Tercer nivel</a:t>
            </a:r>
          </a:p>
          <a:p>
            <a:pPr lvl="3" eaLnBrk="1" latinLnBrk="0" hangingPunct="1"/>
            <a:r>
              <a:rPr kumimoji="0" lang="es-ES_tradnl" smtClean="0"/>
              <a:t>Cuarto nivel</a:t>
            </a:r>
          </a:p>
          <a:p>
            <a:pPr lvl="4" eaLnBrk="1" latinLnBrk="0" hangingPunct="1"/>
            <a:r>
              <a:rPr kumimoji="0" lang="es-ES_tradnl" smtClean="0"/>
              <a:t>Quinto nivel</a:t>
            </a:r>
            <a:endParaRPr kumimoji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rPr kumimoji="0" lang="es-ES"/>
              <a:pPr/>
              <a:t>28/08/2014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/>
              <a:pPr/>
              <a:t>‹Nº›</a:t>
            </a:fld>
            <a:endParaRPr kumimoji="0"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rPr kumimoji="0" lang="es-ES"/>
              <a:pPr/>
              <a:t>28/08/2014</a:t>
            </a:fld>
            <a:endParaRPr kumimoji="0"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/>
              <a:pPr/>
              <a:t>‹Nº›</a:t>
            </a:fld>
            <a:endParaRPr kumimoji="0" lang="es-E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 eaLnBrk="1" latinLnBrk="0" hangingPunct="1">
              <a:defRPr kumimoji="0" lang="es-ES" sz="2800"/>
            </a:lvl1pPr>
          </a:lstStyle>
          <a:p>
            <a:pPr eaLnBrk="1" latinLnBrk="0" hangingPunct="1"/>
            <a:r>
              <a:rPr kumimoji="0" lang="es-ES_tradnl" smtClean="0"/>
              <a:t>Clic para editar título</a:t>
            </a:r>
            <a:endParaRPr kumimoji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kumimoji="0" lang="es-ES"/>
              <a:pPr/>
              <a:t>28/08/2014</a:t>
            </a:fld>
            <a:endParaRPr kumimoji="0"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kumimoji="0"/>
              <a:pPr/>
              <a:t>‹Nº›</a:t>
            </a:fld>
            <a:endParaRPr kumimoji="0" lang="es-ES"/>
          </a:p>
        </p:txBody>
      </p:sp>
    </p:spTree>
    <p:extLst>
      <p:ext uri="{BB962C8B-B14F-4D97-AF65-F5344CB8AC3E}">
        <p14:creationId xmlns="" xmlns:p14="http://schemas.microsoft.com/office/powerpoint/2010/main" val="6217536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mtClean="0">
                <a:latin typeface="Arial" pitchFamily="34" charset="0"/>
                <a:ea typeface="ＭＳ Ｐゴシック" charset="-128"/>
              </a:defRPr>
            </a:lvl1pPr>
          </a:lstStyle>
          <a:p>
            <a:fld id="{38134F8A-EE53-4A11-91EC-6C671EE20275}" type="datetime1">
              <a:rPr lang="es-ES"/>
              <a:pPr/>
              <a:t>28/08/2014</a:t>
            </a:fld>
            <a:r>
              <a:rPr lang="en-US"/>
              <a:t>© Pearson Educación, S.A.</a:t>
            </a: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mtClean="0">
                <a:latin typeface="Arial" pitchFamily="34" charset="0"/>
                <a:ea typeface="ＭＳ Ｐゴシック" charset="-128"/>
              </a:defRPr>
            </a:lvl1pPr>
          </a:lstStyle>
          <a:p>
            <a:r>
              <a:rPr lang="en-US"/>
              <a:t>Química General: Capítulo 9</a:t>
            </a:r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2757854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41D688-C9CE-4724-8E67-C64804D94A2A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691052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304800" y="228600"/>
            <a:ext cx="4754880" cy="63246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t"/>
          <a:lstStyle>
            <a:lvl1pPr marL="0" indent="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es-ES_tradnl" smtClean="0"/>
              <a:t>Arrastre la imagen al marcador de posición o haga clic en el icono para agregar</a:t>
            </a:r>
            <a:endParaRPr kumimoji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105400" y="228600"/>
            <a:ext cx="3200400" cy="3810000"/>
          </a:xfrm>
        </p:spPr>
        <p:txBody>
          <a:bodyPr tIns="91440" bIns="91440" anchor="t"/>
          <a:lstStyle>
            <a:lvl1pPr marL="0" marR="0" indent="0" algn="l" eaLnBrk="1" latinLnBrk="0" hangingPunct="1">
              <a:buFontTx/>
              <a:buNone/>
              <a:defRPr kumimoji="0" lang="es-ES" sz="2000" i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es-ES">
                <a:solidFill>
                  <a:schemeClr val="bg1"/>
                </a:solidFill>
              </a:rPr>
              <a:pPr algn="r"/>
              <a:t>28/08/2014</a:t>
            </a:fld>
            <a:endParaRPr kumimoji="0" lang="es-E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es-ES">
                <a:solidFill>
                  <a:srgbClr val="FFFFFF"/>
                </a:solidFill>
              </a:rPr>
              <a:pPr/>
              <a:t>‹Nº›</a:t>
            </a:fld>
            <a:endParaRPr kumimoji="0" lang="es-E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talla completa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t"/>
          <a:lstStyle>
            <a:extLst/>
          </a:lstStyle>
          <a:p>
            <a:pPr marL="0" marR="0" indent="0" algn="ctr">
              <a:buFontTx/>
              <a:buNone/>
            </a:pPr>
            <a:r>
              <a:rPr kumimoji="0" lang="es-ES" i="0"/>
              <a:t>Haga clic en el icono para agregar una imagen a página completa</a:t>
            </a:r>
            <a:endParaRPr kumimoji="0" lang="es-ES" i="0" baseline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es-ES">
                <a:solidFill>
                  <a:schemeClr val="bg1"/>
                </a:solidFill>
              </a:rPr>
              <a:pPr algn="r"/>
              <a:t>28/08/2014</a:t>
            </a:fld>
            <a:endParaRPr kumimoji="0" lang="es-E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es-ES">
                <a:solidFill>
                  <a:srgbClr val="FFFFFF"/>
                </a:solidFill>
              </a:rPr>
              <a:pPr/>
              <a:t>‹Nº›</a:t>
            </a:fld>
            <a:endParaRPr kumimoji="0" lang="es-E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ción del álb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es-ES"/>
          </a:p>
        </p:txBody>
      </p:sp>
      <p:sp>
        <p:nvSpPr>
          <p:cNvPr id="23" name="Rectangle 22"/>
          <p:cNvSpPr/>
          <p:nvPr userDrawn="1"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es-ES"/>
          </a:p>
        </p:txBody>
      </p:sp>
      <p:sp>
        <p:nvSpPr>
          <p:cNvPr id="24" name="Rectangle 23"/>
          <p:cNvSpPr/>
          <p:nvPr userDrawn="1"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s-E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35429" y="2146300"/>
            <a:ext cx="2362200" cy="21971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es-ES_tradnl" smtClean="0"/>
              <a:t>Arrastre la imagen al marcador de posición o haga clic en el icono para agregar</a:t>
            </a:r>
            <a:endParaRPr kumimoji="0"/>
          </a:p>
        </p:txBody>
      </p:sp>
      <p:sp>
        <p:nvSpPr>
          <p:cNvPr id="17" name="Rectangle 16"/>
          <p:cNvSpPr/>
          <p:nvPr/>
        </p:nvSpPr>
        <p:spPr>
          <a:xfrm rot="10800000" flipV="1">
            <a:off x="435429" y="6172200"/>
            <a:ext cx="7086600" cy="6858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s-ES"/>
          </a:p>
        </p:txBody>
      </p:sp>
      <p:sp>
        <p:nvSpPr>
          <p:cNvPr id="22" name="Rectangle 21"/>
          <p:cNvSpPr/>
          <p:nvPr userDrawn="1"/>
        </p:nvSpPr>
        <p:spPr>
          <a:xfrm>
            <a:off x="435429" y="0"/>
            <a:ext cx="7086600" cy="19812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s-E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429" y="5791200"/>
            <a:ext cx="7086600" cy="381000"/>
          </a:xfrm>
          <a:solidFill>
            <a:schemeClr val="accent3"/>
          </a:solidFill>
        </p:spPr>
        <p:txBody>
          <a:bodyPr vert="horz" anchor="ctr"/>
          <a:lstStyle>
            <a:lvl1pPr marL="0" indent="0" algn="l" eaLnBrk="1" latinLnBrk="0" hangingPunct="1">
              <a:buFontTx/>
              <a:buNone/>
              <a:defRPr kumimoji="0" lang="es-ES" sz="1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kumimoji="0" lang="es-ES"/>
              <a:t>Haga clic para agregar subtítulo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35429" y="4495800"/>
            <a:ext cx="7086600" cy="1295400"/>
          </a:xfrm>
          <a:solidFill>
            <a:schemeClr val="accent6"/>
          </a:solidFill>
        </p:spPr>
        <p:txBody>
          <a:bodyPr vert="horz" anchor="ctr"/>
          <a:lstStyle>
            <a:lvl1pPr marL="0" indent="0" algn="l" eaLnBrk="1" latinLnBrk="0" hangingPunct="1">
              <a:buFontTx/>
              <a:buNone/>
              <a:defRPr kumimoji="0" lang="es-ES" sz="3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kumimoji="0" lang="es-ES"/>
              <a:t>Haga clic para agregar el título de la sección</a:t>
            </a:r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8"/>
          </p:nvPr>
        </p:nvSpPr>
        <p:spPr>
          <a:xfrm>
            <a:off x="29500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Tx/>
              <a:buNone/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es-ES_tradnl" smtClean="0"/>
              <a:t>Arrastre la imagen al marcador de posición o haga clic en el icono para agregar</a:t>
            </a:r>
            <a:endParaRPr kumimoji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53122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Tx/>
              <a:buNone/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es-ES_tradnl" smtClean="0"/>
              <a:t>Arrastre la imagen al marcador de posición o haga clic en el icono para agregar</a:t>
            </a:r>
            <a:endParaRPr kumimoji="0"/>
          </a:p>
        </p:txBody>
      </p:sp>
      <p:sp>
        <p:nvSpPr>
          <p:cNvPr id="18" name="Rectangle 17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es-ES">
                <a:solidFill>
                  <a:schemeClr val="bg1"/>
                </a:solidFill>
              </a:rPr>
              <a:pPr algn="r"/>
              <a:t>28/08/2014</a:t>
            </a:fld>
            <a:endParaRPr kumimoji="0" lang="es-ES"/>
          </a:p>
        </p:txBody>
      </p:sp>
      <p:sp>
        <p:nvSpPr>
          <p:cNvPr id="20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es-ES">
                <a:solidFill>
                  <a:srgbClr val="FFFFFF"/>
                </a:solidFill>
              </a:rPr>
              <a:pPr/>
              <a:t>‹Nº›</a:t>
            </a:fld>
            <a:endParaRPr kumimoji="0" lang="es-ES"/>
          </a:p>
        </p:txBody>
      </p:sp>
      <p:sp>
        <p:nvSpPr>
          <p:cNvPr id="21" name="Rectangle 20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: en vertical con 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 noChangeAspect="1"/>
          </p:cNvSpPr>
          <p:nvPr>
            <p:ph type="pic" sz="quarter" idx="10"/>
          </p:nvPr>
        </p:nvSpPr>
        <p:spPr>
          <a:xfrm>
            <a:off x="4341047" y="533400"/>
            <a:ext cx="3431353" cy="4575141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es-ES_tradnl" smtClean="0"/>
              <a:t>Arrastre la imagen al marcador de posición o haga clic en el icono para agregar</a:t>
            </a:r>
            <a:endParaRPr kumimoji="0"/>
          </a:p>
        </p:txBody>
      </p:sp>
      <p:sp>
        <p:nvSpPr>
          <p:cNvPr id="31" name="Picture Placeholder 30"/>
          <p:cNvSpPr>
            <a:spLocks noGrp="1" noChangeAspect="1"/>
          </p:cNvSpPr>
          <p:nvPr>
            <p:ph type="pic" sz="quarter" idx="11"/>
          </p:nvPr>
        </p:nvSpPr>
        <p:spPr>
          <a:xfrm>
            <a:off x="685800" y="533400"/>
            <a:ext cx="3429000" cy="45720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es-ES_tradnl" smtClean="0"/>
              <a:t>Arrastre la imagen al marcador de posición o haga clic en el icono para agregar</a:t>
            </a:r>
            <a:endParaRPr kumimoji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5257800"/>
            <a:ext cx="3429000" cy="12192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es-ES" sz="180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343400" y="5257800"/>
            <a:ext cx="3429000" cy="12192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es-ES" sz="180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es-ES">
                <a:solidFill>
                  <a:schemeClr val="bg1"/>
                </a:solidFill>
              </a:rPr>
              <a:pPr algn="r"/>
              <a:t>28/08/2014</a:t>
            </a:fld>
            <a:endParaRPr kumimoji="0" lang="es-E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es-ES">
                <a:solidFill>
                  <a:srgbClr val="FFFFFF"/>
                </a:solidFill>
              </a:rPr>
              <a:pPr/>
              <a:t>‹Nº›</a:t>
            </a:fld>
            <a:endParaRPr kumimoji="0" lang="es-E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: en horizontal con 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es-ES_tradnl" smtClean="0"/>
              <a:t>Arrastre la imagen al marcador de posición o haga clic en el icono para agregar</a:t>
            </a:r>
            <a:endParaRPr kumimoji="0"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4"/>
          </p:nvPr>
        </p:nvSpPr>
        <p:spPr>
          <a:xfrm>
            <a:off x="152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es-ES_tradnl" smtClean="0"/>
              <a:t>Arrastre la imagen al marcador de posición o haga clic en el icono para agregar</a:t>
            </a:r>
            <a:endParaRPr kumimoji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4267200"/>
            <a:ext cx="4038600" cy="10668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es-ES" sz="180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 hasCustomPrompt="1"/>
          </p:nvPr>
        </p:nvSpPr>
        <p:spPr>
          <a:xfrm>
            <a:off x="4343400" y="4267200"/>
            <a:ext cx="4038600" cy="10668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es-ES" sz="180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es-ES">
                <a:solidFill>
                  <a:schemeClr val="bg1"/>
                </a:solidFill>
              </a:rPr>
              <a:pPr algn="r"/>
              <a:t>28/08/2014</a:t>
            </a:fld>
            <a:endParaRPr kumimoji="0" lang="es-E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es-ES">
                <a:solidFill>
                  <a:srgbClr val="FFFFFF"/>
                </a:solidFill>
              </a:rPr>
              <a:pPr/>
              <a:t>‹Nº›</a:t>
            </a:fld>
            <a:endParaRPr kumimoji="0" lang="es-E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: mixt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 noChangeAspect="1"/>
          </p:cNvSpPr>
          <p:nvPr>
            <p:ph type="pic" sz="quarter" idx="11"/>
          </p:nvPr>
        </p:nvSpPr>
        <p:spPr>
          <a:xfrm>
            <a:off x="4724401" y="225552"/>
            <a:ext cx="3694176" cy="2770632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es-ES_tradnl" smtClean="0"/>
              <a:t>Arrastre la imagen al marcador de posición o haga clic en el icono para agregar</a:t>
            </a:r>
            <a:endParaRPr kumimoji="0"/>
          </a:p>
        </p:txBody>
      </p:sp>
      <p:sp>
        <p:nvSpPr>
          <p:cNvPr id="21" name="Picture Placeholder 20"/>
          <p:cNvSpPr>
            <a:spLocks noGrp="1" noChangeAspect="1"/>
          </p:cNvSpPr>
          <p:nvPr>
            <p:ph type="pic" sz="quarter" idx="12"/>
          </p:nvPr>
        </p:nvSpPr>
        <p:spPr>
          <a:xfrm>
            <a:off x="152400" y="222504"/>
            <a:ext cx="4368557" cy="5824743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es-ES_tradnl" smtClean="0"/>
              <a:t>Arrastre la imagen al marcador de posición o haga clic en el icono para agregar</a:t>
            </a:r>
            <a:endParaRPr kumimoji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724400" y="3124200"/>
            <a:ext cx="3694177" cy="2983987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es-ES" sz="2000" i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es-ES">
                <a:solidFill>
                  <a:schemeClr val="bg1"/>
                </a:solidFill>
              </a:rPr>
              <a:pPr algn="r"/>
              <a:t>28/08/2014</a:t>
            </a:fld>
            <a:endParaRPr kumimoji="0" lang="es-E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es-ES">
                <a:solidFill>
                  <a:srgbClr val="FFFFFF"/>
                </a:solidFill>
              </a:rPr>
              <a:pPr/>
              <a:t>‹Nº›</a:t>
            </a:fld>
            <a:endParaRPr kumimoji="0" lang="es-ES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: en vertical con 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es-ES_tradnl" smtClean="0"/>
              <a:t>Arrastre la imagen al marcador de posición o haga clic en el icono para agregar</a:t>
            </a:r>
            <a:endParaRPr kumimoji="0"/>
          </a:p>
        </p:txBody>
      </p:sp>
      <p:sp>
        <p:nvSpPr>
          <p:cNvPr id="29" name="Picture Placeholder 28"/>
          <p:cNvSpPr>
            <a:spLocks noGrp="1" noChangeAspect="1"/>
          </p:cNvSpPr>
          <p:nvPr>
            <p:ph type="pic" sz="quarter" idx="11"/>
          </p:nvPr>
        </p:nvSpPr>
        <p:spPr>
          <a:xfrm>
            <a:off x="30480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es-ES_tradnl" smtClean="0"/>
              <a:t>Arrastre la imagen al marcador de posición o haga clic en el icono para agregar</a:t>
            </a:r>
            <a:endParaRPr kumimoji="0"/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58674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es-ES_tradnl" smtClean="0"/>
              <a:t>Arrastre la imagen al marcador de posición o haga clic en el icono para agregar</a:t>
            </a:r>
            <a:endParaRPr kumimoji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es-ES" sz="200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es-ES" sz="200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8674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es-ES" sz="200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889273" y="0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s-ES"/>
          </a:p>
        </p:txBody>
      </p:sp>
      <p:sp>
        <p:nvSpPr>
          <p:cNvPr id="9" name="Rectangle 8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es-ES">
                <a:solidFill>
                  <a:schemeClr val="bg1"/>
                </a:solidFill>
              </a:rPr>
              <a:pPr algn="r"/>
              <a:t>28/08/2014</a:t>
            </a:fld>
            <a:endParaRPr kumimoji="0" lang="es-ES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es-ES">
                <a:solidFill>
                  <a:srgbClr val="FFFFFF"/>
                </a:solidFill>
              </a:rPr>
              <a:pPr/>
              <a:t>‹Nº›</a:t>
            </a:fld>
            <a:endParaRPr kumimoji="0" lang="es-ES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es-ES"/>
          </a:p>
        </p:txBody>
      </p:sp>
      <p:sp>
        <p:nvSpPr>
          <p:cNvPr id="8" name="Rectangle 7"/>
          <p:cNvSpPr/>
          <p:nvPr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es-E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extLst/>
          </a:lstStyle>
          <a:p>
            <a:pPr eaLnBrk="1" latinLnBrk="0" hangingPunct="1"/>
            <a:r>
              <a:rPr kumimoji="0" lang="es-ES_tradnl" smtClean="0"/>
              <a:t>Clic para editar título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7848600" cy="4525963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_tradnl" smtClean="0"/>
              <a:t>Segundo nivel</a:t>
            </a:r>
          </a:p>
          <a:p>
            <a:pPr lvl="2" eaLnBrk="1" latinLnBrk="0" hangingPunct="1"/>
            <a:r>
              <a:rPr kumimoji="0" lang="es-ES_tradnl" smtClean="0"/>
              <a:t>Tercer nivel</a:t>
            </a:r>
          </a:p>
          <a:p>
            <a:pPr lvl="3" eaLnBrk="1" latinLnBrk="0" hangingPunct="1"/>
            <a:r>
              <a:rPr kumimoji="0" lang="es-ES_tradnl" smtClean="0"/>
              <a:t>Cuarto nivel</a:t>
            </a:r>
          </a:p>
          <a:p>
            <a:pPr lvl="4" eaLnBrk="1" latinLnBrk="0" hangingPunct="1"/>
            <a:r>
              <a:rPr kumimoji="0" lang="es-ES_tradnl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lang="es-ES" sz="1200">
                <a:solidFill>
                  <a:schemeClr val="bg1"/>
                </a:solidFill>
              </a:defRPr>
            </a:lvl1pPr>
            <a:extLst/>
          </a:lstStyle>
          <a:p>
            <a:pPr algn="r"/>
            <a:fld id="{9668B50E-0B48-4566-8609-C51CF752A7DF}" type="datetimeFigureOut">
              <a:rPr kumimoji="0" lang="es-ES">
                <a:solidFill>
                  <a:schemeClr val="bg1"/>
                </a:solidFill>
              </a:rPr>
              <a:pPr algn="r"/>
              <a:t>28/08/2014</a:t>
            </a:fld>
            <a:endParaRPr kumimoji="0" lang="es-ES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62800" y="3832226"/>
            <a:ext cx="32004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lang="es-ES" sz="1200">
                <a:solidFill>
                  <a:schemeClr val="bg1"/>
                </a:solidFill>
              </a:defRPr>
            </a:lvl1pPr>
            <a:extLst/>
          </a:lstStyle>
          <a:p>
            <a:pPr algn="l"/>
            <a:endParaRPr kumimoji="0" lang="es-ES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5400000">
            <a:off x="8278813" y="5962650"/>
            <a:ext cx="968375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lang="es-ES" sz="1200">
                <a:solidFill>
                  <a:schemeClr val="bg1"/>
                </a:solidFill>
              </a:defRPr>
            </a:lvl1pPr>
            <a:extLst/>
          </a:lstStyle>
          <a:p>
            <a:fld id="{8A4431D5-1B33-458B-8AFD-CECCB0FA18CB}" type="slidenum">
              <a:rPr kumimoji="0" lang="es-ES">
                <a:solidFill>
                  <a:schemeClr val="bg1"/>
                </a:solidFill>
              </a:rPr>
              <a:pPr/>
              <a:t>‹Nº›</a:t>
            </a:fld>
            <a:endParaRPr kumimoji="0" lang="es-ES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lang="es-ES" sz="44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kumimoji="0" lang="es-ES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kumimoji="0" lang="es-ES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kumimoji="0" lang="es-ES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kumimoji="0" lang="es-ES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kumimoji="0" lang="es-ES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ommons.wikimedia.org/wiki/File:Earth_Flag_Alt-4.svg" TargetMode="External"/><Relationship Id="rId5" Type="http://schemas.openxmlformats.org/officeDocument/2006/relationships/hyperlink" Target="http://commons.wikimedia.org/wiki/File:Sigle-recyclage.jpg?uselang=es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Eboueurs_20100508_Aix-en-Provence_1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Chino_copper_mine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5" Type="http://schemas.openxmlformats.org/officeDocument/2006/relationships/hyperlink" Target="http://es.wikipedia.org/wiki/Pozo_petrol%C3%ADfero" TargetMode="Externa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wxWxkZqmpJ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hyperlink" Target="http://www.midwayfilm.com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z5XI4X5JJc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prtr-es.es/data/images/Directiva%2096-61%20(IPPC)-8AC74FB2F68AFD3F.pdf" TargetMode="Externa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eur-lex.europa.eu/es/index.htm" TargetMode="External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eur-lex.europa.eu/es/index.htm" TargetMode="Externa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eur-lex.europa.eu/LexUriServ/LexUriServ.do?uri=OJ:L:2008:312:0003:0030:Es:PDF" TargetMode="Externa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6.png"/><Relationship Id="rId7" Type="http://schemas.openxmlformats.org/officeDocument/2006/relationships/hyperlink" Target="http://creativecommons.org/licenses/by-sa/3.0/de/legalcod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hyperlink" Target="file:///\\de.wikipedia.org\wiki\User:Martina_Nolte" TargetMode="External"/><Relationship Id="rId5" Type="http://schemas.openxmlformats.org/officeDocument/2006/relationships/hyperlink" Target="http://commons.wikimedia.org/wiki/File:2013-05-03_Fotoflug_Leer_Papenburg_DSCF6878.jpg" TargetMode="External"/><Relationship Id="rId4" Type="http://schemas.openxmlformats.org/officeDocument/2006/relationships/hyperlink" Target="http://es.wikipedia.org/wiki/Incineradora_de_residuos_s%C3%B3lidos_org%C3%A1nicos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" TargetMode="External"/><Relationship Id="rId3" Type="http://schemas.openxmlformats.org/officeDocument/2006/relationships/image" Target="../media/image18.png"/><Relationship Id="rId7" Type="http://schemas.openxmlformats.org/officeDocument/2006/relationships/hyperlink" Target="file:///\\en.wikipedia.org\wiki\User:Ponchito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hyperlink" Target="http://commons.wikimedia.org/wiki/Category:CC-BY-SA-3.0" TargetMode="External"/><Relationship Id="rId5" Type="http://schemas.openxmlformats.org/officeDocument/2006/relationships/hyperlink" Target="http://commons.wikimedia.org/wiki/File:Geomembrana_AGS.jpg" TargetMode="External"/><Relationship Id="rId4" Type="http://schemas.openxmlformats.org/officeDocument/2006/relationships/hyperlink" Target="http://commons.wikimedia.org/wiki/File:WasteFinalDeposited.jpg" TargetMode="External"/><Relationship Id="rId9" Type="http://schemas.openxmlformats.org/officeDocument/2006/relationships/image" Target="../media/image19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boe.es/boe/dias/2011/07/29/pdfs/BOE-A-2011-13046.pdf" TargetMode="Externa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zkaia.net/Home2/Archivos/DPTO9/Temas/Residuos/Plan_Prevencion_RU_2010_2016.pdf?idioma=CA" TargetMode="External"/><Relationship Id="rId2" Type="http://schemas.openxmlformats.org/officeDocument/2006/relationships/hyperlink" Target="http://www.euskadi.net/bopv2/datos/1998/03/9801344a.pdf" TargetMode="Externa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4" Type="http://schemas.openxmlformats.org/officeDocument/2006/relationships/hyperlink" Target="http://commons.wikimedia.org/wiki/File:Fredmeyer_edit_1.jpg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boe.es/boe/dias/2009/02/26/pdfs/BOE-A-2009-3243.pdf" TargetMode="External"/><Relationship Id="rId1" Type="http://schemas.openxmlformats.org/officeDocument/2006/relationships/slideLayout" Target="../slideLayouts/slideLayout2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ngurumena.ejgv.euskadi.net/r49-4892/es/contenidos/normativa/legislacion_residuos/es_10565/indice.html" TargetMode="External"/><Relationship Id="rId3" Type="http://schemas.openxmlformats.org/officeDocument/2006/relationships/hyperlink" Target="http://eur-lex.europa.eu/es/index.htm" TargetMode="External"/><Relationship Id="rId7" Type="http://schemas.openxmlformats.org/officeDocument/2006/relationships/hyperlink" Target="http://www.ingurumena.ejgv.euskadi.net/r49-579/e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://www.boe.es/boe/dias/2011/07/29/pdfs/BOE-A-2011-13046.pdf" TargetMode="External"/><Relationship Id="rId5" Type="http://schemas.openxmlformats.org/officeDocument/2006/relationships/hyperlink" Target="http://www.boe.es/aeboe/consultas/bases_datos/iberlex.php" TargetMode="External"/><Relationship Id="rId4" Type="http://schemas.openxmlformats.org/officeDocument/2006/relationships/hyperlink" Target="http://eur-lex.europa.eu/LexUriServ/LexUriServ.do?uri=OJ:L:2008:312:0003:0030:Es:PDF" TargetMode="External"/><Relationship Id="rId9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s.m.wikipedia.org/wiki/Archivo:Coches_citroen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.png"/><Relationship Id="rId5" Type="http://schemas.openxmlformats.org/officeDocument/2006/relationships/hyperlink" Target="http://commons.wikimedia.org/wiki/File:Alm_invernadero.jpg" TargetMode="External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2lYIsh_TwPo&amp;feature=player_detailpage" TargetMode="External"/><Relationship Id="rId3" Type="http://schemas.openxmlformats.org/officeDocument/2006/relationships/hyperlink" Target="http://www.prtr-es.es/data/images/Directiva%2096-61%20(IPPC)-8AC74FB2F68AFD3F.pdf" TargetMode="External"/><Relationship Id="rId7" Type="http://schemas.openxmlformats.org/officeDocument/2006/relationships/hyperlink" Target="http://www.boe.es/boe/dias/2009/02/26/pdfs/BOE-A-2009-3243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://www.euskadi.net/bopv2/datos/1998/03/9801344a.pdf" TargetMode="External"/><Relationship Id="rId5" Type="http://schemas.openxmlformats.org/officeDocument/2006/relationships/hyperlink" Target="http://www.boe.es/boe/dias/2011/07/29/pdfs/BOE-A-2011-13046.pdf" TargetMode="External"/><Relationship Id="rId4" Type="http://schemas.openxmlformats.org/officeDocument/2006/relationships/hyperlink" Target="http://eur-lex.europa.eu/LexUriServ/LexUriServ.do?uri=OJ:L:2008:312:0003:0030:Es:PDF" TargetMode="External"/><Relationship Id="rId9" Type="http://schemas.openxmlformats.org/officeDocument/2006/relationships/image" Target="../media/image1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wxWxkZqmpJ0" TargetMode="External"/><Relationship Id="rId3" Type="http://schemas.openxmlformats.org/officeDocument/2006/relationships/hyperlink" Target="http://www.midwayfilm.com" TargetMode="External"/><Relationship Id="rId7" Type="http://schemas.openxmlformats.org/officeDocument/2006/relationships/hyperlink" Target="http://www.youtube.com/watch?v=C1jz7qP66w8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www.youtube.com/watch?v=eejEyPNB0bI" TargetMode="External"/><Relationship Id="rId11" Type="http://schemas.openxmlformats.org/officeDocument/2006/relationships/image" Target="../media/image1.png"/><Relationship Id="rId5" Type="http://schemas.openxmlformats.org/officeDocument/2006/relationships/hyperlink" Target="https://www.youtube.com/watch?v=OaIDVYTvmxI" TargetMode="External"/><Relationship Id="rId10" Type="http://schemas.openxmlformats.org/officeDocument/2006/relationships/hyperlink" Target="http://www.youtube.com/watch?v=2lYIsh_TwPo&amp;feature=player_detailpage" TargetMode="External"/><Relationship Id="rId4" Type="http://schemas.openxmlformats.org/officeDocument/2006/relationships/hyperlink" Target="http://www.youtube.com/watch?v=2adeyeoKF1w" TargetMode="External"/><Relationship Id="rId9" Type="http://schemas.openxmlformats.org/officeDocument/2006/relationships/hyperlink" Target="http://www.youtube.com/watch?v=z5XI4X5JJcE" TargetMode="Externa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RR0lJtyK5jU" TargetMode="Externa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://www.youtube.com/watch?v=2lYIsh_TwPo&amp;feature=player_detailpage" TargetMode="External"/><Relationship Id="rId5" Type="http://schemas.openxmlformats.org/officeDocument/2006/relationships/hyperlink" Target="http://www.zabalgarbi.com/es/Proceso-de-Valorizacin-Zabalgarbi.html" TargetMode="External"/><Relationship Id="rId4" Type="http://schemas.openxmlformats.org/officeDocument/2006/relationships/hyperlink" Target="http://www.sanmarko.net/es/component/content/article/15?kokapen=ontz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hyperlink" Target="http://amnistiapresos.blogspot.com.es/2013/10/investigacion-el-asesino-ddt-y-monsanto.html" TargetMode="External"/><Relationship Id="rId5" Type="http://schemas.openxmlformats.org/officeDocument/2006/relationships/hyperlink" Target="http://jujuyalmomento.com/?transformadores-de-pcb-cancer&amp;page=ampliada&amp;id=10321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/>
          </p:cNvSpPr>
          <p:nvPr>
            <p:ph type="body" sz="quarter" idx="15"/>
          </p:nvPr>
        </p:nvSpPr>
        <p:spPr>
          <a:xfrm rot="16200000">
            <a:off x="5638800" y="2590800"/>
            <a:ext cx="5257800" cy="381000"/>
          </a:xfrm>
          <a:solidFill>
            <a:srgbClr val="4977F9"/>
          </a:solidFill>
        </p:spPr>
        <p:txBody>
          <a:bodyPr>
            <a:normAutofit lnSpcReduction="10000"/>
          </a:bodyPr>
          <a:lstStyle/>
          <a:p>
            <a:endParaRPr lang="es-E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>
              <a:spcBef>
                <a:spcPts val="0"/>
              </a:spcBef>
            </a:pPr>
            <a:r>
              <a:rPr lang="es-E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Curso OCW 2014</a:t>
            </a:r>
          </a:p>
          <a:p>
            <a:pPr algn="ctr">
              <a:spcBef>
                <a:spcPts val="0"/>
              </a:spcBef>
            </a:pPr>
            <a:r>
              <a:rPr lang="es-E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Tecnologías </a:t>
            </a:r>
            <a:r>
              <a:rPr lang="es-E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Ambientales: Gestión y Minimización de Residuos Industriales. Estudio de Casos</a:t>
            </a: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/>
            </a:endParaRPr>
          </a:p>
          <a:p>
            <a:pPr algn="ctr">
              <a:spcBef>
                <a:spcPts val="0"/>
              </a:spcBef>
            </a:pPr>
            <a:r>
              <a:rPr lang="es-E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F. Fernández Marzo, C. Peña Rodríguez y M.P.  Ruiz </a:t>
            </a:r>
            <a:r>
              <a:rPr lang="es-E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Ojeda </a:t>
            </a: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990600" y="533400"/>
            <a:ext cx="5943600" cy="875111"/>
          </a:xfrm>
          <a:prstGeom prst="rect">
            <a:avLst/>
          </a:prstGeom>
          <a:solidFill>
            <a:srgbClr val="4C86DB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Tema 1. Introducción y Marco Normativo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11" name="Imagen 10" descr="Captura de pantalla 2013-02-15 a la(s) 14.12.3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206902"/>
            <a:ext cx="914400" cy="416418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28600" y="76200"/>
            <a:ext cx="381000" cy="5334000"/>
          </a:xfrm>
          <a:prstGeom prst="rect">
            <a:avLst/>
          </a:prstGeom>
          <a:solidFill>
            <a:srgbClr val="FE8B3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13 Imagen" descr="La Tierr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9000" y="1905000"/>
            <a:ext cx="3505200" cy="2133600"/>
          </a:xfrm>
          <a:prstGeom prst="rect">
            <a:avLst/>
          </a:prstGeom>
          <a:ln w="28575" cap="sq">
            <a:solidFill>
              <a:srgbClr val="7F7F7F"/>
            </a:solidFill>
            <a:prstDash val="solid"/>
            <a:miter lim="800000"/>
          </a:ln>
          <a:effectLst/>
        </p:spPr>
      </p:pic>
      <p:sp>
        <p:nvSpPr>
          <p:cNvPr id="15" name="CuadroTexto 11"/>
          <p:cNvSpPr txBox="1"/>
          <p:nvPr/>
        </p:nvSpPr>
        <p:spPr>
          <a:xfrm>
            <a:off x="838200" y="4267200"/>
            <a:ext cx="2438400" cy="7591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lvl1pPr algn="ctr">
              <a:defRPr sz="1200" b="1" i="1" u="sng">
                <a:latin typeface="Times New Roman"/>
                <a:cs typeface="Times New Roman"/>
              </a:defRPr>
            </a:lvl1pPr>
            <a:extLst/>
          </a:lstStyle>
          <a:p>
            <a:pPr>
              <a:lnSpc>
                <a:spcPts val="1300"/>
              </a:lnSpc>
            </a:pPr>
            <a:r>
              <a:rPr lang="es-ES" sz="1050" u="none" dirty="0" smtClean="0"/>
              <a:t> </a:t>
            </a:r>
            <a:r>
              <a:rPr lang="es-ES" u="none" dirty="0" smtClean="0"/>
              <a:t>Símbolo Reciclaje</a:t>
            </a:r>
            <a:endParaRPr lang="es-ES" sz="1050" u="none" dirty="0" smtClean="0"/>
          </a:p>
          <a:p>
            <a:pPr>
              <a:lnSpc>
                <a:spcPts val="1300"/>
              </a:lnSpc>
            </a:pPr>
            <a:r>
              <a:rPr lang="es-ES" sz="1050" dirty="0" smtClean="0">
                <a:hlinkClick r:id="rId5"/>
              </a:rPr>
              <a:t>Bajo licencia </a:t>
            </a:r>
            <a:r>
              <a:rPr lang="es-ES" sz="1050" dirty="0" err="1" smtClean="0">
                <a:hlinkClick r:id="rId5"/>
              </a:rPr>
              <a:t>Creative</a:t>
            </a:r>
            <a:r>
              <a:rPr lang="es-ES" sz="1050" dirty="0" smtClean="0">
                <a:hlinkClick r:id="rId5"/>
              </a:rPr>
              <a:t> </a:t>
            </a:r>
            <a:r>
              <a:rPr lang="es-ES" sz="1050" dirty="0" err="1" smtClean="0">
                <a:hlinkClick r:id="rId5"/>
              </a:rPr>
              <a:t>Commons</a:t>
            </a:r>
            <a:r>
              <a:rPr lang="es-ES" sz="1050" dirty="0" smtClean="0">
                <a:hlinkClick r:id="rId5"/>
              </a:rPr>
              <a:t> Dedicación de Dominio Público CC0 1.0 Universal</a:t>
            </a:r>
            <a:endParaRPr lang="es-ES_tradnl" sz="1050" dirty="0"/>
          </a:p>
        </p:txBody>
      </p:sp>
      <p:sp>
        <p:nvSpPr>
          <p:cNvPr id="16" name="CuadroTexto 11"/>
          <p:cNvSpPr txBox="1"/>
          <p:nvPr/>
        </p:nvSpPr>
        <p:spPr>
          <a:xfrm>
            <a:off x="3657600" y="4343400"/>
            <a:ext cx="3048000" cy="5924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lvl1pPr algn="ctr">
              <a:defRPr sz="1200" b="1" i="1" u="sng">
                <a:latin typeface="Times New Roman"/>
                <a:cs typeface="Times New Roman"/>
              </a:defRPr>
            </a:lvl1pPr>
            <a:extLst/>
          </a:lstStyle>
          <a:p>
            <a:pPr>
              <a:lnSpc>
                <a:spcPts val="1300"/>
              </a:lnSpc>
            </a:pPr>
            <a:r>
              <a:rPr lang="es-ES" sz="1050" u="none" dirty="0" smtClean="0"/>
              <a:t> </a:t>
            </a:r>
            <a:r>
              <a:rPr lang="es-ES" u="none" dirty="0" smtClean="0"/>
              <a:t>Logo de la Tierra</a:t>
            </a:r>
            <a:endParaRPr lang="es-ES" sz="1050" u="none" dirty="0" smtClean="0"/>
          </a:p>
          <a:p>
            <a:pPr>
              <a:lnSpc>
                <a:spcPts val="1300"/>
              </a:lnSpc>
            </a:pPr>
            <a:r>
              <a:rPr lang="en-US" sz="1050" dirty="0" err="1" smtClean="0">
                <a:hlinkClick r:id="rId6"/>
              </a:rPr>
              <a:t>Bajo</a:t>
            </a:r>
            <a:r>
              <a:rPr lang="en-US" sz="1050" dirty="0" smtClean="0">
                <a:hlinkClick r:id="rId6"/>
              </a:rPr>
              <a:t> </a:t>
            </a:r>
            <a:r>
              <a:rPr lang="en-US" sz="1050" dirty="0" err="1" smtClean="0">
                <a:hlinkClick r:id="rId6"/>
              </a:rPr>
              <a:t>licencia</a:t>
            </a:r>
            <a:r>
              <a:rPr lang="en-US" sz="1050" dirty="0" smtClean="0">
                <a:hlinkClick r:id="rId6"/>
              </a:rPr>
              <a:t> Creative Commons Attribution-Share Alike 3.0 </a:t>
            </a:r>
            <a:r>
              <a:rPr lang="en-US" sz="1050" dirty="0" err="1" smtClean="0">
                <a:hlinkClick r:id="rId6"/>
              </a:rPr>
              <a:t>Unported</a:t>
            </a:r>
            <a:endParaRPr lang="es-ES_tradnl" sz="1050" dirty="0"/>
          </a:p>
        </p:txBody>
      </p:sp>
      <p:pic>
        <p:nvPicPr>
          <p:cNvPr id="18" name="17 Imagen" descr="Reciclar 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90600" y="1905000"/>
            <a:ext cx="2133600" cy="2133600"/>
          </a:xfrm>
          <a:prstGeom prst="rect">
            <a:avLst/>
          </a:prstGeom>
          <a:ln w="28575" cap="sq">
            <a:solidFill>
              <a:srgbClr val="7F7F7F"/>
            </a:solidFill>
            <a:prstDash val="solid"/>
            <a:miter lim="800000"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Line 2"/>
          <p:cNvSpPr>
            <a:spLocks noChangeShapeType="1"/>
          </p:cNvSpPr>
          <p:nvPr/>
        </p:nvSpPr>
        <p:spPr bwMode="auto">
          <a:xfrm>
            <a:off x="457200" y="914400"/>
            <a:ext cx="777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ES">
              <a:latin typeface="Arial" charset="0"/>
              <a:ea typeface="ＭＳ Ｐゴシック" charset="0"/>
            </a:endParaRPr>
          </a:p>
        </p:txBody>
      </p:sp>
      <p:sp>
        <p:nvSpPr>
          <p:cNvPr id="210947" name="Text Box 3"/>
          <p:cNvSpPr txBox="1">
            <a:spLocks noChangeArrowheads="1"/>
          </p:cNvSpPr>
          <p:nvPr/>
        </p:nvSpPr>
        <p:spPr bwMode="auto">
          <a:xfrm>
            <a:off x="1524000" y="304800"/>
            <a:ext cx="5791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/>
            <a:r>
              <a:rPr lang="es-ES" sz="2800" b="1" dirty="0" smtClean="0">
                <a:solidFill>
                  <a:srgbClr val="CC0000"/>
                </a:solidFill>
              </a:rPr>
              <a:t>1. Introducción</a:t>
            </a:r>
            <a:endParaRPr lang="es-ES" sz="2800" b="1" dirty="0">
              <a:solidFill>
                <a:srgbClr val="CC0000"/>
              </a:solidFill>
            </a:endParaRPr>
          </a:p>
        </p:txBody>
      </p:sp>
      <p:sp>
        <p:nvSpPr>
          <p:cNvPr id="5" name="5 Marcador de número de diapositiva"/>
          <p:cNvSpPr txBox="1">
            <a:spLocks/>
          </p:cNvSpPr>
          <p:nvPr/>
        </p:nvSpPr>
        <p:spPr bwMode="auto">
          <a:xfrm>
            <a:off x="8572500" y="6248400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80A1FFF-C2F6-CB4E-AAAB-8BDB8429C952}" type="slidenum">
              <a:rPr lang="eu-ES" sz="1600">
                <a:latin typeface="Arial" charset="0"/>
                <a:cs typeface="Arial" charset="0"/>
              </a:rPr>
              <a:pPr eaLnBrk="1" hangingPunct="1"/>
              <a:t>10</a:t>
            </a:fld>
            <a:endParaRPr lang="eu-ES" sz="1600" dirty="0">
              <a:latin typeface="Arial" charset="0"/>
              <a:cs typeface="Arial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524000" y="6248400"/>
            <a:ext cx="6096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2700338" algn="ctr"/>
                <a:tab pos="5400675" algn="r"/>
              </a:tabLst>
            </a:pPr>
            <a:r>
              <a:rPr lang="es-ES" sz="1200" i="1" dirty="0" smtClean="0">
                <a:latin typeface="Times New Roman"/>
                <a:cs typeface="Times New Roman"/>
              </a:rPr>
              <a:t>OCW 2014. Tecnologías Ambientales: Gestión y Minimización de Residuos Industriales. Estudio de Casos. </a:t>
            </a:r>
            <a:r>
              <a:rPr lang="es-ES" sz="1200" i="1" dirty="0">
                <a:latin typeface="Times New Roman"/>
                <a:cs typeface="Times New Roman"/>
              </a:rPr>
              <a:t>F. Fernández Marzo, C. Peña Rodríguez y M.P.  Ruiz Ojeda</a:t>
            </a:r>
            <a:endParaRPr lang="es-ES" sz="1200" dirty="0">
              <a:latin typeface="Times New Roman"/>
              <a:cs typeface="Times New Roman"/>
            </a:endParaRPr>
          </a:p>
        </p:txBody>
      </p:sp>
      <p:pic>
        <p:nvPicPr>
          <p:cNvPr id="10" name="Imagen 9" descr="Captura de pantalla 2013-02-15 a la(s) 14.12.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276304"/>
            <a:ext cx="990600" cy="451119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533400" y="1905000"/>
            <a:ext cx="4267200" cy="3062377"/>
          </a:xfrm>
          <a:prstGeom prst="rect">
            <a:avLst/>
          </a:prstGeom>
          <a:solidFill>
            <a:srgbClr val="D7E4BD"/>
          </a:solidFill>
        </p:spPr>
        <p:txBody>
          <a:bodyPr wrap="square">
            <a:spAutoFit/>
          </a:bodyPr>
          <a:lstStyle/>
          <a:p>
            <a:pPr marL="358775" lvl="1" indent="-296863">
              <a:spcBef>
                <a:spcPts val="1200"/>
              </a:spcBef>
              <a:buClr>
                <a:srgbClr val="0000FF"/>
              </a:buClr>
              <a:buSzPct val="115000"/>
              <a:buFont typeface="+mj-lt"/>
              <a:buAutoNum type="arabicPeriod"/>
            </a:pPr>
            <a:r>
              <a:rPr lang="es-ES" sz="2000" b="1" dirty="0" smtClean="0">
                <a:solidFill>
                  <a:srgbClr val="000000"/>
                </a:solidFill>
              </a:rPr>
              <a:t> La continua </a:t>
            </a:r>
            <a:r>
              <a:rPr lang="es-ES" sz="2000" b="1" dirty="0" err="1">
                <a:solidFill>
                  <a:srgbClr val="000000"/>
                </a:solidFill>
              </a:rPr>
              <a:t>generación</a:t>
            </a:r>
            <a:r>
              <a:rPr lang="es-ES" sz="2000" b="1" dirty="0">
                <a:solidFill>
                  <a:srgbClr val="000000"/>
                </a:solidFill>
              </a:rPr>
              <a:t> de </a:t>
            </a:r>
            <a:r>
              <a:rPr lang="es-ES" sz="2000" b="1" dirty="0" smtClean="0">
                <a:solidFill>
                  <a:srgbClr val="000000"/>
                </a:solidFill>
              </a:rPr>
              <a:t>desechos</a:t>
            </a:r>
            <a:r>
              <a:rPr lang="es-ES" sz="2000" b="1" dirty="0" smtClean="0"/>
              <a:t>, trae </a:t>
            </a:r>
            <a:r>
              <a:rPr lang="es-ES" sz="2000" b="1" dirty="0"/>
              <a:t>consigo un aumento considerable del </a:t>
            </a:r>
            <a:r>
              <a:rPr lang="es-ES" sz="2400" b="1" dirty="0">
                <a:solidFill>
                  <a:srgbClr val="CC0000"/>
                </a:solidFill>
              </a:rPr>
              <a:t>volumen</a:t>
            </a:r>
            <a:r>
              <a:rPr lang="es-ES" sz="2400" b="1" dirty="0"/>
              <a:t> </a:t>
            </a:r>
            <a:r>
              <a:rPr lang="es-ES" sz="2400" b="1" dirty="0">
                <a:solidFill>
                  <a:srgbClr val="CC0000"/>
                </a:solidFill>
              </a:rPr>
              <a:t>de residuos. </a:t>
            </a:r>
          </a:p>
          <a:p>
            <a:pPr marL="271463" lvl="1">
              <a:spcBef>
                <a:spcPts val="600"/>
              </a:spcBef>
              <a:buClr>
                <a:srgbClr val="A8007D"/>
              </a:buClr>
              <a:buSzPct val="165000"/>
            </a:pPr>
            <a:r>
              <a:rPr lang="es-ES" sz="2000" b="1" dirty="0" smtClean="0"/>
              <a:t>Cada </a:t>
            </a:r>
            <a:r>
              <a:rPr lang="es-ES" sz="2000" b="1" dirty="0"/>
              <a:t>persona </a:t>
            </a:r>
            <a:r>
              <a:rPr lang="es-ES" sz="2000" b="1" dirty="0" smtClean="0"/>
              <a:t>generamos </a:t>
            </a:r>
            <a:r>
              <a:rPr lang="es-ES" sz="2000" b="1" dirty="0"/>
              <a:t>aproximadamente 1 kilo de basura al </a:t>
            </a:r>
            <a:r>
              <a:rPr lang="es-ES" sz="2000" b="1" dirty="0" err="1"/>
              <a:t>día</a:t>
            </a:r>
            <a:r>
              <a:rPr lang="es-ES" sz="2000" b="1" dirty="0"/>
              <a:t> </a:t>
            </a:r>
            <a:r>
              <a:rPr lang="es-ES" sz="2000" b="1" dirty="0" smtClean="0"/>
              <a:t>(más los </a:t>
            </a:r>
            <a:r>
              <a:rPr lang="es-ES" sz="2000" b="1" dirty="0"/>
              <a:t>residuos que producen la agricultura, </a:t>
            </a:r>
            <a:r>
              <a:rPr lang="es-ES" sz="2000" b="1" dirty="0" err="1"/>
              <a:t>ganadería</a:t>
            </a:r>
            <a:r>
              <a:rPr lang="es-ES" sz="2000" b="1" dirty="0"/>
              <a:t>, actividad industrial,...</a:t>
            </a:r>
            <a:r>
              <a:rPr lang="es-ES" sz="2000" b="1" dirty="0" smtClean="0"/>
              <a:t>). 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1371600" y="5257800"/>
            <a:ext cx="3471766" cy="49244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>
            <a:lvl1pPr algn="ctr">
              <a:defRPr sz="1200" b="1" i="1" u="sng">
                <a:latin typeface="Times New Roman"/>
                <a:cs typeface="Times New Roman"/>
              </a:defRPr>
            </a:lvl1pPr>
            <a:extLst/>
          </a:lstStyle>
          <a:p>
            <a:r>
              <a:rPr lang="es-ES" u="none" dirty="0" smtClean="0"/>
              <a:t> </a:t>
            </a:r>
            <a:r>
              <a:rPr lang="es-ES" sz="1400" u="none" dirty="0" smtClean="0"/>
              <a:t>Recogida de residuos urbanos</a:t>
            </a:r>
            <a:endParaRPr lang="es-ES" u="none" dirty="0" smtClean="0"/>
          </a:p>
          <a:p>
            <a:r>
              <a:rPr lang="es-ES_tradnl" dirty="0" smtClean="0">
                <a:hlinkClick r:id="rId3"/>
              </a:rPr>
              <a:t>Publicada </a:t>
            </a:r>
            <a:r>
              <a:rPr lang="es-ES_tradnl" dirty="0">
                <a:hlinkClick r:id="rId3"/>
              </a:rPr>
              <a:t>en Wikipedia con licencia CC BY-SA 3.0</a:t>
            </a:r>
            <a:endParaRPr lang="es-ES_tradnl" dirty="0"/>
          </a:p>
        </p:txBody>
      </p:sp>
      <p:sp>
        <p:nvSpPr>
          <p:cNvPr id="7" name="CuadroTexto 6"/>
          <p:cNvSpPr txBox="1"/>
          <p:nvPr/>
        </p:nvSpPr>
        <p:spPr>
          <a:xfrm>
            <a:off x="457200" y="1143000"/>
            <a:ext cx="4419601" cy="461665"/>
          </a:xfrm>
          <a:prstGeom prst="rect">
            <a:avLst/>
          </a:prstGeom>
          <a:solidFill>
            <a:srgbClr val="FFFFFF"/>
          </a:solidFill>
          <a:ln>
            <a:solidFill>
              <a:srgbClr val="7F7F7F"/>
            </a:solidFill>
          </a:ln>
        </p:spPr>
        <p:txBody>
          <a:bodyPr wrap="square" rtlCol="0">
            <a:spAutoFit/>
          </a:bodyPr>
          <a:lstStyle/>
          <a:p>
            <a:r>
              <a:rPr lang="es-ES" sz="2400" b="1" i="1" dirty="0" smtClean="0"/>
              <a:t>En cuanto al Ecosistema Global …</a:t>
            </a:r>
            <a:endParaRPr lang="es-ES" sz="2400" b="1" i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400" y="1371600"/>
            <a:ext cx="3048000" cy="4572000"/>
          </a:xfrm>
          <a:prstGeom prst="rect">
            <a:avLst/>
          </a:prstGeom>
          <a:ln w="28575" cap="sq" cmpd="sng">
            <a:solidFill>
              <a:srgbClr val="7F7F7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70641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Line 2"/>
          <p:cNvSpPr>
            <a:spLocks noChangeShapeType="1"/>
          </p:cNvSpPr>
          <p:nvPr/>
        </p:nvSpPr>
        <p:spPr bwMode="auto">
          <a:xfrm>
            <a:off x="685800" y="838200"/>
            <a:ext cx="754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ES">
              <a:latin typeface="Arial" charset="0"/>
              <a:ea typeface="ＭＳ Ｐゴシック" charset="0"/>
            </a:endParaRPr>
          </a:p>
        </p:txBody>
      </p:sp>
      <p:sp>
        <p:nvSpPr>
          <p:cNvPr id="210947" name="Text Box 3"/>
          <p:cNvSpPr txBox="1">
            <a:spLocks noChangeArrowheads="1"/>
          </p:cNvSpPr>
          <p:nvPr/>
        </p:nvSpPr>
        <p:spPr bwMode="auto">
          <a:xfrm>
            <a:off x="1524000" y="228600"/>
            <a:ext cx="5791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/>
            <a:r>
              <a:rPr lang="es-ES" sz="2800" b="1" dirty="0" smtClean="0">
                <a:solidFill>
                  <a:srgbClr val="CC0000"/>
                </a:solidFill>
              </a:rPr>
              <a:t>1. Introducción</a:t>
            </a:r>
            <a:endParaRPr lang="es-ES" sz="2800" b="1" dirty="0">
              <a:solidFill>
                <a:srgbClr val="CC0000"/>
              </a:solidFill>
            </a:endParaRPr>
          </a:p>
        </p:txBody>
      </p:sp>
      <p:sp>
        <p:nvSpPr>
          <p:cNvPr id="5" name="5 Marcador de número de diapositiva"/>
          <p:cNvSpPr txBox="1">
            <a:spLocks/>
          </p:cNvSpPr>
          <p:nvPr/>
        </p:nvSpPr>
        <p:spPr bwMode="auto">
          <a:xfrm>
            <a:off x="8539993" y="6381750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80A1FFF-C2F6-CB4E-AAAB-8BDB8429C952}" type="slidenum">
              <a:rPr lang="eu-ES" sz="1600">
                <a:latin typeface="Arial" charset="0"/>
                <a:cs typeface="Arial" charset="0"/>
              </a:rPr>
              <a:pPr eaLnBrk="1" hangingPunct="1"/>
              <a:t>11</a:t>
            </a:fld>
            <a:endParaRPr lang="eu-ES" sz="1600" dirty="0">
              <a:latin typeface="Arial" charset="0"/>
              <a:cs typeface="Arial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524000" y="6324600"/>
            <a:ext cx="6096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2700338" algn="ctr"/>
                <a:tab pos="5400675" algn="r"/>
              </a:tabLst>
            </a:pPr>
            <a:r>
              <a:rPr lang="es-ES" sz="1200" i="1" dirty="0" smtClean="0">
                <a:latin typeface="Times New Roman"/>
                <a:cs typeface="Times New Roman"/>
              </a:rPr>
              <a:t>OCW 2014. Tecnologías Ambientales: Gestión y Minimización de Residuos Industriales. Estudio de Casos. </a:t>
            </a:r>
            <a:r>
              <a:rPr lang="es-ES" sz="1200" i="1" dirty="0">
                <a:latin typeface="Times New Roman"/>
                <a:cs typeface="Times New Roman"/>
              </a:rPr>
              <a:t>F. Fernández Marzo, C. Peña Rodríguez y M.P.  Ruiz Ojeda</a:t>
            </a:r>
            <a:endParaRPr lang="es-ES" sz="1200" dirty="0">
              <a:latin typeface="Times New Roman"/>
              <a:cs typeface="Times New Roman"/>
            </a:endParaRPr>
          </a:p>
        </p:txBody>
      </p:sp>
      <p:pic>
        <p:nvPicPr>
          <p:cNvPr id="10" name="Imagen 9" descr="Captura de pantalla 2013-02-15 a la(s) 14.12.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79826"/>
            <a:ext cx="990600" cy="451119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533400" y="1600200"/>
            <a:ext cx="3810000" cy="1759456"/>
          </a:xfrm>
          <a:prstGeom prst="rect">
            <a:avLst/>
          </a:prstGeom>
          <a:solidFill>
            <a:srgbClr val="D7E4BD"/>
          </a:solidFill>
        </p:spPr>
        <p:txBody>
          <a:bodyPr wrap="square">
            <a:spAutoFit/>
          </a:bodyPr>
          <a:lstStyle/>
          <a:p>
            <a:pPr marL="296863" lvl="1" indent="-296863">
              <a:lnSpc>
                <a:spcPct val="90000"/>
              </a:lnSpc>
              <a:spcBef>
                <a:spcPts val="600"/>
              </a:spcBef>
              <a:buClr>
                <a:srgbClr val="0000FF"/>
              </a:buClr>
              <a:buSzPct val="115000"/>
              <a:buFont typeface="+mj-lt"/>
              <a:buAutoNum type="arabicPeriod"/>
            </a:pPr>
            <a:r>
              <a:rPr lang="es-ES" sz="2000" b="1" dirty="0" smtClean="0">
                <a:solidFill>
                  <a:srgbClr val="000000"/>
                </a:solidFill>
              </a:rPr>
              <a:t> El </a:t>
            </a:r>
            <a:r>
              <a:rPr lang="es-ES" sz="2000" b="1" dirty="0">
                <a:solidFill>
                  <a:srgbClr val="CC0000"/>
                </a:solidFill>
              </a:rPr>
              <a:t>agotamiento</a:t>
            </a:r>
            <a:r>
              <a:rPr lang="es-ES" sz="2000" b="1" dirty="0">
                <a:solidFill>
                  <a:srgbClr val="000000"/>
                </a:solidFill>
              </a:rPr>
              <a:t> a corto, medio o largo plazo de determinadas </a:t>
            </a:r>
            <a:r>
              <a:rPr lang="es-ES" sz="2000" b="1" dirty="0">
                <a:solidFill>
                  <a:srgbClr val="CC0000"/>
                </a:solidFill>
              </a:rPr>
              <a:t>materias primas </a:t>
            </a:r>
            <a:r>
              <a:rPr lang="es-ES" sz="2000" b="1" dirty="0">
                <a:solidFill>
                  <a:srgbClr val="000000"/>
                </a:solidFill>
              </a:rPr>
              <a:t>como consecuencia de la </a:t>
            </a:r>
            <a:r>
              <a:rPr lang="es-ES" sz="2000" b="1" dirty="0" err="1">
                <a:solidFill>
                  <a:srgbClr val="000000"/>
                </a:solidFill>
              </a:rPr>
              <a:t>explotación</a:t>
            </a:r>
            <a:r>
              <a:rPr lang="es-ES" sz="2000" b="1" dirty="0">
                <a:solidFill>
                  <a:srgbClr val="000000"/>
                </a:solidFill>
              </a:rPr>
              <a:t> intensiva de los recursos naturales. 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4800600" y="1752600"/>
            <a:ext cx="3471766" cy="45550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>
            <a:lvl1pPr algn="ctr">
              <a:defRPr sz="1200" b="1" i="1" u="sng">
                <a:latin typeface="Times New Roman"/>
                <a:cs typeface="Times New Roman"/>
              </a:defRPr>
            </a:lvl1pPr>
            <a:extLst/>
          </a:lstStyle>
          <a:p>
            <a:pPr>
              <a:lnSpc>
                <a:spcPct val="90000"/>
              </a:lnSpc>
            </a:pPr>
            <a:r>
              <a:rPr lang="es-ES" sz="1400" u="none" dirty="0" smtClean="0"/>
              <a:t>Mina de cobre a cielo abierto</a:t>
            </a:r>
          </a:p>
          <a:p>
            <a:pPr>
              <a:lnSpc>
                <a:spcPct val="90000"/>
              </a:lnSpc>
            </a:pPr>
            <a:r>
              <a:rPr lang="es-ES_tradnl" dirty="0" smtClean="0">
                <a:hlinkClick r:id="rId3"/>
              </a:rPr>
              <a:t>Publicada </a:t>
            </a:r>
            <a:r>
              <a:rPr lang="es-ES_tradnl" dirty="0">
                <a:hlinkClick r:id="rId3"/>
              </a:rPr>
              <a:t>en Wikipedia con licencia CC BY-SA 3.0</a:t>
            </a:r>
            <a:endParaRPr lang="es-ES_tradnl" dirty="0"/>
          </a:p>
        </p:txBody>
      </p:sp>
      <p:sp>
        <p:nvSpPr>
          <p:cNvPr id="7" name="CuadroTexto 6"/>
          <p:cNvSpPr txBox="1"/>
          <p:nvPr/>
        </p:nvSpPr>
        <p:spPr>
          <a:xfrm>
            <a:off x="990600" y="990600"/>
            <a:ext cx="4953000" cy="461665"/>
          </a:xfrm>
          <a:prstGeom prst="rect">
            <a:avLst/>
          </a:prstGeom>
          <a:solidFill>
            <a:srgbClr val="F8EFC2"/>
          </a:solidFill>
          <a:ln>
            <a:solidFill>
              <a:srgbClr val="7F7F7F"/>
            </a:solidFill>
          </a:ln>
        </p:spPr>
        <p:txBody>
          <a:bodyPr wrap="square" rtlCol="0">
            <a:spAutoFit/>
          </a:bodyPr>
          <a:lstStyle/>
          <a:p>
            <a:r>
              <a:rPr lang="es-ES" sz="2400" b="1" i="1" dirty="0" smtClean="0"/>
              <a:t>  En cuanto al Ecosistema Global …</a:t>
            </a:r>
            <a:endParaRPr lang="es-ES" sz="2400" b="1" i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3581400"/>
            <a:ext cx="3581400" cy="2514600"/>
          </a:xfrm>
          <a:prstGeom prst="rect">
            <a:avLst/>
          </a:prstGeom>
          <a:ln w="28575" cap="sq" cmpd="sng">
            <a:solidFill>
              <a:srgbClr val="7F7F7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CuadroTexto 11"/>
          <p:cNvSpPr txBox="1"/>
          <p:nvPr/>
        </p:nvSpPr>
        <p:spPr>
          <a:xfrm>
            <a:off x="4267200" y="5410200"/>
            <a:ext cx="3471766" cy="45550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>
            <a:lvl1pPr algn="ctr">
              <a:defRPr sz="1200" b="1" i="1" u="sng">
                <a:latin typeface="Times New Roman"/>
                <a:cs typeface="Times New Roman"/>
              </a:defRPr>
            </a:lvl1pPr>
            <a:extLst/>
          </a:lstStyle>
          <a:p>
            <a:pPr>
              <a:lnSpc>
                <a:spcPct val="90000"/>
              </a:lnSpc>
            </a:pPr>
            <a:r>
              <a:rPr lang="es-ES" sz="1400" u="none" dirty="0" smtClean="0"/>
              <a:t>Bomba extrayendo petróleo en Texas</a:t>
            </a:r>
          </a:p>
          <a:p>
            <a:pPr>
              <a:lnSpc>
                <a:spcPct val="90000"/>
              </a:lnSpc>
            </a:pPr>
            <a:r>
              <a:rPr lang="es-ES_tradnl" dirty="0" smtClean="0">
                <a:hlinkClick r:id="rId5"/>
              </a:rPr>
              <a:t>Publicada </a:t>
            </a:r>
            <a:r>
              <a:rPr lang="es-ES_tradnl" dirty="0">
                <a:hlinkClick r:id="rId5"/>
              </a:rPr>
              <a:t>en Wikipedia con licencia CC BY-SA 3.0</a:t>
            </a:r>
            <a:endParaRPr lang="es-ES_tradn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8200" y="2438400"/>
            <a:ext cx="3556000" cy="2667000"/>
          </a:xfrm>
          <a:prstGeom prst="rect">
            <a:avLst/>
          </a:prstGeom>
          <a:ln w="28575" cap="sq" cmpd="sng">
            <a:solidFill>
              <a:srgbClr val="7F7F7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62382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Line 2"/>
          <p:cNvSpPr>
            <a:spLocks noChangeShapeType="1"/>
          </p:cNvSpPr>
          <p:nvPr/>
        </p:nvSpPr>
        <p:spPr bwMode="auto">
          <a:xfrm>
            <a:off x="685800" y="990600"/>
            <a:ext cx="754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ES">
              <a:latin typeface="Arial" charset="0"/>
              <a:ea typeface="ＭＳ Ｐゴシック" charset="0"/>
            </a:endParaRPr>
          </a:p>
        </p:txBody>
      </p:sp>
      <p:sp>
        <p:nvSpPr>
          <p:cNvPr id="210947" name="Text Box 3"/>
          <p:cNvSpPr txBox="1">
            <a:spLocks noChangeArrowheads="1"/>
          </p:cNvSpPr>
          <p:nvPr/>
        </p:nvSpPr>
        <p:spPr bwMode="auto">
          <a:xfrm>
            <a:off x="1295400" y="381000"/>
            <a:ext cx="6477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/>
            <a:r>
              <a:rPr lang="es-ES" sz="2800" b="1" dirty="0" smtClean="0">
                <a:solidFill>
                  <a:srgbClr val="CC0000"/>
                </a:solidFill>
              </a:rPr>
              <a:t>1. Introducción</a:t>
            </a:r>
            <a:endParaRPr lang="es-ES" sz="2800" b="1" dirty="0">
              <a:solidFill>
                <a:srgbClr val="CC000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685800" y="1219200"/>
            <a:ext cx="7467600" cy="3231654"/>
          </a:xfrm>
          <a:prstGeom prst="rect">
            <a:avLst/>
          </a:prstGeom>
          <a:solidFill>
            <a:srgbClr val="F8EFC2"/>
          </a:solidFill>
        </p:spPr>
        <p:txBody>
          <a:bodyPr wrap="square">
            <a:spAutoFit/>
          </a:bodyPr>
          <a:lstStyle/>
          <a:p>
            <a:pPr marL="360363" algn="just">
              <a:spcBef>
                <a:spcPts val="600"/>
              </a:spcBef>
              <a:buClr>
                <a:srgbClr val="A72F74"/>
              </a:buClr>
              <a:buSzPct val="190000"/>
            </a:pPr>
            <a:r>
              <a:rPr lang="es-ES" sz="2400" b="1" dirty="0" smtClean="0">
                <a:solidFill>
                  <a:srgbClr val="008000"/>
                </a:solidFill>
              </a:rPr>
              <a:t>Algunos Ejemplos: </a:t>
            </a:r>
          </a:p>
          <a:p>
            <a:pPr marL="357188" indent="-342900" algn="just">
              <a:spcBef>
                <a:spcPts val="600"/>
              </a:spcBef>
              <a:buClr>
                <a:srgbClr val="A72F74"/>
              </a:buClr>
              <a:buSzPct val="180000"/>
              <a:buFont typeface="Arial"/>
              <a:buChar char="•"/>
            </a:pPr>
            <a:r>
              <a:rPr lang="es-ES" sz="2000" b="1" dirty="0">
                <a:solidFill>
                  <a:srgbClr val="0000FF"/>
                </a:solidFill>
              </a:rPr>
              <a:t>Las latas y objetos </a:t>
            </a:r>
            <a:r>
              <a:rPr lang="es-ES" sz="2000" b="1" dirty="0" err="1">
                <a:solidFill>
                  <a:srgbClr val="0000FF"/>
                </a:solidFill>
              </a:rPr>
              <a:t>metálicos</a:t>
            </a:r>
            <a:r>
              <a:rPr lang="es-ES" sz="2000" b="1" dirty="0">
                <a:solidFill>
                  <a:srgbClr val="0000FF"/>
                </a:solidFill>
              </a:rPr>
              <a:t> </a:t>
            </a:r>
            <a:r>
              <a:rPr lang="es-ES" sz="2000" b="1" dirty="0"/>
              <a:t>son el resultado de la </a:t>
            </a:r>
            <a:r>
              <a:rPr lang="es-ES" sz="2000" b="1" dirty="0" err="1"/>
              <a:t>transformación</a:t>
            </a:r>
            <a:r>
              <a:rPr lang="es-ES" sz="2000" b="1" dirty="0"/>
              <a:t> de metales que obtenemos de las minas.</a:t>
            </a:r>
          </a:p>
          <a:p>
            <a:pPr marL="357188" indent="-342900" algn="just">
              <a:spcBef>
                <a:spcPts val="600"/>
              </a:spcBef>
              <a:buClr>
                <a:srgbClr val="A72F74"/>
              </a:buClr>
              <a:buSzPct val="180000"/>
              <a:buFont typeface="Arial"/>
              <a:buChar char="•"/>
            </a:pPr>
            <a:r>
              <a:rPr lang="es-ES" sz="2000" b="1" dirty="0" smtClean="0">
                <a:solidFill>
                  <a:srgbClr val="0000FF"/>
                </a:solidFill>
              </a:rPr>
              <a:t>Los </a:t>
            </a:r>
            <a:r>
              <a:rPr lang="es-ES" sz="2000" b="1" dirty="0" err="1">
                <a:solidFill>
                  <a:srgbClr val="0000FF"/>
                </a:solidFill>
              </a:rPr>
              <a:t>plásticos</a:t>
            </a:r>
            <a:r>
              <a:rPr lang="es-ES" sz="2000" b="1" dirty="0"/>
              <a:t> </a:t>
            </a:r>
            <a:r>
              <a:rPr lang="es-ES" sz="2000" b="1" dirty="0" smtClean="0"/>
              <a:t>se fabrican a partir de productos que se obtienen del </a:t>
            </a:r>
            <a:r>
              <a:rPr lang="es-ES" sz="2000" b="1" dirty="0" err="1" smtClean="0"/>
              <a:t>petróleo</a:t>
            </a:r>
            <a:r>
              <a:rPr lang="es-ES" sz="2000" b="1" dirty="0" smtClean="0"/>
              <a:t> (industria petroquímica) </a:t>
            </a:r>
            <a:r>
              <a:rPr lang="es-ES" sz="2000" b="1" dirty="0"/>
              <a:t>que extraemos de la Tierra. </a:t>
            </a:r>
            <a:endParaRPr lang="es-ES" sz="2000" b="1" dirty="0" smtClean="0"/>
          </a:p>
          <a:p>
            <a:pPr marL="357188" indent="-342900" algn="just">
              <a:spcBef>
                <a:spcPts val="600"/>
              </a:spcBef>
              <a:buClr>
                <a:srgbClr val="A72F74"/>
              </a:buClr>
              <a:buSzPct val="180000"/>
              <a:buFont typeface="Arial"/>
              <a:buChar char="•"/>
            </a:pPr>
            <a:r>
              <a:rPr lang="es-ES" sz="2000" b="1" dirty="0">
                <a:solidFill>
                  <a:srgbClr val="0000FF"/>
                </a:solidFill>
              </a:rPr>
              <a:t>El </a:t>
            </a:r>
            <a:r>
              <a:rPr lang="es-ES" sz="2000" b="1" dirty="0" err="1">
                <a:solidFill>
                  <a:srgbClr val="0000FF"/>
                </a:solidFill>
              </a:rPr>
              <a:t>cartón</a:t>
            </a:r>
            <a:r>
              <a:rPr lang="es-ES" sz="2000" b="1" dirty="0">
                <a:solidFill>
                  <a:srgbClr val="0000FF"/>
                </a:solidFill>
              </a:rPr>
              <a:t> y el papel </a:t>
            </a:r>
            <a:r>
              <a:rPr lang="es-ES" sz="2000" b="1" dirty="0"/>
              <a:t>se obtienen de la celulosa, que procede principalmente de la madera de algunos </a:t>
            </a:r>
            <a:r>
              <a:rPr lang="es-ES" sz="2000" b="1" dirty="0" err="1"/>
              <a:t>árboles</a:t>
            </a:r>
            <a:r>
              <a:rPr lang="es-ES" sz="2000" b="1" dirty="0"/>
              <a:t>, empleando mucha agua en su </a:t>
            </a:r>
            <a:r>
              <a:rPr lang="es-ES" sz="2000" b="1" dirty="0" err="1"/>
              <a:t>fabricación</a:t>
            </a:r>
            <a:r>
              <a:rPr lang="es-ES" sz="2000" b="1" dirty="0" smtClean="0"/>
              <a:t>.</a:t>
            </a:r>
          </a:p>
          <a:p>
            <a:pPr marL="357188" indent="-342900" algn="just">
              <a:spcBef>
                <a:spcPts val="600"/>
              </a:spcBef>
              <a:buClr>
                <a:srgbClr val="A72F74"/>
              </a:buClr>
              <a:buSzPct val="180000"/>
              <a:buFont typeface="Arial"/>
              <a:buChar char="•"/>
            </a:pPr>
            <a:r>
              <a:rPr lang="es-ES" sz="2000" b="1" dirty="0"/>
              <a:t>.</a:t>
            </a:r>
            <a:r>
              <a:rPr lang="es-ES" sz="2000" b="1" dirty="0" smtClean="0"/>
              <a:t>…</a:t>
            </a:r>
            <a:endParaRPr lang="es-ES" sz="2000" b="1" dirty="0"/>
          </a:p>
        </p:txBody>
      </p:sp>
      <p:sp>
        <p:nvSpPr>
          <p:cNvPr id="5" name="5 Marcador de número de diapositiva"/>
          <p:cNvSpPr txBox="1">
            <a:spLocks/>
          </p:cNvSpPr>
          <p:nvPr/>
        </p:nvSpPr>
        <p:spPr bwMode="auto">
          <a:xfrm>
            <a:off x="8566875" y="6248400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80A1FFF-C2F6-CB4E-AAAB-8BDB8429C952}" type="slidenum">
              <a:rPr lang="eu-ES" sz="1600">
                <a:latin typeface="Arial" charset="0"/>
                <a:cs typeface="Arial" charset="0"/>
              </a:rPr>
              <a:pPr eaLnBrk="1" hangingPunct="1"/>
              <a:t>12</a:t>
            </a:fld>
            <a:endParaRPr lang="eu-ES" sz="1600" dirty="0">
              <a:latin typeface="Arial" charset="0"/>
              <a:cs typeface="Arial" charset="0"/>
            </a:endParaRPr>
          </a:p>
        </p:txBody>
      </p:sp>
      <p:sp>
        <p:nvSpPr>
          <p:cNvPr id="4" name="Cinta hacia arriba 3"/>
          <p:cNvSpPr/>
          <p:nvPr/>
        </p:nvSpPr>
        <p:spPr bwMode="auto">
          <a:xfrm>
            <a:off x="838200" y="4724400"/>
            <a:ext cx="7239000" cy="991731"/>
          </a:xfrm>
          <a:prstGeom prst="ribbon2">
            <a:avLst>
              <a:gd name="adj1" fmla="val 16667"/>
              <a:gd name="adj2" fmla="val 72327"/>
            </a:avLst>
          </a:prstGeom>
          <a:solidFill>
            <a:srgbClr val="E8C8F4"/>
          </a:solidFill>
          <a:ln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4288" algn="ctr">
              <a:spcBef>
                <a:spcPts val="1200"/>
              </a:spcBef>
              <a:buClr>
                <a:srgbClr val="A72F74"/>
              </a:buClr>
              <a:buSzPct val="180000"/>
            </a:pPr>
            <a:r>
              <a:rPr lang="es-ES" sz="2400" b="1" i="1" dirty="0">
                <a:solidFill>
                  <a:srgbClr val="0000FF"/>
                </a:solidFill>
                <a:latin typeface="Comic Sans MS"/>
                <a:cs typeface="Comic Sans MS"/>
              </a:rPr>
              <a:t>La Tierra tiene una cantidad limitada de </a:t>
            </a:r>
            <a:r>
              <a:rPr lang="es-ES" sz="2400" b="1" i="1" dirty="0" smtClean="0">
                <a:solidFill>
                  <a:srgbClr val="0000FF"/>
                </a:solidFill>
                <a:latin typeface="Comic Sans MS"/>
                <a:cs typeface="Comic Sans MS"/>
              </a:rPr>
              <a:t>recursos </a:t>
            </a:r>
            <a:endParaRPr lang="es-ES" sz="2400" b="1" i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524000" y="6248400"/>
            <a:ext cx="6096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2700338" algn="ctr"/>
                <a:tab pos="5400675" algn="r"/>
              </a:tabLst>
            </a:pPr>
            <a:r>
              <a:rPr lang="es-ES" sz="1200" i="1" dirty="0" smtClean="0">
                <a:latin typeface="Times New Roman"/>
                <a:cs typeface="Times New Roman"/>
              </a:rPr>
              <a:t>OCW 2014. Tecnologías Ambientales: Gestión y Minimización de Residuos Industriales. Estudio de Casos. </a:t>
            </a:r>
            <a:r>
              <a:rPr lang="es-ES" sz="1200" i="1" dirty="0">
                <a:latin typeface="Times New Roman"/>
                <a:cs typeface="Times New Roman"/>
              </a:rPr>
              <a:t>F. Fernández Marzo, C. Peña Rodríguez y M.P.  Ruiz Ojeda</a:t>
            </a:r>
            <a:endParaRPr lang="es-ES" sz="1200" dirty="0">
              <a:latin typeface="Times New Roman"/>
              <a:cs typeface="Times New Roman"/>
            </a:endParaRPr>
          </a:p>
        </p:txBody>
      </p:sp>
      <p:pic>
        <p:nvPicPr>
          <p:cNvPr id="8" name="Imagen 7" descr="Captura de pantalla 2013-02-15 a la(s) 14.12.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276304"/>
            <a:ext cx="990600" cy="4511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7385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4"/>
          <p:cNvSpPr>
            <a:spLocks noChangeShapeType="1"/>
          </p:cNvSpPr>
          <p:nvPr/>
        </p:nvSpPr>
        <p:spPr bwMode="auto">
          <a:xfrm>
            <a:off x="533400" y="8382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" name="Llaves 2"/>
          <p:cNvSpPr/>
          <p:nvPr/>
        </p:nvSpPr>
        <p:spPr bwMode="auto">
          <a:xfrm>
            <a:off x="6477000" y="2514600"/>
            <a:ext cx="1069848" cy="914400"/>
          </a:xfrm>
          <a:prstGeom prst="bracePair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581400" y="3200400"/>
            <a:ext cx="1981200" cy="914400"/>
          </a:xfrm>
          <a:prstGeom prst="rect">
            <a:avLst/>
          </a:prstGeom>
          <a:solidFill>
            <a:srgbClr val="FFFAB8"/>
          </a:solidFill>
          <a:ln w="19050" cmpd="sng">
            <a:solidFill>
              <a:schemeClr val="tx1"/>
            </a:solidFill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s-ES" sz="2400" b="1" i="1" dirty="0" smtClean="0">
                <a:solidFill>
                  <a:schemeClr val="tx1"/>
                </a:solidFill>
                <a:latin typeface="+mn-lt"/>
                <a:cs typeface="+mj-cs"/>
              </a:rPr>
              <a:t>Generación Residuos </a:t>
            </a:r>
            <a:endParaRPr lang="es-ES" sz="2400" b="1" i="1" dirty="0">
              <a:solidFill>
                <a:schemeClr val="tx1"/>
              </a:solidFill>
              <a:latin typeface="+mn-lt"/>
              <a:cs typeface="+mj-cs"/>
            </a:endParaRPr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 flipV="1">
            <a:off x="4191000" y="4267200"/>
            <a:ext cx="152400" cy="762000"/>
          </a:xfrm>
          <a:prstGeom prst="line">
            <a:avLst/>
          </a:prstGeom>
          <a:noFill/>
          <a:ln w="57150" cmpd="sng">
            <a:solidFill>
              <a:srgbClr val="B71296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6096000" y="4724400"/>
            <a:ext cx="2209800" cy="1371600"/>
          </a:xfrm>
          <a:prstGeom prst="ellipse">
            <a:avLst/>
          </a:prstGeom>
          <a:solidFill>
            <a:srgbClr val="F8F7BD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ts val="480"/>
              </a:spcBef>
            </a:pPr>
            <a:r>
              <a:rPr lang="es-ES" sz="2000" b="1" i="1" dirty="0">
                <a:solidFill>
                  <a:srgbClr val="0000FF"/>
                </a:solidFill>
              </a:rPr>
              <a:t>Uso masivo de </a:t>
            </a:r>
          </a:p>
          <a:p>
            <a:pPr algn="ctr">
              <a:lnSpc>
                <a:spcPct val="80000"/>
              </a:lnSpc>
              <a:spcBef>
                <a:spcPts val="480"/>
              </a:spcBef>
            </a:pPr>
            <a:r>
              <a:rPr lang="es-ES" sz="2000" b="1" i="1" dirty="0">
                <a:solidFill>
                  <a:srgbClr val="0000FF"/>
                </a:solidFill>
              </a:rPr>
              <a:t>envases</a:t>
            </a:r>
          </a:p>
        </p:txBody>
      </p:sp>
      <p:sp>
        <p:nvSpPr>
          <p:cNvPr id="14" name="Oval 11"/>
          <p:cNvSpPr>
            <a:spLocks noChangeArrowheads="1"/>
          </p:cNvSpPr>
          <p:nvPr/>
        </p:nvSpPr>
        <p:spPr bwMode="auto">
          <a:xfrm>
            <a:off x="2438400" y="5181600"/>
            <a:ext cx="3505200" cy="1219200"/>
          </a:xfrm>
          <a:prstGeom prst="ellipse">
            <a:avLst/>
          </a:prstGeom>
          <a:solidFill>
            <a:srgbClr val="FFE2FC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ts val="480"/>
              </a:spcBef>
            </a:pPr>
            <a:r>
              <a:rPr lang="es-ES" sz="2000" b="1" i="1" dirty="0">
                <a:solidFill>
                  <a:srgbClr val="0000FF"/>
                </a:solidFill>
              </a:rPr>
              <a:t>Concentración de población</a:t>
            </a:r>
          </a:p>
          <a:p>
            <a:pPr algn="ctr">
              <a:lnSpc>
                <a:spcPct val="80000"/>
              </a:lnSpc>
              <a:spcBef>
                <a:spcPts val="480"/>
              </a:spcBef>
            </a:pPr>
            <a:r>
              <a:rPr lang="es-ES" sz="2000" b="1" i="1" dirty="0">
                <a:solidFill>
                  <a:srgbClr val="0000FF"/>
                </a:solidFill>
              </a:rPr>
              <a:t>en núcleos urbanos</a:t>
            </a:r>
          </a:p>
        </p:txBody>
      </p:sp>
      <p:sp>
        <p:nvSpPr>
          <p:cNvPr id="15" name="Oval 11"/>
          <p:cNvSpPr>
            <a:spLocks noChangeArrowheads="1"/>
          </p:cNvSpPr>
          <p:nvPr/>
        </p:nvSpPr>
        <p:spPr bwMode="auto">
          <a:xfrm>
            <a:off x="3581400" y="1066800"/>
            <a:ext cx="2667000" cy="1339850"/>
          </a:xfrm>
          <a:prstGeom prst="ellipse">
            <a:avLst/>
          </a:prstGeom>
          <a:solidFill>
            <a:srgbClr val="BFFFF7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ts val="480"/>
              </a:spcBef>
            </a:pPr>
            <a:r>
              <a:rPr lang="es-ES" sz="2000" b="1" i="1" dirty="0">
                <a:solidFill>
                  <a:srgbClr val="0000FF"/>
                </a:solidFill>
              </a:rPr>
              <a:t>Crecimiento de la </a:t>
            </a:r>
          </a:p>
          <a:p>
            <a:pPr algn="ctr">
              <a:lnSpc>
                <a:spcPct val="80000"/>
              </a:lnSpc>
              <a:spcBef>
                <a:spcPts val="480"/>
              </a:spcBef>
            </a:pPr>
            <a:r>
              <a:rPr lang="es-ES" sz="2000" b="1" i="1" dirty="0">
                <a:solidFill>
                  <a:srgbClr val="0000FF"/>
                </a:solidFill>
              </a:rPr>
              <a:t>población mundial</a:t>
            </a:r>
          </a:p>
        </p:txBody>
      </p:sp>
      <p:sp>
        <p:nvSpPr>
          <p:cNvPr id="16" name="Oval 11"/>
          <p:cNvSpPr>
            <a:spLocks noChangeArrowheads="1"/>
          </p:cNvSpPr>
          <p:nvPr/>
        </p:nvSpPr>
        <p:spPr bwMode="auto">
          <a:xfrm>
            <a:off x="6096000" y="2209800"/>
            <a:ext cx="2895600" cy="1371600"/>
          </a:xfrm>
          <a:prstGeom prst="ellipse">
            <a:avLst/>
          </a:prstGeom>
          <a:solidFill>
            <a:srgbClr val="FFDFE2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ts val="480"/>
              </a:spcBef>
            </a:pPr>
            <a:r>
              <a:rPr lang="es-ES" sz="2000" b="1" i="1" dirty="0">
                <a:solidFill>
                  <a:srgbClr val="0000FF"/>
                </a:solidFill>
              </a:rPr>
              <a:t>Crecimiento industrial </a:t>
            </a:r>
          </a:p>
          <a:p>
            <a:pPr algn="ctr">
              <a:lnSpc>
                <a:spcPct val="80000"/>
              </a:lnSpc>
              <a:spcBef>
                <a:spcPts val="480"/>
              </a:spcBef>
            </a:pPr>
            <a:r>
              <a:rPr lang="es-ES" sz="2000" b="1" i="1" dirty="0">
                <a:solidFill>
                  <a:srgbClr val="0000FF"/>
                </a:solidFill>
              </a:rPr>
              <a:t>de países emergentes</a:t>
            </a:r>
          </a:p>
        </p:txBody>
      </p:sp>
      <p:sp>
        <p:nvSpPr>
          <p:cNvPr id="17" name="Line 6"/>
          <p:cNvSpPr>
            <a:spLocks noChangeShapeType="1"/>
          </p:cNvSpPr>
          <p:nvPr/>
        </p:nvSpPr>
        <p:spPr bwMode="auto">
          <a:xfrm flipH="1">
            <a:off x="4648200" y="2514600"/>
            <a:ext cx="76200" cy="533400"/>
          </a:xfrm>
          <a:prstGeom prst="line">
            <a:avLst/>
          </a:prstGeom>
          <a:noFill/>
          <a:ln w="57150" cmpd="sng">
            <a:solidFill>
              <a:srgbClr val="B71296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8" name="Line 6"/>
          <p:cNvSpPr>
            <a:spLocks noChangeShapeType="1"/>
          </p:cNvSpPr>
          <p:nvPr/>
        </p:nvSpPr>
        <p:spPr bwMode="auto">
          <a:xfrm flipH="1">
            <a:off x="5638800" y="3352800"/>
            <a:ext cx="609600" cy="304800"/>
          </a:xfrm>
          <a:prstGeom prst="line">
            <a:avLst/>
          </a:prstGeom>
          <a:noFill/>
          <a:ln w="57150" cmpd="sng">
            <a:solidFill>
              <a:srgbClr val="B71296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9" name="Line 6"/>
          <p:cNvSpPr>
            <a:spLocks noChangeShapeType="1"/>
          </p:cNvSpPr>
          <p:nvPr/>
        </p:nvSpPr>
        <p:spPr bwMode="auto">
          <a:xfrm flipH="1" flipV="1">
            <a:off x="5410200" y="4267200"/>
            <a:ext cx="838200" cy="609600"/>
          </a:xfrm>
          <a:prstGeom prst="line">
            <a:avLst/>
          </a:prstGeom>
          <a:noFill/>
          <a:ln w="57150" cmpd="sng">
            <a:solidFill>
              <a:srgbClr val="B71296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1676400" y="228600"/>
            <a:ext cx="4495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/>
            <a:r>
              <a:rPr lang="es-ES" sz="2800" b="1" dirty="0" smtClean="0">
                <a:solidFill>
                  <a:srgbClr val="CC0000"/>
                </a:solidFill>
              </a:rPr>
              <a:t>1. Introducción</a:t>
            </a:r>
            <a:endParaRPr lang="es-ES" sz="2800" b="1" dirty="0">
              <a:solidFill>
                <a:srgbClr val="CC0000"/>
              </a:solidFill>
            </a:endParaRPr>
          </a:p>
        </p:txBody>
      </p:sp>
      <p:sp>
        <p:nvSpPr>
          <p:cNvPr id="21" name="Oval 11"/>
          <p:cNvSpPr>
            <a:spLocks noChangeArrowheads="1"/>
          </p:cNvSpPr>
          <p:nvPr/>
        </p:nvSpPr>
        <p:spPr bwMode="auto">
          <a:xfrm>
            <a:off x="304800" y="2362200"/>
            <a:ext cx="2971800" cy="1219200"/>
          </a:xfrm>
          <a:prstGeom prst="ellipse">
            <a:avLst/>
          </a:prstGeom>
          <a:solidFill>
            <a:srgbClr val="CCFFCC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ts val="480"/>
              </a:spcBef>
            </a:pPr>
            <a:r>
              <a:rPr lang="es-ES" sz="2000" b="1" i="1" dirty="0">
                <a:solidFill>
                  <a:srgbClr val="0000FF"/>
                </a:solidFill>
                <a:hlinkClick r:id="rId3"/>
              </a:rPr>
              <a:t>Obsolescencia temprana</a:t>
            </a:r>
          </a:p>
          <a:p>
            <a:pPr algn="ctr">
              <a:lnSpc>
                <a:spcPct val="80000"/>
              </a:lnSpc>
              <a:spcBef>
                <a:spcPts val="480"/>
              </a:spcBef>
            </a:pPr>
            <a:r>
              <a:rPr lang="es-ES" sz="2000" b="1" i="1" dirty="0">
                <a:solidFill>
                  <a:srgbClr val="0000FF"/>
                </a:solidFill>
                <a:hlinkClick r:id="rId3"/>
              </a:rPr>
              <a:t>de productos</a:t>
            </a:r>
            <a:endParaRPr lang="es-ES" sz="2000" b="1" i="1" dirty="0">
              <a:solidFill>
                <a:srgbClr val="0000FF"/>
              </a:solidFill>
            </a:endParaRPr>
          </a:p>
        </p:txBody>
      </p:sp>
      <p:sp>
        <p:nvSpPr>
          <p:cNvPr id="22" name="Line 6"/>
          <p:cNvSpPr>
            <a:spLocks noChangeShapeType="1"/>
          </p:cNvSpPr>
          <p:nvPr/>
        </p:nvSpPr>
        <p:spPr bwMode="auto">
          <a:xfrm>
            <a:off x="2895600" y="3505200"/>
            <a:ext cx="533400" cy="76200"/>
          </a:xfrm>
          <a:prstGeom prst="line">
            <a:avLst/>
          </a:prstGeom>
          <a:noFill/>
          <a:ln w="57150" cmpd="sng">
            <a:solidFill>
              <a:srgbClr val="B71296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" name="CuadroTexto 1"/>
          <p:cNvSpPr txBox="1"/>
          <p:nvPr/>
        </p:nvSpPr>
        <p:spPr>
          <a:xfrm>
            <a:off x="5257801" y="63246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i="1" u="sng" dirty="0">
                <a:hlinkClick r:id="rId4"/>
              </a:rPr>
              <a:t>http://</a:t>
            </a:r>
            <a:r>
              <a:rPr lang="es-ES_tradnl" b="1" i="1" u="sng" dirty="0" smtClean="0">
                <a:hlinkClick r:id="rId4"/>
              </a:rPr>
              <a:t>www.midwayfilm.com</a:t>
            </a:r>
            <a:endParaRPr lang="es-ES_tradnl" b="1" i="1" u="sng" dirty="0"/>
          </a:p>
        </p:txBody>
      </p:sp>
      <p:sp>
        <p:nvSpPr>
          <p:cNvPr id="4" name="CuadroTexto 3"/>
          <p:cNvSpPr txBox="1"/>
          <p:nvPr/>
        </p:nvSpPr>
        <p:spPr>
          <a:xfrm>
            <a:off x="457200" y="1143000"/>
            <a:ext cx="2819400" cy="1015663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2300"/>
              </a:lnSpc>
            </a:pPr>
            <a:r>
              <a:rPr lang="es-ES" sz="2000" b="1" i="1" dirty="0" smtClean="0">
                <a:solidFill>
                  <a:srgbClr val="0000FF"/>
                </a:solidFill>
              </a:rPr>
              <a:t>¿Qué está influyendo en el enorme crecimiento de residuos?</a:t>
            </a:r>
            <a:endParaRPr lang="es-ES" sz="2000" b="1" i="1" dirty="0">
              <a:solidFill>
                <a:srgbClr val="0000FF"/>
              </a:solidFill>
            </a:endParaRPr>
          </a:p>
        </p:txBody>
      </p:sp>
      <p:sp>
        <p:nvSpPr>
          <p:cNvPr id="23" name="Oval 9"/>
          <p:cNvSpPr>
            <a:spLocks noChangeArrowheads="1"/>
          </p:cNvSpPr>
          <p:nvPr/>
        </p:nvSpPr>
        <p:spPr bwMode="auto">
          <a:xfrm>
            <a:off x="6172200" y="3733800"/>
            <a:ext cx="1066800" cy="762000"/>
          </a:xfrm>
          <a:prstGeom prst="ellipse">
            <a:avLst/>
          </a:prstGeom>
          <a:solidFill>
            <a:srgbClr val="F8D3AC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ts val="480"/>
              </a:spcBef>
            </a:pPr>
            <a:r>
              <a:rPr lang="es-ES" sz="2000" b="1" i="1" dirty="0">
                <a:solidFill>
                  <a:srgbClr val="0000FF"/>
                </a:solidFill>
              </a:rPr>
              <a:t>…. ???</a:t>
            </a:r>
          </a:p>
        </p:txBody>
      </p:sp>
      <p:sp>
        <p:nvSpPr>
          <p:cNvPr id="24" name="Oval 9"/>
          <p:cNvSpPr>
            <a:spLocks noChangeArrowheads="1"/>
          </p:cNvSpPr>
          <p:nvPr/>
        </p:nvSpPr>
        <p:spPr bwMode="auto">
          <a:xfrm>
            <a:off x="609600" y="4114800"/>
            <a:ext cx="2438400" cy="990600"/>
          </a:xfrm>
          <a:prstGeom prst="ellipse">
            <a:avLst/>
          </a:prstGeom>
          <a:solidFill>
            <a:srgbClr val="FCD9B0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ts val="480"/>
              </a:spcBef>
            </a:pPr>
            <a:r>
              <a:rPr lang="es-ES" sz="2000" b="1" i="1" dirty="0">
                <a:solidFill>
                  <a:srgbClr val="0000FF"/>
                </a:solidFill>
              </a:rPr>
              <a:t>Hábitos</a:t>
            </a:r>
            <a:r>
              <a:rPr lang="es-ES" sz="2000" b="1" dirty="0" smtClean="0">
                <a:solidFill>
                  <a:srgbClr val="0000FF"/>
                </a:solidFill>
              </a:rPr>
              <a:t> </a:t>
            </a:r>
            <a:r>
              <a:rPr lang="es-ES" sz="2000" b="1" i="1" dirty="0">
                <a:solidFill>
                  <a:srgbClr val="0000FF"/>
                </a:solidFill>
              </a:rPr>
              <a:t>consumistas</a:t>
            </a:r>
          </a:p>
        </p:txBody>
      </p:sp>
      <p:sp>
        <p:nvSpPr>
          <p:cNvPr id="25" name="Line 6"/>
          <p:cNvSpPr>
            <a:spLocks noChangeShapeType="1"/>
          </p:cNvSpPr>
          <p:nvPr/>
        </p:nvSpPr>
        <p:spPr bwMode="auto">
          <a:xfrm flipV="1">
            <a:off x="2971800" y="4114800"/>
            <a:ext cx="457200" cy="228600"/>
          </a:xfrm>
          <a:prstGeom prst="line">
            <a:avLst/>
          </a:prstGeom>
          <a:noFill/>
          <a:ln w="57150" cmpd="sng">
            <a:solidFill>
              <a:srgbClr val="B71296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11801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Line 2"/>
          <p:cNvSpPr>
            <a:spLocks noChangeShapeType="1"/>
          </p:cNvSpPr>
          <p:nvPr/>
        </p:nvSpPr>
        <p:spPr bwMode="auto">
          <a:xfrm>
            <a:off x="685800" y="914400"/>
            <a:ext cx="762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ES">
              <a:latin typeface="Arial" charset="0"/>
              <a:ea typeface="ＭＳ Ｐゴシック" charset="0"/>
            </a:endParaRPr>
          </a:p>
        </p:txBody>
      </p:sp>
      <p:sp>
        <p:nvSpPr>
          <p:cNvPr id="210947" name="Text Box 3"/>
          <p:cNvSpPr txBox="1">
            <a:spLocks noChangeArrowheads="1"/>
          </p:cNvSpPr>
          <p:nvPr/>
        </p:nvSpPr>
        <p:spPr bwMode="auto">
          <a:xfrm>
            <a:off x="1524000" y="304800"/>
            <a:ext cx="5791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/>
            <a:r>
              <a:rPr lang="es-ES" sz="2800" b="1" dirty="0" smtClean="0">
                <a:solidFill>
                  <a:srgbClr val="CC0000"/>
                </a:solidFill>
              </a:rPr>
              <a:t>1. Introducción</a:t>
            </a:r>
            <a:endParaRPr lang="es-ES" sz="2800" b="1" dirty="0">
              <a:solidFill>
                <a:srgbClr val="CC0000"/>
              </a:solidFill>
            </a:endParaRPr>
          </a:p>
        </p:txBody>
      </p:sp>
      <p:sp>
        <p:nvSpPr>
          <p:cNvPr id="5" name="5 Marcador de número de diapositiva"/>
          <p:cNvSpPr txBox="1">
            <a:spLocks/>
          </p:cNvSpPr>
          <p:nvPr/>
        </p:nvSpPr>
        <p:spPr bwMode="auto">
          <a:xfrm>
            <a:off x="8572500" y="6248400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80A1FFF-C2F6-CB4E-AAAB-8BDB8429C952}" type="slidenum">
              <a:rPr lang="eu-ES" sz="1600">
                <a:latin typeface="Arial" charset="0"/>
                <a:cs typeface="Arial" charset="0"/>
              </a:rPr>
              <a:pPr eaLnBrk="1" hangingPunct="1"/>
              <a:t>14</a:t>
            </a:fld>
            <a:endParaRPr lang="eu-ES" sz="1600" dirty="0">
              <a:latin typeface="Arial" charset="0"/>
              <a:cs typeface="Arial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524000" y="6248400"/>
            <a:ext cx="6096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2700338" algn="ctr"/>
                <a:tab pos="5400675" algn="r"/>
              </a:tabLst>
            </a:pPr>
            <a:r>
              <a:rPr lang="es-ES" sz="1200" i="1" dirty="0" smtClean="0">
                <a:latin typeface="Times New Roman"/>
                <a:cs typeface="Times New Roman"/>
              </a:rPr>
              <a:t>OCW 2014. Tecnologías Ambientales: Gestión y Minimización de Residuos Industriales. Estudio de Casos. </a:t>
            </a:r>
            <a:r>
              <a:rPr lang="es-ES" sz="1200" i="1" dirty="0">
                <a:latin typeface="Times New Roman"/>
                <a:cs typeface="Times New Roman"/>
              </a:rPr>
              <a:t>F. Fernández Marzo, C. Peña Rodríguez y M.P.  Ruiz Ojeda</a:t>
            </a:r>
            <a:endParaRPr lang="es-ES" sz="1200" dirty="0">
              <a:latin typeface="Times New Roman"/>
              <a:cs typeface="Times New Roman"/>
            </a:endParaRPr>
          </a:p>
        </p:txBody>
      </p:sp>
      <p:pic>
        <p:nvPicPr>
          <p:cNvPr id="10" name="Imagen 9" descr="Captura de pantalla 2013-02-15 a la(s) 14.12.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276304"/>
            <a:ext cx="990600" cy="451119"/>
          </a:xfrm>
          <a:prstGeom prst="rect">
            <a:avLst/>
          </a:prstGeom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="" xmlns:p14="http://schemas.microsoft.com/office/powerpoint/2010/main" val="2619054646"/>
              </p:ext>
            </p:extLst>
          </p:nvPr>
        </p:nvGraphicFramePr>
        <p:xfrm>
          <a:off x="1307730" y="1639413"/>
          <a:ext cx="62484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1143000" y="1066800"/>
            <a:ext cx="6400800" cy="461665"/>
          </a:xfrm>
          <a:prstGeom prst="rect">
            <a:avLst/>
          </a:prstGeom>
          <a:solidFill>
            <a:srgbClr val="FFFCC1"/>
          </a:solidFill>
          <a:ln w="12700" cmpd="sng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2400" b="1" i="1" dirty="0" smtClean="0">
                <a:solidFill>
                  <a:srgbClr val="0000FF"/>
                </a:solidFill>
              </a:rPr>
              <a:t> Las consecuencias son muy variadas:</a:t>
            </a:r>
            <a:endParaRPr lang="es-ES" sz="24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403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Line 2"/>
          <p:cNvSpPr>
            <a:spLocks noChangeShapeType="1"/>
          </p:cNvSpPr>
          <p:nvPr/>
        </p:nvSpPr>
        <p:spPr bwMode="auto">
          <a:xfrm>
            <a:off x="609600" y="914400"/>
            <a:ext cx="762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ES">
              <a:latin typeface="Arial" charset="0"/>
              <a:ea typeface="ＭＳ Ｐゴシック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0" y="6248400"/>
            <a:ext cx="6096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2700338" algn="ctr"/>
                <a:tab pos="5400675" algn="r"/>
              </a:tabLst>
            </a:pPr>
            <a:r>
              <a:rPr lang="es-ES" sz="1200" i="1" dirty="0" smtClean="0">
                <a:latin typeface="Times New Roman"/>
                <a:cs typeface="Times New Roman"/>
              </a:rPr>
              <a:t>OCW 2014. Tecnologías Ambientales: Gestión y Minimización de Residuos Industriales. Estudio de Casos. </a:t>
            </a:r>
            <a:r>
              <a:rPr lang="es-ES" sz="1200" i="1" dirty="0">
                <a:latin typeface="Times New Roman"/>
                <a:cs typeface="Times New Roman"/>
              </a:rPr>
              <a:t>F. Fernández Marzo, C. Peña Rodríguez y M.P.  Ruiz Ojeda</a:t>
            </a:r>
            <a:endParaRPr lang="es-ES" sz="1200" dirty="0">
              <a:latin typeface="Times New Roman"/>
              <a:cs typeface="Times New Roman"/>
            </a:endParaRPr>
          </a:p>
        </p:txBody>
      </p:sp>
      <p:pic>
        <p:nvPicPr>
          <p:cNvPr id="7" name="Imagen 6" descr="Captura de pantalla 2013-02-15 a la(s) 14.12.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276304"/>
            <a:ext cx="990600" cy="451119"/>
          </a:xfrm>
          <a:prstGeom prst="rect">
            <a:avLst/>
          </a:prstGeom>
        </p:spPr>
      </p:pic>
      <p:sp>
        <p:nvSpPr>
          <p:cNvPr id="8" name="5 Marcador de número de diapositiva"/>
          <p:cNvSpPr txBox="1">
            <a:spLocks/>
          </p:cNvSpPr>
          <p:nvPr/>
        </p:nvSpPr>
        <p:spPr bwMode="auto">
          <a:xfrm>
            <a:off x="8542215" y="6248400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80A1FFF-C2F6-CB4E-AAAB-8BDB8429C952}" type="slidenum">
              <a:rPr lang="eu-ES" sz="1600">
                <a:latin typeface="Arial" charset="0"/>
                <a:cs typeface="Arial" charset="0"/>
              </a:rPr>
              <a:pPr eaLnBrk="1" hangingPunct="1"/>
              <a:t>15</a:t>
            </a:fld>
            <a:endParaRPr lang="eu-ES" sz="1600" dirty="0">
              <a:latin typeface="Arial" charset="0"/>
              <a:cs typeface="Arial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609600" y="1143000"/>
            <a:ext cx="7632111" cy="4708981"/>
          </a:xfrm>
          <a:prstGeom prst="rect">
            <a:avLst/>
          </a:prstGeom>
          <a:solidFill>
            <a:srgbClr val="FFDFE2"/>
          </a:solidFill>
        </p:spPr>
        <p:txBody>
          <a:bodyPr wrap="square" rtlCol="0">
            <a:spAutoFit/>
          </a:bodyPr>
          <a:lstStyle/>
          <a:p>
            <a:pPr marL="355600" indent="-257175" algn="just">
              <a:spcBef>
                <a:spcPts val="1200"/>
              </a:spcBef>
              <a:buClr>
                <a:srgbClr val="0000FF"/>
              </a:buClr>
              <a:buSzPct val="170000"/>
              <a:buFont typeface="Arial"/>
              <a:buChar char="•"/>
            </a:pPr>
            <a:r>
              <a:rPr lang="es-ES" sz="2000" b="1" dirty="0" smtClean="0"/>
              <a:t>Ya desde las últimas décadas del siglo XX han aparecido multitud de informes y convenciones donde se ha denunciado la utilización y consumo de recursos naturales a gran escala (petróleo, minerales, agua, madera, …), consecuencia de modelos de desarrollo donde únicamente prima el </a:t>
            </a:r>
            <a:r>
              <a:rPr lang="es-ES" sz="2000" b="1" dirty="0" smtClean="0">
                <a:solidFill>
                  <a:srgbClr val="008000"/>
                </a:solidFill>
              </a:rPr>
              <a:t>crecimiento económico</a:t>
            </a:r>
            <a:r>
              <a:rPr lang="es-ES" sz="2000" b="1" dirty="0" smtClean="0"/>
              <a:t>.</a:t>
            </a:r>
          </a:p>
          <a:p>
            <a:pPr marL="355600" indent="-257175" algn="just">
              <a:spcBef>
                <a:spcPts val="1200"/>
              </a:spcBef>
              <a:buClr>
                <a:srgbClr val="0000FF"/>
              </a:buClr>
              <a:buSzPct val="170000"/>
              <a:buFont typeface="Arial"/>
              <a:buChar char="•"/>
            </a:pPr>
            <a:r>
              <a:rPr lang="es-ES" sz="2000" b="1" dirty="0" smtClean="0"/>
              <a:t>Se parte de una premisa: “</a:t>
            </a:r>
            <a:r>
              <a:rPr lang="es-ES" sz="2000" b="1" dirty="0" smtClean="0">
                <a:solidFill>
                  <a:srgbClr val="008000"/>
                </a:solidFill>
              </a:rPr>
              <a:t>A mayor crecimiento, mayor desarrollo y por lo tanto mayor bienestar”</a:t>
            </a:r>
            <a:r>
              <a:rPr lang="es-ES" sz="2000" b="1" dirty="0" smtClean="0"/>
              <a:t>.</a:t>
            </a:r>
          </a:p>
          <a:p>
            <a:pPr marL="355600" indent="-257175" algn="just">
              <a:spcBef>
                <a:spcPts val="1200"/>
              </a:spcBef>
              <a:buClr>
                <a:srgbClr val="0000FF"/>
              </a:buClr>
              <a:buSzPct val="170000"/>
              <a:buFont typeface="Arial"/>
              <a:buChar char="•"/>
            </a:pPr>
            <a:r>
              <a:rPr lang="es-ES" sz="2000" b="1" dirty="0" smtClean="0"/>
              <a:t>Ya en la década de los 70, aparecen los primeros informes y estudios que alertan de las incompatibilidades existentes entre los modelos de desarrollo y la preservación de los recursos naturales.</a:t>
            </a:r>
          </a:p>
          <a:p>
            <a:pPr marL="355600" indent="-257175" algn="just">
              <a:spcBef>
                <a:spcPts val="1200"/>
              </a:spcBef>
              <a:buClr>
                <a:srgbClr val="0000FF"/>
              </a:buClr>
              <a:buSzPct val="170000"/>
              <a:buFont typeface="Arial"/>
              <a:buChar char="•"/>
            </a:pPr>
            <a:r>
              <a:rPr lang="es-ES" sz="2000" b="1" dirty="0" smtClean="0"/>
              <a:t>Dichas publicaciones plantean argumentos como:</a:t>
            </a:r>
          </a:p>
          <a:p>
            <a:pPr marL="357188" algn="just">
              <a:spcBef>
                <a:spcPts val="1200"/>
              </a:spcBef>
              <a:buClr>
                <a:srgbClr val="0000FF"/>
              </a:buClr>
              <a:buSzPct val="170000"/>
            </a:pPr>
            <a:r>
              <a:rPr lang="es-ES" sz="2000" b="1" dirty="0" smtClean="0">
                <a:solidFill>
                  <a:srgbClr val="0000FF"/>
                </a:solidFill>
              </a:rPr>
              <a:t>“</a:t>
            </a:r>
            <a:r>
              <a:rPr lang="es-ES" sz="2000" b="1" i="1" dirty="0" smtClean="0">
                <a:solidFill>
                  <a:srgbClr val="0000FF"/>
                </a:solidFill>
              </a:rPr>
              <a:t>Un modelo de crecimiento indefinido, no puede estar sustentado por una serie de recursos finitos</a:t>
            </a:r>
            <a:r>
              <a:rPr lang="es-ES" sz="2000" b="1" dirty="0" smtClean="0">
                <a:solidFill>
                  <a:srgbClr val="0000FF"/>
                </a:solidFill>
              </a:rPr>
              <a:t>”</a:t>
            </a:r>
            <a:r>
              <a:rPr lang="es-ES" sz="2000" b="1" dirty="0" smtClean="0"/>
              <a:t>, </a:t>
            </a:r>
            <a:r>
              <a:rPr lang="es-ES" sz="2000" b="1" i="1" dirty="0" smtClean="0"/>
              <a:t>(“A </a:t>
            </a:r>
            <a:r>
              <a:rPr lang="es-ES" sz="2000" b="1" i="1" dirty="0" err="1" smtClean="0"/>
              <a:t>Blueprint</a:t>
            </a:r>
            <a:r>
              <a:rPr lang="es-ES" sz="2000" b="1" i="1" dirty="0" smtClean="0"/>
              <a:t> </a:t>
            </a:r>
            <a:r>
              <a:rPr lang="es-ES" sz="2000" b="1" i="1" dirty="0" err="1" smtClean="0"/>
              <a:t>for</a:t>
            </a:r>
            <a:r>
              <a:rPr lang="es-ES" sz="2000" b="1" i="1" dirty="0" smtClean="0"/>
              <a:t> </a:t>
            </a:r>
            <a:r>
              <a:rPr lang="es-ES" sz="2000" b="1" i="1" dirty="0" err="1" smtClean="0"/>
              <a:t>Survival</a:t>
            </a:r>
            <a:r>
              <a:rPr lang="es-ES" sz="2000" b="1" i="1" dirty="0" smtClean="0"/>
              <a:t>”)</a:t>
            </a:r>
            <a:r>
              <a:rPr lang="es-ES" sz="2000" b="1" dirty="0" smtClean="0"/>
              <a:t>.</a:t>
            </a:r>
            <a:endParaRPr lang="es-ES" sz="2000" b="1" dirty="0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524000" y="304800"/>
            <a:ext cx="5791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/>
            <a:r>
              <a:rPr lang="es-ES" sz="2800" b="1" dirty="0" smtClean="0">
                <a:solidFill>
                  <a:srgbClr val="CC0000"/>
                </a:solidFill>
              </a:rPr>
              <a:t>1. Introducción</a:t>
            </a:r>
            <a:endParaRPr lang="es-ES" sz="2800" b="1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417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Line 2"/>
          <p:cNvSpPr>
            <a:spLocks noChangeShapeType="1"/>
          </p:cNvSpPr>
          <p:nvPr/>
        </p:nvSpPr>
        <p:spPr bwMode="auto">
          <a:xfrm>
            <a:off x="609600" y="990600"/>
            <a:ext cx="762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ES">
              <a:latin typeface="Arial" charset="0"/>
              <a:ea typeface="ＭＳ Ｐゴシック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0" y="6248400"/>
            <a:ext cx="6096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2700338" algn="ctr"/>
                <a:tab pos="5400675" algn="r"/>
              </a:tabLst>
            </a:pPr>
            <a:r>
              <a:rPr lang="es-ES" sz="1200" i="1" dirty="0" smtClean="0">
                <a:latin typeface="Times New Roman"/>
                <a:cs typeface="Times New Roman"/>
              </a:rPr>
              <a:t>OCW 2014. Tecnologías Ambientales: Gestión y Minimización de Residuos Industriales. Estudio de Casos. </a:t>
            </a:r>
            <a:r>
              <a:rPr lang="es-ES" sz="1200" i="1" dirty="0">
                <a:latin typeface="Times New Roman"/>
                <a:cs typeface="Times New Roman"/>
              </a:rPr>
              <a:t>F. Fernández Marzo, C. Peña Rodríguez y M.P.  Ruiz Ojeda</a:t>
            </a:r>
            <a:endParaRPr lang="es-ES" sz="1200" dirty="0">
              <a:latin typeface="Times New Roman"/>
              <a:cs typeface="Times New Roman"/>
            </a:endParaRPr>
          </a:p>
        </p:txBody>
      </p:sp>
      <p:pic>
        <p:nvPicPr>
          <p:cNvPr id="7" name="Imagen 6" descr="Captura de pantalla 2013-02-15 a la(s) 14.12.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276304"/>
            <a:ext cx="990600" cy="451119"/>
          </a:xfrm>
          <a:prstGeom prst="rect">
            <a:avLst/>
          </a:prstGeom>
        </p:spPr>
      </p:pic>
      <p:sp>
        <p:nvSpPr>
          <p:cNvPr id="8" name="5 Marcador de número de diapositiva"/>
          <p:cNvSpPr txBox="1">
            <a:spLocks/>
          </p:cNvSpPr>
          <p:nvPr/>
        </p:nvSpPr>
        <p:spPr bwMode="auto">
          <a:xfrm>
            <a:off x="8542215" y="6248400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80A1FFF-C2F6-CB4E-AAAB-8BDB8429C952}" type="slidenum">
              <a:rPr lang="eu-ES" sz="1600">
                <a:latin typeface="Arial" charset="0"/>
                <a:cs typeface="Arial" charset="0"/>
              </a:rPr>
              <a:pPr eaLnBrk="1" hangingPunct="1"/>
              <a:t>16</a:t>
            </a:fld>
            <a:endParaRPr lang="eu-ES" sz="1600" dirty="0">
              <a:latin typeface="Arial" charset="0"/>
              <a:cs typeface="Arial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609600" y="1219200"/>
            <a:ext cx="7632111" cy="3477875"/>
          </a:xfrm>
          <a:prstGeom prst="rect">
            <a:avLst/>
          </a:prstGeom>
          <a:solidFill>
            <a:srgbClr val="FFDFE2"/>
          </a:solidFill>
        </p:spPr>
        <p:txBody>
          <a:bodyPr wrap="square" rtlCol="0">
            <a:spAutoFit/>
          </a:bodyPr>
          <a:lstStyle/>
          <a:p>
            <a:pPr marL="355600" indent="-257175" algn="just">
              <a:spcBef>
                <a:spcPts val="1200"/>
              </a:spcBef>
              <a:buClr>
                <a:srgbClr val="0000FF"/>
              </a:buClr>
              <a:buSzPct val="170000"/>
              <a:buFont typeface="Arial"/>
              <a:buChar char="•"/>
            </a:pPr>
            <a:r>
              <a:rPr lang="es-ES" sz="2000" b="1" dirty="0" smtClean="0"/>
              <a:t>Las ideas que se han venido consolidando desde entonces han cristalizado en lo que conocemos, y es ampliamente aceptado hoy en día, como  </a:t>
            </a:r>
            <a:r>
              <a:rPr lang="es-ES" sz="2000" b="1" i="1" dirty="0" smtClean="0">
                <a:solidFill>
                  <a:srgbClr val="0000FF"/>
                </a:solidFill>
                <a:hlinkClick r:id="rId3"/>
              </a:rPr>
              <a:t>Desarrollo Sostenible</a:t>
            </a:r>
            <a:r>
              <a:rPr lang="es-ES" sz="2000" b="1" dirty="0"/>
              <a:t> </a:t>
            </a:r>
            <a:r>
              <a:rPr lang="es-ES" sz="2000" b="1" dirty="0" smtClean="0"/>
              <a:t>(ver el enlace).</a:t>
            </a:r>
          </a:p>
          <a:p>
            <a:pPr marL="355600" indent="-257175" algn="just">
              <a:spcBef>
                <a:spcPts val="1200"/>
              </a:spcBef>
              <a:buClr>
                <a:srgbClr val="0000FF"/>
              </a:buClr>
              <a:buSzPct val="170000"/>
              <a:buFont typeface="Arial"/>
              <a:buChar char="•"/>
            </a:pPr>
            <a:r>
              <a:rPr lang="es-ES" sz="2000" b="1" dirty="0" smtClean="0"/>
              <a:t>Se entiende por Desarrollo Sostenible (</a:t>
            </a:r>
            <a:r>
              <a:rPr lang="es-ES" sz="2000" b="1" dirty="0" smtClean="0">
                <a:solidFill>
                  <a:srgbClr val="0000FF"/>
                </a:solidFill>
              </a:rPr>
              <a:t>Informe </a:t>
            </a:r>
            <a:r>
              <a:rPr lang="es-ES" sz="2000" b="1" dirty="0" err="1" smtClean="0">
                <a:solidFill>
                  <a:srgbClr val="0000FF"/>
                </a:solidFill>
              </a:rPr>
              <a:t>Brundland</a:t>
            </a:r>
            <a:r>
              <a:rPr lang="es-ES" sz="2000" b="1" dirty="0" smtClean="0">
                <a:solidFill>
                  <a:srgbClr val="0000FF"/>
                </a:solidFill>
              </a:rPr>
              <a:t>, 1987</a:t>
            </a:r>
            <a:r>
              <a:rPr lang="es-ES" sz="2000" b="1" dirty="0" smtClean="0"/>
              <a:t>) </a:t>
            </a:r>
            <a:r>
              <a:rPr lang="es-ES" sz="2000" b="1" dirty="0" smtClean="0">
                <a:solidFill>
                  <a:srgbClr val="008000"/>
                </a:solidFill>
              </a:rPr>
              <a:t>“el desarrollo que satisface las necesidades actuales sin comprometer la capacidad de las generaciones futuras de satisfacer las suyas”</a:t>
            </a:r>
            <a:r>
              <a:rPr lang="es-ES" sz="2000" b="1" dirty="0" smtClean="0"/>
              <a:t>.</a:t>
            </a:r>
          </a:p>
          <a:p>
            <a:pPr marL="355600" indent="-257175" algn="just">
              <a:spcBef>
                <a:spcPts val="1200"/>
              </a:spcBef>
              <a:buClr>
                <a:srgbClr val="0000FF"/>
              </a:buClr>
              <a:buSzPct val="170000"/>
              <a:buFont typeface="Arial"/>
              <a:buChar char="•"/>
            </a:pPr>
            <a:r>
              <a:rPr lang="es-ES" sz="2000" b="1" dirty="0" smtClean="0"/>
              <a:t>El concepto de Desarrollo Sostenible será, por tanto, el pilar sobre el que se desarrollarán las </a:t>
            </a:r>
            <a:r>
              <a:rPr lang="es-ES" sz="2000" b="1" dirty="0" smtClean="0">
                <a:solidFill>
                  <a:srgbClr val="0000FF"/>
                </a:solidFill>
              </a:rPr>
              <a:t>políticas medioambientales </a:t>
            </a:r>
            <a:r>
              <a:rPr lang="es-ES" sz="2000" b="1" dirty="0" smtClean="0"/>
              <a:t>en relación con la utilización de los recursos naturales y los residuos. 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524000" y="381000"/>
            <a:ext cx="5791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/>
            <a:r>
              <a:rPr lang="es-ES" sz="2800" b="1" dirty="0" smtClean="0">
                <a:solidFill>
                  <a:srgbClr val="CC0000"/>
                </a:solidFill>
              </a:rPr>
              <a:t>1. Introducción</a:t>
            </a:r>
            <a:endParaRPr lang="es-ES" sz="2800" b="1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875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Line 2"/>
          <p:cNvSpPr>
            <a:spLocks noChangeShapeType="1"/>
          </p:cNvSpPr>
          <p:nvPr/>
        </p:nvSpPr>
        <p:spPr bwMode="auto">
          <a:xfrm>
            <a:off x="609600" y="914400"/>
            <a:ext cx="762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ES">
              <a:latin typeface="Arial" charset="0"/>
              <a:ea typeface="ＭＳ Ｐゴシック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0" y="6248400"/>
            <a:ext cx="6096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2700338" algn="ctr"/>
                <a:tab pos="5400675" algn="r"/>
              </a:tabLst>
            </a:pPr>
            <a:r>
              <a:rPr lang="es-ES" sz="1200" i="1" dirty="0" smtClean="0">
                <a:latin typeface="Times New Roman"/>
                <a:cs typeface="Times New Roman"/>
              </a:rPr>
              <a:t>OCW 2014. Tecnologías Ambientales: Gestión y Minimización de Residuos Industriales. Estudio de Casos. </a:t>
            </a:r>
            <a:r>
              <a:rPr lang="es-ES" sz="1200" i="1" dirty="0">
                <a:latin typeface="Times New Roman"/>
                <a:cs typeface="Times New Roman"/>
              </a:rPr>
              <a:t>F. Fernández Marzo, C. Peña Rodríguez y M.P.  Ruiz Ojeda</a:t>
            </a:r>
            <a:endParaRPr lang="es-ES" sz="1200" dirty="0">
              <a:latin typeface="Times New Roman"/>
              <a:cs typeface="Times New Roman"/>
            </a:endParaRPr>
          </a:p>
        </p:txBody>
      </p:sp>
      <p:pic>
        <p:nvPicPr>
          <p:cNvPr id="7" name="Imagen 6" descr="Captura de pantalla 2013-02-15 a la(s) 14.12.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276304"/>
            <a:ext cx="990600" cy="451119"/>
          </a:xfrm>
          <a:prstGeom prst="rect">
            <a:avLst/>
          </a:prstGeom>
        </p:spPr>
      </p:pic>
      <p:sp>
        <p:nvSpPr>
          <p:cNvPr id="8" name="5 Marcador de número de diapositiva"/>
          <p:cNvSpPr txBox="1">
            <a:spLocks/>
          </p:cNvSpPr>
          <p:nvPr/>
        </p:nvSpPr>
        <p:spPr bwMode="auto">
          <a:xfrm>
            <a:off x="8542215" y="6248400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80A1FFF-C2F6-CB4E-AAAB-8BDB8429C952}" type="slidenum">
              <a:rPr lang="eu-ES" sz="1600">
                <a:latin typeface="Arial" charset="0"/>
                <a:cs typeface="Arial" charset="0"/>
              </a:rPr>
              <a:pPr eaLnBrk="1" hangingPunct="1"/>
              <a:t>17</a:t>
            </a:fld>
            <a:endParaRPr lang="eu-ES" sz="1600" dirty="0">
              <a:latin typeface="Arial" charset="0"/>
              <a:cs typeface="Arial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609600" y="1143000"/>
            <a:ext cx="7632111" cy="4862870"/>
          </a:xfrm>
          <a:prstGeom prst="rect">
            <a:avLst/>
          </a:prstGeom>
          <a:solidFill>
            <a:srgbClr val="D7E4BD"/>
          </a:solidFill>
        </p:spPr>
        <p:txBody>
          <a:bodyPr wrap="square" rtlCol="0">
            <a:spAutoFit/>
          </a:bodyPr>
          <a:lstStyle/>
          <a:p>
            <a:pPr marL="357188" indent="-357188" algn="just">
              <a:spcBef>
                <a:spcPts val="1200"/>
              </a:spcBef>
              <a:buClr>
                <a:srgbClr val="0000FF"/>
              </a:buClr>
              <a:buSzPct val="170000"/>
              <a:buFont typeface="Arial"/>
              <a:buChar char="•"/>
            </a:pPr>
            <a:r>
              <a:rPr lang="es-ES" sz="2000" b="1" dirty="0" smtClean="0"/>
              <a:t>En la actualidad los residuos en la UE se eliminan mediante </a:t>
            </a:r>
            <a:r>
              <a:rPr lang="es-ES" sz="2000" b="1" dirty="0" smtClean="0">
                <a:solidFill>
                  <a:srgbClr val="0000FF"/>
                </a:solidFill>
              </a:rPr>
              <a:t>vertederos</a:t>
            </a:r>
            <a:r>
              <a:rPr lang="es-ES" sz="2000" b="1" dirty="0" smtClean="0"/>
              <a:t>, </a:t>
            </a:r>
            <a:r>
              <a:rPr lang="es-ES" sz="2000" b="1" dirty="0">
                <a:solidFill>
                  <a:srgbClr val="0000FF"/>
                </a:solidFill>
              </a:rPr>
              <a:t>incineración</a:t>
            </a:r>
            <a:r>
              <a:rPr lang="es-ES" sz="2000" b="1" dirty="0" smtClean="0"/>
              <a:t>, </a:t>
            </a:r>
            <a:r>
              <a:rPr lang="es-ES" sz="2000" b="1" dirty="0">
                <a:solidFill>
                  <a:srgbClr val="0000FF"/>
                </a:solidFill>
              </a:rPr>
              <a:t>reciclado</a:t>
            </a:r>
            <a:r>
              <a:rPr lang="es-ES" sz="2000" b="1" dirty="0" smtClean="0"/>
              <a:t> y </a:t>
            </a:r>
            <a:r>
              <a:rPr lang="es-ES" sz="2000" b="1" dirty="0">
                <a:solidFill>
                  <a:srgbClr val="0000FF"/>
                </a:solidFill>
              </a:rPr>
              <a:t>compostaje</a:t>
            </a:r>
            <a:r>
              <a:rPr lang="es-ES" sz="2000" b="1" dirty="0" smtClean="0"/>
              <a:t>.</a:t>
            </a:r>
          </a:p>
          <a:p>
            <a:pPr marL="357188" indent="-357188" algn="just">
              <a:spcBef>
                <a:spcPts val="1200"/>
              </a:spcBef>
              <a:buClr>
                <a:srgbClr val="0000FF"/>
              </a:buClr>
              <a:buSzPct val="170000"/>
              <a:buFont typeface="Arial"/>
              <a:buChar char="•"/>
            </a:pPr>
            <a:r>
              <a:rPr lang="es-ES" sz="2000" b="1" dirty="0" smtClean="0"/>
              <a:t>Aunque progresan el reciclado y la incineración, las cantidades de residuos que van a vertedero no disminuye, ya que su producción </a:t>
            </a:r>
            <a:r>
              <a:rPr lang="es-ES" sz="2000" b="1" dirty="0">
                <a:solidFill>
                  <a:srgbClr val="0000FF"/>
                </a:solidFill>
              </a:rPr>
              <a:t>aumenta sin cesar</a:t>
            </a:r>
            <a:r>
              <a:rPr lang="es-ES" sz="2000" b="1" dirty="0" smtClean="0"/>
              <a:t>. </a:t>
            </a:r>
          </a:p>
          <a:p>
            <a:pPr marL="357188" indent="-357188" algn="just">
              <a:spcBef>
                <a:spcPts val="1200"/>
              </a:spcBef>
              <a:buClr>
                <a:srgbClr val="0000FF"/>
              </a:buClr>
              <a:buSzPct val="170000"/>
              <a:buFont typeface="Arial"/>
              <a:buChar char="•"/>
            </a:pPr>
            <a:r>
              <a:rPr lang="es-ES" sz="2000" b="1" dirty="0" smtClean="0"/>
              <a:t>La estrategia europea trata de crear nuevas posibilidades de gestión de residuos para disminuir al máximo su producción (</a:t>
            </a:r>
            <a:r>
              <a:rPr lang="es-ES" sz="2000" b="1" dirty="0" smtClean="0">
                <a:solidFill>
                  <a:srgbClr val="A800A6"/>
                </a:solidFill>
              </a:rPr>
              <a:t>prevención</a:t>
            </a:r>
            <a:r>
              <a:rPr lang="es-ES" sz="2000" b="1" dirty="0" smtClean="0"/>
              <a:t>) y peligrosidad.</a:t>
            </a:r>
            <a:endParaRPr lang="es-ES" sz="2000" b="1" dirty="0"/>
          </a:p>
          <a:p>
            <a:pPr marL="357188" indent="-357188" algn="just">
              <a:spcBef>
                <a:spcPts val="1200"/>
              </a:spcBef>
              <a:buClr>
                <a:srgbClr val="0000FF"/>
              </a:buClr>
              <a:buSzPct val="170000"/>
              <a:buFont typeface="Arial"/>
              <a:buChar char="•"/>
            </a:pPr>
            <a:r>
              <a:rPr lang="es-ES" sz="2000" b="1" dirty="0" smtClean="0"/>
              <a:t>Se adoptan soluciones de </a:t>
            </a:r>
            <a:r>
              <a:rPr lang="es-ES" sz="2000" b="1" dirty="0" smtClean="0">
                <a:solidFill>
                  <a:srgbClr val="A800A6"/>
                </a:solidFill>
              </a:rPr>
              <a:t>minimización</a:t>
            </a:r>
            <a:r>
              <a:rPr lang="es-ES" sz="2000" b="1" dirty="0" smtClean="0"/>
              <a:t> bien:</a:t>
            </a:r>
          </a:p>
          <a:p>
            <a:pPr marL="984250" lvl="1" indent="-342900" algn="just" defTabSz="985838">
              <a:spcBef>
                <a:spcPts val="600"/>
              </a:spcBef>
              <a:buClr>
                <a:srgbClr val="A800A6"/>
              </a:buClr>
              <a:buSzPct val="100000"/>
              <a:buFont typeface="Wingdings" charset="2"/>
              <a:buChar char=""/>
            </a:pPr>
            <a:r>
              <a:rPr lang="es-ES" sz="2000" b="1" dirty="0" smtClean="0"/>
              <a:t>Modificando procesos</a:t>
            </a:r>
          </a:p>
          <a:p>
            <a:pPr marL="984250" lvl="1" indent="-342900" algn="just" defTabSz="985838">
              <a:spcBef>
                <a:spcPts val="600"/>
              </a:spcBef>
              <a:buClr>
                <a:srgbClr val="A800A6"/>
              </a:buClr>
              <a:buSzPct val="100000"/>
              <a:buFont typeface="Wingdings" charset="2"/>
              <a:buChar char=""/>
            </a:pPr>
            <a:r>
              <a:rPr lang="es-ES" sz="2000" b="1" dirty="0" smtClean="0"/>
              <a:t>Incorporando tecnologías limpias</a:t>
            </a:r>
          </a:p>
          <a:p>
            <a:pPr marL="984250" lvl="1" indent="-342900" algn="just" defTabSz="985838">
              <a:spcBef>
                <a:spcPts val="600"/>
              </a:spcBef>
              <a:buClr>
                <a:srgbClr val="A800A6"/>
              </a:buClr>
              <a:buSzPct val="100000"/>
              <a:buFont typeface="Wingdings" charset="2"/>
              <a:buChar char=""/>
            </a:pPr>
            <a:r>
              <a:rPr lang="es-ES" sz="2000" b="1" dirty="0" smtClean="0"/>
              <a:t>Mediante reutilización, recuperación o reciclaje</a:t>
            </a:r>
          </a:p>
          <a:p>
            <a:pPr marL="984250" lvl="1" indent="-342900" algn="just" defTabSz="985838">
              <a:spcBef>
                <a:spcPts val="600"/>
              </a:spcBef>
              <a:buClr>
                <a:srgbClr val="A800A6"/>
              </a:buClr>
              <a:buSzPct val="100000"/>
              <a:buFont typeface="Wingdings" charset="2"/>
              <a:buChar char=""/>
            </a:pPr>
            <a:r>
              <a:rPr lang="es-ES" sz="2000" b="1" dirty="0" smtClean="0"/>
              <a:t>Aprovechamiento energético …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524000" y="304800"/>
            <a:ext cx="5791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/>
            <a:r>
              <a:rPr lang="es-ES" sz="2800" b="1" dirty="0" smtClean="0">
                <a:solidFill>
                  <a:srgbClr val="CC0000"/>
                </a:solidFill>
              </a:rPr>
              <a:t>1. Introducción</a:t>
            </a:r>
            <a:endParaRPr lang="es-ES" sz="2800" b="1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308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ángulo 7"/>
          <p:cNvSpPr>
            <a:spLocks noChangeArrowheads="1"/>
          </p:cNvSpPr>
          <p:nvPr/>
        </p:nvSpPr>
        <p:spPr bwMode="auto">
          <a:xfrm>
            <a:off x="685800" y="1295400"/>
            <a:ext cx="7315200" cy="437247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0000"/>
              </a:lnSpc>
              <a:spcBef>
                <a:spcPts val="1200"/>
              </a:spcBef>
              <a:buClr>
                <a:srgbClr val="B00077"/>
              </a:buClr>
              <a:buSzPct val="175000"/>
              <a:buFont typeface="Arial" pitchFamily="34" charset="0"/>
              <a:buChar char="•"/>
            </a:pPr>
            <a:r>
              <a:rPr lang="es-ES" sz="2000" b="1" dirty="0" smtClean="0"/>
              <a:t>En este sentido, una de las actuaciones más ambiciosas de la </a:t>
            </a:r>
            <a:r>
              <a:rPr lang="es-ES" sz="2000" b="1" dirty="0" smtClean="0">
                <a:solidFill>
                  <a:srgbClr val="0000FF"/>
                </a:solidFill>
              </a:rPr>
              <a:t>Unión Europea </a:t>
            </a:r>
            <a:r>
              <a:rPr lang="es-ES" sz="2000" b="1" dirty="0" smtClean="0"/>
              <a:t>para la aplicación del </a:t>
            </a:r>
            <a:r>
              <a:rPr lang="es-ES" sz="2000" b="1" i="1" dirty="0" smtClean="0">
                <a:solidFill>
                  <a:srgbClr val="0000FF"/>
                </a:solidFill>
              </a:rPr>
              <a:t>Principio de Prevención </a:t>
            </a:r>
            <a:r>
              <a:rPr lang="es-ES" sz="2000" b="1" dirty="0" smtClean="0"/>
              <a:t>en las </a:t>
            </a:r>
            <a:r>
              <a:rPr lang="es-ES" sz="2000" b="1" dirty="0" smtClean="0">
                <a:solidFill>
                  <a:srgbClr val="0000FF"/>
                </a:solidFill>
              </a:rPr>
              <a:t>instalaciones industriales </a:t>
            </a:r>
            <a:r>
              <a:rPr lang="es-ES" sz="2000" b="1" dirty="0" smtClean="0"/>
              <a:t>más contaminantes ha sido la aprobación de la </a:t>
            </a:r>
            <a:r>
              <a:rPr lang="es-ES" sz="2400" b="1" dirty="0" smtClean="0">
                <a:solidFill>
                  <a:srgbClr val="B00077"/>
                </a:solidFill>
                <a:hlinkClick r:id="rId2"/>
              </a:rPr>
              <a:t>Directiva 96/61/CE</a:t>
            </a:r>
            <a:r>
              <a:rPr lang="es-ES" sz="2000" b="1" dirty="0" smtClean="0"/>
              <a:t>, del Consejo de 24 de septiembre, o Directiva IPPC (</a:t>
            </a:r>
            <a:r>
              <a:rPr lang="es-ES" sz="2000" b="1" dirty="0" err="1" smtClean="0">
                <a:solidFill>
                  <a:srgbClr val="A800A6"/>
                </a:solidFill>
              </a:rPr>
              <a:t>Integrated</a:t>
            </a:r>
            <a:r>
              <a:rPr lang="es-ES" sz="2000" b="1" dirty="0" smtClean="0">
                <a:solidFill>
                  <a:srgbClr val="A800A6"/>
                </a:solidFill>
              </a:rPr>
              <a:t> </a:t>
            </a:r>
            <a:r>
              <a:rPr lang="es-ES" sz="2000" b="1" dirty="0" err="1">
                <a:solidFill>
                  <a:srgbClr val="A800A6"/>
                </a:solidFill>
              </a:rPr>
              <a:t>Pollution</a:t>
            </a:r>
            <a:r>
              <a:rPr lang="es-ES" sz="2000" b="1" dirty="0">
                <a:solidFill>
                  <a:srgbClr val="A800A6"/>
                </a:solidFill>
              </a:rPr>
              <a:t> </a:t>
            </a:r>
            <a:r>
              <a:rPr lang="es-ES" sz="2000" b="1" dirty="0" err="1">
                <a:solidFill>
                  <a:srgbClr val="A800A6"/>
                </a:solidFill>
              </a:rPr>
              <a:t>Prevention</a:t>
            </a:r>
            <a:r>
              <a:rPr lang="es-ES" sz="2000" b="1" dirty="0">
                <a:solidFill>
                  <a:srgbClr val="A800A6"/>
                </a:solidFill>
              </a:rPr>
              <a:t> and </a:t>
            </a:r>
            <a:r>
              <a:rPr lang="es-ES" sz="2000" b="1" dirty="0" smtClean="0">
                <a:solidFill>
                  <a:srgbClr val="A800A6"/>
                </a:solidFill>
              </a:rPr>
              <a:t>Control</a:t>
            </a:r>
            <a:r>
              <a:rPr lang="es-ES" sz="2000" b="1" dirty="0" smtClean="0"/>
              <a:t>), transpuesta al ordenamiento jurídico español en la Ley 16/2002, de 2 de julio. </a:t>
            </a:r>
          </a:p>
          <a:p>
            <a:pPr marL="285750" indent="-285750" algn="just">
              <a:lnSpc>
                <a:spcPct val="120000"/>
              </a:lnSpc>
              <a:spcBef>
                <a:spcPts val="1200"/>
              </a:spcBef>
              <a:buClr>
                <a:srgbClr val="B00077"/>
              </a:buClr>
              <a:buSzPct val="175000"/>
              <a:buFont typeface="Arial" pitchFamily="34" charset="0"/>
              <a:buChar char="•"/>
            </a:pPr>
            <a:r>
              <a:rPr lang="es-ES" sz="2000" b="1" dirty="0" smtClean="0"/>
              <a:t>En ella se establecen medidas para evitar, o al menos reducir, las emisiones de estas actividades a </a:t>
            </a:r>
            <a:r>
              <a:rPr lang="es-ES" sz="2000" b="1" dirty="0" smtClean="0">
                <a:solidFill>
                  <a:srgbClr val="0000FF"/>
                </a:solidFill>
              </a:rPr>
              <a:t>la atmósfera, al </a:t>
            </a:r>
            <a:r>
              <a:rPr lang="es-ES" sz="2000" b="1" dirty="0">
                <a:solidFill>
                  <a:srgbClr val="0000FF"/>
                </a:solidFill>
              </a:rPr>
              <a:t>agua</a:t>
            </a:r>
            <a:r>
              <a:rPr lang="es-ES" sz="2000" b="1" dirty="0" smtClean="0">
                <a:solidFill>
                  <a:srgbClr val="0000FF"/>
                </a:solidFill>
              </a:rPr>
              <a:t> y al </a:t>
            </a:r>
            <a:r>
              <a:rPr lang="es-ES" sz="2000" b="1" dirty="0">
                <a:solidFill>
                  <a:srgbClr val="0000FF"/>
                </a:solidFill>
              </a:rPr>
              <a:t>suelo</a:t>
            </a:r>
            <a:r>
              <a:rPr lang="es-ES" sz="2000" b="1" dirty="0" smtClean="0"/>
              <a:t>, </a:t>
            </a:r>
            <a:r>
              <a:rPr lang="es-ES" sz="2000" b="1" dirty="0" smtClean="0">
                <a:solidFill>
                  <a:srgbClr val="0000FF"/>
                </a:solidFill>
              </a:rPr>
              <a:t>incluidos los </a:t>
            </a:r>
            <a:r>
              <a:rPr lang="es-ES" sz="2000" b="1" dirty="0">
                <a:solidFill>
                  <a:srgbClr val="0000FF"/>
                </a:solidFill>
              </a:rPr>
              <a:t>residuos</a:t>
            </a:r>
            <a:r>
              <a:rPr lang="es-ES" sz="2000" b="1" dirty="0" smtClean="0"/>
              <a:t>, para alcanzar un </a:t>
            </a:r>
            <a:r>
              <a:rPr lang="es-ES" sz="2000" b="1" dirty="0" smtClean="0">
                <a:solidFill>
                  <a:srgbClr val="0000FF"/>
                </a:solidFill>
              </a:rPr>
              <a:t>nivel elevado de protección del medio ambiente considerado en su conjunto</a:t>
            </a:r>
            <a:r>
              <a:rPr lang="es-ES" sz="2000" b="1" dirty="0" smtClean="0"/>
              <a:t>.</a:t>
            </a:r>
          </a:p>
        </p:txBody>
      </p:sp>
      <p:sp>
        <p:nvSpPr>
          <p:cNvPr id="12" name="Line 4"/>
          <p:cNvSpPr>
            <a:spLocks noChangeShapeType="1"/>
          </p:cNvSpPr>
          <p:nvPr/>
        </p:nvSpPr>
        <p:spPr bwMode="auto">
          <a:xfrm>
            <a:off x="685800" y="990600"/>
            <a:ext cx="7315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13" name="5 Marcador de número de diapositiva"/>
          <p:cNvSpPr txBox="1">
            <a:spLocks/>
          </p:cNvSpPr>
          <p:nvPr/>
        </p:nvSpPr>
        <p:spPr bwMode="auto">
          <a:xfrm>
            <a:off x="8534400" y="6248400"/>
            <a:ext cx="36526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80A1FFF-C2F6-CB4E-AAAB-8BDB8429C952}" type="slidenum">
              <a:rPr lang="eu-ES" sz="1600">
                <a:latin typeface="Arial" charset="0"/>
                <a:cs typeface="Arial" charset="0"/>
              </a:rPr>
              <a:pPr eaLnBrk="1" hangingPunct="1"/>
              <a:t>18</a:t>
            </a:fld>
            <a:endParaRPr lang="eu-ES" sz="1800" dirty="0">
              <a:latin typeface="Arial" charset="0"/>
              <a:cs typeface="Arial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524000" y="381000"/>
            <a:ext cx="5791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/>
            <a:r>
              <a:rPr lang="es-ES" sz="2800" b="1" dirty="0" smtClean="0">
                <a:solidFill>
                  <a:srgbClr val="CC0000"/>
                </a:solidFill>
              </a:rPr>
              <a:t>1. Introducción</a:t>
            </a:r>
            <a:endParaRPr lang="es-ES" sz="2800" b="1" dirty="0">
              <a:solidFill>
                <a:srgbClr val="CC0000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524000" y="6248400"/>
            <a:ext cx="6096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2700338" algn="ctr"/>
                <a:tab pos="5400675" algn="r"/>
              </a:tabLst>
            </a:pPr>
            <a:r>
              <a:rPr lang="es-ES" sz="1200" i="1" dirty="0" smtClean="0">
                <a:latin typeface="Times New Roman"/>
                <a:cs typeface="Times New Roman"/>
              </a:rPr>
              <a:t>OCW 2014. Tecnologías Ambientales: Gestión y Minimización de Residuos Industriales. Estudio de Casos. </a:t>
            </a:r>
            <a:r>
              <a:rPr lang="es-ES" sz="1200" i="1" dirty="0">
                <a:latin typeface="Times New Roman"/>
                <a:cs typeface="Times New Roman"/>
              </a:rPr>
              <a:t>F. Fernández Marzo, C. Peña Rodríguez y M.P.  Ruiz Ojeda</a:t>
            </a:r>
            <a:endParaRPr lang="es-ES" sz="1200" dirty="0">
              <a:latin typeface="Times New Roman"/>
              <a:cs typeface="Times New Roman"/>
            </a:endParaRPr>
          </a:p>
        </p:txBody>
      </p:sp>
      <p:pic>
        <p:nvPicPr>
          <p:cNvPr id="10" name="Imagen 9" descr="Captura de pantalla 2013-02-15 a la(s) 14.12.3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276304"/>
            <a:ext cx="990600" cy="4511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0823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ángulo 7"/>
          <p:cNvSpPr>
            <a:spLocks noChangeArrowheads="1"/>
          </p:cNvSpPr>
          <p:nvPr/>
        </p:nvSpPr>
        <p:spPr bwMode="auto">
          <a:xfrm>
            <a:off x="838200" y="1295400"/>
            <a:ext cx="7010400" cy="242117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1950">
              <a:lnSpc>
                <a:spcPct val="110000"/>
              </a:lnSpc>
              <a:spcBef>
                <a:spcPts val="1200"/>
              </a:spcBef>
              <a:buClr>
                <a:srgbClr val="B00077"/>
              </a:buClr>
              <a:buSzPct val="175000"/>
            </a:pPr>
            <a:r>
              <a:rPr lang="es-ES" sz="2000" b="1" dirty="0" smtClean="0"/>
              <a:t>La </a:t>
            </a:r>
            <a:r>
              <a:rPr lang="es-ES" sz="2000" b="1" dirty="0">
                <a:solidFill>
                  <a:srgbClr val="FF0000"/>
                </a:solidFill>
              </a:rPr>
              <a:t>Ley 16/2002</a:t>
            </a:r>
            <a:r>
              <a:rPr lang="es-ES" sz="2000" b="1" dirty="0"/>
              <a:t>, de  2 de Julio de 2002, tiene por objeto: </a:t>
            </a:r>
          </a:p>
          <a:p>
            <a:pPr algn="ctr">
              <a:lnSpc>
                <a:spcPct val="120000"/>
              </a:lnSpc>
              <a:spcBef>
                <a:spcPts val="1200"/>
              </a:spcBef>
            </a:pPr>
            <a:r>
              <a:rPr lang="es-ES" sz="2000" b="1" i="1" dirty="0">
                <a:solidFill>
                  <a:srgbClr val="0000FF"/>
                </a:solidFill>
              </a:rPr>
              <a:t>Evitar o, cuando ello no sea posible, reducir y controlar la contaminación de la atmósfera, del agua y del suelo, mediante el establecimiento de un sistema de prevención y control integrados de la contaminación, con el fin de alcanzar una elevada protección del medio ambiente en su conjunto</a:t>
            </a:r>
            <a:r>
              <a:rPr lang="es-ES" sz="2000" b="1" i="1" dirty="0" smtClean="0">
                <a:solidFill>
                  <a:srgbClr val="0000FF"/>
                </a:solidFill>
              </a:rPr>
              <a:t>.</a:t>
            </a:r>
            <a:endParaRPr lang="es-ES" sz="2000" b="1" i="1" dirty="0">
              <a:solidFill>
                <a:srgbClr val="0000FF"/>
              </a:solidFill>
            </a:endParaRPr>
          </a:p>
        </p:txBody>
      </p:sp>
      <p:sp>
        <p:nvSpPr>
          <p:cNvPr id="12" name="Line 4"/>
          <p:cNvSpPr>
            <a:spLocks noChangeShapeType="1"/>
          </p:cNvSpPr>
          <p:nvPr/>
        </p:nvSpPr>
        <p:spPr bwMode="auto">
          <a:xfrm>
            <a:off x="838200" y="990600"/>
            <a:ext cx="7010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13" name="5 Marcador de número de diapositiva"/>
          <p:cNvSpPr txBox="1">
            <a:spLocks/>
          </p:cNvSpPr>
          <p:nvPr/>
        </p:nvSpPr>
        <p:spPr bwMode="auto">
          <a:xfrm>
            <a:off x="8534400" y="6248400"/>
            <a:ext cx="36526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80A1FFF-C2F6-CB4E-AAAB-8BDB8429C952}" type="slidenum">
              <a:rPr lang="eu-ES" sz="1600">
                <a:latin typeface="Arial" charset="0"/>
                <a:cs typeface="Arial" charset="0"/>
              </a:rPr>
              <a:pPr eaLnBrk="1" hangingPunct="1"/>
              <a:t>19</a:t>
            </a:fld>
            <a:endParaRPr lang="eu-ES" sz="1800" dirty="0">
              <a:latin typeface="Arial" charset="0"/>
              <a:cs typeface="Arial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524000" y="304800"/>
            <a:ext cx="5791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/>
            <a:r>
              <a:rPr lang="es-ES" sz="2800" b="1" dirty="0" smtClean="0">
                <a:solidFill>
                  <a:srgbClr val="CC0000"/>
                </a:solidFill>
              </a:rPr>
              <a:t>1. Introducción</a:t>
            </a:r>
            <a:endParaRPr lang="es-ES" sz="2800" b="1" dirty="0">
              <a:solidFill>
                <a:srgbClr val="CC000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0" y="6248400"/>
            <a:ext cx="6096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2700338" algn="ctr"/>
                <a:tab pos="5400675" algn="r"/>
              </a:tabLst>
            </a:pPr>
            <a:r>
              <a:rPr lang="es-ES" sz="1200" i="1" dirty="0" smtClean="0">
                <a:latin typeface="Times New Roman"/>
                <a:cs typeface="Times New Roman"/>
              </a:rPr>
              <a:t>OCW 2014. Tecnologías Ambientales: Gestión y Minimización de Residuos Industriales. Estudio de Casos. </a:t>
            </a:r>
            <a:r>
              <a:rPr lang="es-ES" sz="1200" i="1" dirty="0">
                <a:latin typeface="Times New Roman"/>
                <a:cs typeface="Times New Roman"/>
              </a:rPr>
              <a:t>F. Fernández Marzo, C. Peña Rodríguez y M.P.  Ruiz Ojeda</a:t>
            </a:r>
            <a:endParaRPr lang="es-ES" sz="1200" dirty="0">
              <a:latin typeface="Times New Roman"/>
              <a:cs typeface="Times New Roman"/>
            </a:endParaRPr>
          </a:p>
        </p:txBody>
      </p:sp>
      <p:pic>
        <p:nvPicPr>
          <p:cNvPr id="7" name="Imagen 6" descr="Captura de pantalla 2013-02-15 a la(s) 14.12.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276304"/>
            <a:ext cx="990600" cy="4511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4184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990600" y="1524000"/>
            <a:ext cx="7010400" cy="387490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539750" lvl="1" indent="-355600" algn="just">
              <a:lnSpc>
                <a:spcPct val="110000"/>
              </a:lnSpc>
              <a:spcBef>
                <a:spcPts val="600"/>
              </a:spcBef>
              <a:buClr>
                <a:srgbClr val="0000FF"/>
              </a:buClr>
              <a:buSzPct val="111000"/>
              <a:buFontTx/>
              <a:buAutoNum type="arabicPeriod"/>
            </a:pPr>
            <a:r>
              <a:rPr lang="es-ES" sz="2400" b="1" dirty="0" smtClean="0"/>
              <a:t> Introducción</a:t>
            </a:r>
          </a:p>
          <a:p>
            <a:pPr marL="539750" lvl="1" indent="-355600" algn="just">
              <a:lnSpc>
                <a:spcPct val="110000"/>
              </a:lnSpc>
              <a:spcBef>
                <a:spcPts val="600"/>
              </a:spcBef>
              <a:buClr>
                <a:srgbClr val="0000FF"/>
              </a:buClr>
              <a:buSzPct val="111000"/>
              <a:buFontTx/>
              <a:buAutoNum type="arabicPeriod"/>
            </a:pPr>
            <a:r>
              <a:rPr lang="es-ES" sz="2400" b="1" dirty="0"/>
              <a:t> </a:t>
            </a:r>
            <a:r>
              <a:rPr lang="es-ES" sz="2400" b="1" dirty="0" smtClean="0"/>
              <a:t>Definición de residuo</a:t>
            </a:r>
          </a:p>
          <a:p>
            <a:pPr marL="539750" lvl="1" indent="-355600" algn="just">
              <a:lnSpc>
                <a:spcPct val="110000"/>
              </a:lnSpc>
              <a:spcBef>
                <a:spcPts val="600"/>
              </a:spcBef>
              <a:buClr>
                <a:srgbClr val="0000FF"/>
              </a:buClr>
              <a:buSzPct val="111000"/>
              <a:buFontTx/>
              <a:buAutoNum type="arabicPeriod"/>
            </a:pPr>
            <a:r>
              <a:rPr lang="es-ES" sz="2400" b="1" dirty="0" smtClean="0"/>
              <a:t> Legislación Europea</a:t>
            </a:r>
          </a:p>
          <a:p>
            <a:pPr marL="539750" lvl="1" indent="-355600" algn="just">
              <a:lnSpc>
                <a:spcPct val="110000"/>
              </a:lnSpc>
              <a:spcBef>
                <a:spcPts val="600"/>
              </a:spcBef>
              <a:buClr>
                <a:srgbClr val="0000FF"/>
              </a:buClr>
              <a:buSzPct val="111000"/>
              <a:buFontTx/>
              <a:buAutoNum type="arabicPeriod"/>
            </a:pPr>
            <a:r>
              <a:rPr lang="es-ES" sz="2400" b="1" dirty="0" smtClean="0"/>
              <a:t> Jerarquía Europea de Gestión de Residuos.</a:t>
            </a:r>
          </a:p>
          <a:p>
            <a:pPr marL="539750" lvl="1" indent="-355600" algn="just">
              <a:lnSpc>
                <a:spcPct val="110000"/>
              </a:lnSpc>
              <a:spcBef>
                <a:spcPts val="600"/>
              </a:spcBef>
              <a:buClr>
                <a:srgbClr val="0000FF"/>
              </a:buClr>
              <a:buSzPct val="111000"/>
              <a:buFontTx/>
              <a:buAutoNum type="arabicPeriod"/>
            </a:pPr>
            <a:r>
              <a:rPr lang="es-ES" sz="2400" b="1" dirty="0" smtClean="0"/>
              <a:t> Legislación Española</a:t>
            </a:r>
          </a:p>
          <a:p>
            <a:pPr marL="539750" lvl="1" indent="-355600" algn="just">
              <a:lnSpc>
                <a:spcPct val="110000"/>
              </a:lnSpc>
              <a:spcBef>
                <a:spcPts val="600"/>
              </a:spcBef>
              <a:buClr>
                <a:srgbClr val="0000FF"/>
              </a:buClr>
              <a:buSzPct val="111000"/>
              <a:buFontTx/>
              <a:buAutoNum type="arabicPeriod"/>
            </a:pPr>
            <a:r>
              <a:rPr lang="es-ES" sz="2400" b="1" dirty="0" smtClean="0"/>
              <a:t> Ley </a:t>
            </a:r>
            <a:r>
              <a:rPr lang="es-ES" sz="2400" b="1" dirty="0"/>
              <a:t>22/</a:t>
            </a:r>
            <a:r>
              <a:rPr lang="es-ES" sz="2400" b="1" dirty="0" smtClean="0"/>
              <a:t>2011 de </a:t>
            </a:r>
            <a:r>
              <a:rPr lang="es-ES" sz="2400" b="1" dirty="0"/>
              <a:t>Residuos y Suelos </a:t>
            </a:r>
            <a:r>
              <a:rPr lang="es-ES" sz="2400" b="1" dirty="0" smtClean="0"/>
              <a:t>contaminados</a:t>
            </a:r>
          </a:p>
          <a:p>
            <a:pPr marL="539750" lvl="1" indent="-355600" algn="just">
              <a:lnSpc>
                <a:spcPct val="110000"/>
              </a:lnSpc>
              <a:spcBef>
                <a:spcPts val="600"/>
              </a:spcBef>
              <a:buClr>
                <a:srgbClr val="0000FF"/>
              </a:buClr>
              <a:buSzPct val="111000"/>
              <a:buFontTx/>
              <a:buAutoNum type="arabicPeriod"/>
            </a:pPr>
            <a:r>
              <a:rPr lang="es-ES" sz="2400" b="1" dirty="0" smtClean="0"/>
              <a:t> Referencias bibliográficas</a:t>
            </a:r>
            <a:endParaRPr lang="es-ES" b="1" dirty="0"/>
          </a:p>
          <a:p>
            <a:pPr marL="539750" lvl="1" indent="-355600" algn="just">
              <a:lnSpc>
                <a:spcPct val="110000"/>
              </a:lnSpc>
              <a:spcBef>
                <a:spcPts val="600"/>
              </a:spcBef>
              <a:buClr>
                <a:srgbClr val="0000FF"/>
              </a:buClr>
              <a:buSzPct val="111000"/>
              <a:buFontTx/>
              <a:buAutoNum type="arabicPeriod"/>
            </a:pPr>
            <a:r>
              <a:rPr lang="es-ES" sz="2400" b="1" dirty="0" smtClean="0"/>
              <a:t>Webs de interés</a:t>
            </a:r>
            <a:endParaRPr lang="es-ES" sz="2400" b="1" dirty="0"/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609600" y="1066800"/>
            <a:ext cx="784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ES">
              <a:latin typeface="Arial" charset="0"/>
              <a:ea typeface="ＭＳ Ｐゴシック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066800" y="381000"/>
            <a:ext cx="32004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s-ES" sz="2800" b="1" dirty="0" smtClean="0">
                <a:solidFill>
                  <a:srgbClr val="CC0000"/>
                </a:solidFill>
              </a:rPr>
              <a:t>Contenidos:</a:t>
            </a:r>
            <a:endParaRPr lang="en-US" sz="2800" b="1" dirty="0">
              <a:solidFill>
                <a:srgbClr val="CC0000"/>
              </a:solidFill>
            </a:endParaRPr>
          </a:p>
        </p:txBody>
      </p:sp>
      <p:sp>
        <p:nvSpPr>
          <p:cNvPr id="7" name="5 Marcador de número de diapositiva"/>
          <p:cNvSpPr txBox="1">
            <a:spLocks/>
          </p:cNvSpPr>
          <p:nvPr/>
        </p:nvSpPr>
        <p:spPr bwMode="auto">
          <a:xfrm>
            <a:off x="8572500" y="6248400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80A1FFF-C2F6-CB4E-AAAB-8BDB8429C952}" type="slidenum">
              <a:rPr lang="eu-ES" sz="1600">
                <a:latin typeface="Arial" charset="0"/>
                <a:cs typeface="Arial" charset="0"/>
              </a:rPr>
              <a:pPr eaLnBrk="1" hangingPunct="1"/>
              <a:t>2</a:t>
            </a:fld>
            <a:endParaRPr lang="eu-ES" sz="1600" dirty="0">
              <a:latin typeface="Arial" charset="0"/>
              <a:cs typeface="Arial" charset="0"/>
            </a:endParaRPr>
          </a:p>
        </p:txBody>
      </p:sp>
      <p:pic>
        <p:nvPicPr>
          <p:cNvPr id="9" name="Imagen 8" descr="Captura de pantalla 2013-02-15 a la(s) 14.12.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172200"/>
            <a:ext cx="1219200" cy="555223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676400" y="6248400"/>
            <a:ext cx="6096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2700338" algn="ctr"/>
                <a:tab pos="5400675" algn="r"/>
              </a:tabLst>
            </a:pPr>
            <a:r>
              <a:rPr lang="es-ES" sz="1200" i="1" dirty="0" smtClean="0">
                <a:latin typeface="Times New Roman"/>
                <a:cs typeface="Times New Roman"/>
              </a:rPr>
              <a:t>OCW 2014. Tecnologías Ambientales: Gestión y Minimización de Residuos Industriales. Estudio de Casos. </a:t>
            </a:r>
            <a:r>
              <a:rPr lang="es-ES" sz="1200" i="1" dirty="0">
                <a:latin typeface="Times New Roman"/>
                <a:cs typeface="Times New Roman"/>
              </a:rPr>
              <a:t>F. Fernández Marzo, C. Peña Rodríguez y M.P.  Ruiz Ojeda</a:t>
            </a:r>
            <a:endParaRPr lang="es-ES" sz="1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201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1333191671"/>
              </p:ext>
            </p:extLst>
          </p:nvPr>
        </p:nvGraphicFramePr>
        <p:xfrm>
          <a:off x="457200" y="1752600"/>
          <a:ext cx="7824788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5 Marcador de número de diapositiva"/>
          <p:cNvSpPr txBox="1">
            <a:spLocks/>
          </p:cNvSpPr>
          <p:nvPr/>
        </p:nvSpPr>
        <p:spPr bwMode="auto">
          <a:xfrm>
            <a:off x="8534400" y="6248400"/>
            <a:ext cx="6096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80A1FFF-C2F6-CB4E-AAAB-8BDB8429C952}" type="slidenum">
              <a:rPr lang="eu-ES" sz="1600">
                <a:latin typeface="Arial" charset="0"/>
                <a:cs typeface="Arial" charset="0"/>
              </a:rPr>
              <a:pPr eaLnBrk="1" hangingPunct="1"/>
              <a:t>20</a:t>
            </a:fld>
            <a:endParaRPr lang="eu-ES" sz="1600" dirty="0">
              <a:latin typeface="Arial" charset="0"/>
              <a:cs typeface="Arial" charset="0"/>
            </a:endParaRPr>
          </a:p>
        </p:txBody>
      </p:sp>
      <p:pic>
        <p:nvPicPr>
          <p:cNvPr id="7" name="Imagen 6" descr="Captura de pantalla 2013-02-15 a la(s) 14.12.38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283101"/>
            <a:ext cx="990600" cy="451120"/>
          </a:xfrm>
          <a:prstGeom prst="rect">
            <a:avLst/>
          </a:prstGeom>
        </p:spPr>
      </p:pic>
      <p:sp>
        <p:nvSpPr>
          <p:cNvPr id="8" name="Line 2"/>
          <p:cNvSpPr>
            <a:spLocks noChangeShapeType="1"/>
          </p:cNvSpPr>
          <p:nvPr/>
        </p:nvSpPr>
        <p:spPr bwMode="auto">
          <a:xfrm>
            <a:off x="685800" y="838200"/>
            <a:ext cx="754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ES">
              <a:latin typeface="Arial" charset="0"/>
              <a:ea typeface="ＭＳ Ｐゴシック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524000" y="304800"/>
            <a:ext cx="5791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/>
            <a:r>
              <a:rPr lang="es-ES" sz="2800" b="1" dirty="0" smtClean="0">
                <a:solidFill>
                  <a:srgbClr val="CC0000"/>
                </a:solidFill>
              </a:rPr>
              <a:t>1. Introducción</a:t>
            </a:r>
            <a:endParaRPr lang="es-ES" sz="2800" b="1" dirty="0">
              <a:solidFill>
                <a:srgbClr val="CC0000"/>
              </a:solidFill>
            </a:endParaRPr>
          </a:p>
        </p:txBody>
      </p:sp>
      <p:pic>
        <p:nvPicPr>
          <p:cNvPr id="12" name="Imagen 11" descr="Captura de pantalla 2013-02-15 a la(s) 14.12.38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276304"/>
            <a:ext cx="990600" cy="451119"/>
          </a:xfrm>
          <a:prstGeom prst="rect">
            <a:avLst/>
          </a:prstGeom>
        </p:spPr>
      </p:pic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524000" y="6248400"/>
            <a:ext cx="6096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2700338" algn="ctr"/>
                <a:tab pos="5400675" algn="r"/>
              </a:tabLst>
            </a:pPr>
            <a:r>
              <a:rPr lang="es-ES" sz="1200" i="1" dirty="0" smtClean="0">
                <a:latin typeface="Times New Roman"/>
                <a:cs typeface="Times New Roman"/>
              </a:rPr>
              <a:t>OCW 2014. Tecnologías Ambientales: Gestión y Minimización de Residuos Industriales. Estudio de Casos. </a:t>
            </a:r>
            <a:r>
              <a:rPr lang="es-ES" sz="1200" i="1" dirty="0">
                <a:latin typeface="Times New Roman"/>
                <a:cs typeface="Times New Roman"/>
              </a:rPr>
              <a:t>F. Fernández Marzo, C. Peña Rodríguez y M.P.  Ruiz Ojeda</a:t>
            </a:r>
            <a:endParaRPr lang="es-ES" sz="1200" dirty="0">
              <a:latin typeface="Times New Roman"/>
              <a:cs typeface="Times New Roman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762000" y="1066800"/>
            <a:ext cx="7467600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71463" indent="-271463" algn="just">
              <a:spcBef>
                <a:spcPts val="600"/>
              </a:spcBef>
              <a:buClr>
                <a:srgbClr val="A72F74"/>
              </a:buClr>
              <a:buSzPct val="180000"/>
              <a:buFont typeface="Arial"/>
              <a:buChar char="•"/>
            </a:pPr>
            <a:r>
              <a:rPr lang="es-ES" sz="2000" b="1" dirty="0" smtClean="0"/>
              <a:t>Así pues, si bien es cierto que la </a:t>
            </a:r>
            <a:r>
              <a:rPr lang="es-ES" sz="2000" b="1" dirty="0" err="1">
                <a:solidFill>
                  <a:srgbClr val="0000FF"/>
                </a:solidFill>
              </a:rPr>
              <a:t>Reducción</a:t>
            </a:r>
            <a:r>
              <a:rPr lang="es-ES" sz="2000" b="1" dirty="0"/>
              <a:t>, </a:t>
            </a:r>
            <a:r>
              <a:rPr lang="es-ES" sz="2000" b="1" dirty="0" smtClean="0"/>
              <a:t>el </a:t>
            </a:r>
            <a:r>
              <a:rPr lang="es-ES" sz="2000" b="1" dirty="0" smtClean="0">
                <a:solidFill>
                  <a:srgbClr val="0000FF"/>
                </a:solidFill>
              </a:rPr>
              <a:t>Reciclaje</a:t>
            </a:r>
            <a:r>
              <a:rPr lang="es-ES" sz="2000" b="1" dirty="0" smtClean="0"/>
              <a:t> </a:t>
            </a:r>
            <a:r>
              <a:rPr lang="es-ES" sz="2000" b="1" dirty="0"/>
              <a:t>y </a:t>
            </a:r>
            <a:r>
              <a:rPr lang="es-ES" sz="2000" b="1" dirty="0" smtClean="0"/>
              <a:t>la </a:t>
            </a:r>
            <a:r>
              <a:rPr lang="es-ES" sz="2000" b="1" dirty="0" err="1" smtClean="0">
                <a:solidFill>
                  <a:srgbClr val="0000FF"/>
                </a:solidFill>
              </a:rPr>
              <a:t>Reutilización</a:t>
            </a:r>
            <a:r>
              <a:rPr lang="es-ES" sz="2000" b="1" dirty="0" smtClean="0"/>
              <a:t> </a:t>
            </a:r>
            <a:r>
              <a:rPr lang="es-ES" sz="2000" b="1" dirty="0"/>
              <a:t>(RRR) </a:t>
            </a:r>
            <a:r>
              <a:rPr lang="es-ES" sz="2000" b="1" dirty="0" smtClean="0"/>
              <a:t>favorecen nuestra calidad de vida presente y futura (sostenibilidad).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762000" y="3352800"/>
            <a:ext cx="7467600" cy="898707"/>
          </a:xfrm>
          <a:prstGeom prst="rect">
            <a:avLst/>
          </a:prstGeom>
          <a:solidFill>
            <a:srgbClr val="E1E7FF"/>
          </a:solidFill>
        </p:spPr>
        <p:txBody>
          <a:bodyPr wrap="square">
            <a:spAutoFit/>
          </a:bodyPr>
          <a:lstStyle/>
          <a:p>
            <a:pPr marL="357188" indent="-342900" algn="just">
              <a:lnSpc>
                <a:spcPct val="110000"/>
              </a:lnSpc>
              <a:spcBef>
                <a:spcPts val="0"/>
              </a:spcBef>
              <a:buClr>
                <a:srgbClr val="A72F74"/>
              </a:buClr>
              <a:buSzPct val="170000"/>
              <a:buFont typeface="Arial"/>
              <a:buChar char="•"/>
            </a:pPr>
            <a:r>
              <a:rPr lang="es-ES" sz="2000" b="1" dirty="0" smtClean="0"/>
              <a:t>Sin embargo, la </a:t>
            </a:r>
            <a:r>
              <a:rPr lang="es-ES" sz="2400" b="1" dirty="0" smtClean="0">
                <a:solidFill>
                  <a:srgbClr val="0000FF"/>
                </a:solidFill>
              </a:rPr>
              <a:t>mejor solución </a:t>
            </a:r>
            <a:r>
              <a:rPr lang="es-ES" sz="2000" b="1" dirty="0" smtClean="0"/>
              <a:t>es la </a:t>
            </a:r>
            <a:r>
              <a:rPr lang="es-ES" sz="2400" b="1" dirty="0" smtClean="0">
                <a:solidFill>
                  <a:srgbClr val="CC0000"/>
                </a:solidFill>
              </a:rPr>
              <a:t>prevención</a:t>
            </a:r>
            <a:r>
              <a:rPr lang="es-ES" sz="2000" b="1" dirty="0"/>
              <a:t> </a:t>
            </a:r>
            <a:r>
              <a:rPr lang="es-ES" sz="2000" b="1" dirty="0" smtClean="0"/>
              <a:t>y</a:t>
            </a:r>
          </a:p>
          <a:p>
            <a:pPr marL="357188" indent="-342900" algn="just">
              <a:lnSpc>
                <a:spcPct val="110000"/>
              </a:lnSpc>
              <a:spcBef>
                <a:spcPts val="0"/>
              </a:spcBef>
              <a:buClr>
                <a:srgbClr val="A72F74"/>
              </a:buClr>
              <a:buSzPct val="170000"/>
              <a:buFont typeface="Arial"/>
              <a:buChar char="•"/>
            </a:pPr>
            <a:r>
              <a:rPr lang="es-ES" sz="2400" b="1" dirty="0" smtClean="0">
                <a:solidFill>
                  <a:srgbClr val="0000FF"/>
                </a:solidFill>
              </a:rPr>
              <a:t>La estrategia </a:t>
            </a:r>
            <a:r>
              <a:rPr lang="es-ES" sz="2000" b="1" dirty="0" smtClean="0"/>
              <a:t>más adecuada la </a:t>
            </a:r>
            <a:r>
              <a:rPr lang="es-ES" sz="2400" b="1" dirty="0" smtClean="0">
                <a:solidFill>
                  <a:srgbClr val="008000"/>
                </a:solidFill>
              </a:rPr>
              <a:t>minimización </a:t>
            </a:r>
            <a:r>
              <a:rPr lang="es-ES" sz="2000" b="1" dirty="0" smtClean="0"/>
              <a:t>de residuos.</a:t>
            </a:r>
          </a:p>
        </p:txBody>
      </p:sp>
      <p:sp>
        <p:nvSpPr>
          <p:cNvPr id="11" name="Explosión 2 3"/>
          <p:cNvSpPr/>
          <p:nvPr/>
        </p:nvSpPr>
        <p:spPr bwMode="auto">
          <a:xfrm>
            <a:off x="2819400" y="4191000"/>
            <a:ext cx="3429000" cy="2086788"/>
          </a:xfrm>
          <a:prstGeom prst="irregularSeal2">
            <a:avLst/>
          </a:prstGeom>
          <a:solidFill>
            <a:srgbClr val="F8F7BD"/>
          </a:solidFill>
          <a:ln w="38100" cmpd="sng">
            <a:solidFill>
              <a:srgbClr val="636363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1" i="1" u="none" strike="noStrike" cap="none" normalizeH="0" baseline="0" dirty="0" smtClean="0">
                <a:ln>
                  <a:noFill/>
                </a:ln>
                <a:solidFill>
                  <a:srgbClr val="A800A6"/>
                </a:solidFill>
                <a:effectLst/>
                <a:latin typeface="Arial" charset="0"/>
                <a:ea typeface="ＭＳ Ｐゴシック" charset="0"/>
              </a:rPr>
              <a:t>Objetivo Residuos Cero</a:t>
            </a:r>
            <a:endParaRPr kumimoji="0" lang="es-ES" sz="2000" b="1" i="1" u="none" strike="noStrike" cap="none" normalizeH="0" baseline="0" dirty="0">
              <a:ln>
                <a:noFill/>
              </a:ln>
              <a:solidFill>
                <a:srgbClr val="A800A6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87042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72AB35D-7F85-4F08-9397-AA61FB004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graphicEl>
                                              <a:dgm id="{372AB35D-7F85-4F08-9397-AA61FB004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372AB35D-7F85-4F08-9397-AA61FB004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graphicEl>
                                              <a:dgm id="{372AB35D-7F85-4F08-9397-AA61FB0044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1" dur="1000" spd="-100000" fill="hold"/>
                                        <p:tgtEl>
                                          <p:spTgt spid="3">
                                            <p:graphicEl>
                                              <a:dgm id="{372AB35D-7F85-4F08-9397-AA61FB004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3FF70E3-3B35-4DF9-A907-606680DFC1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graphicEl>
                                              <a:dgm id="{43FF70E3-3B35-4DF9-A907-606680DFC1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graphicEl>
                                              <a:dgm id="{43FF70E3-3B35-4DF9-A907-606680DFC1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graphicEl>
                                              <a:dgm id="{43FF70E3-3B35-4DF9-A907-606680DFC1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9" dur="1000" spd="-100000" fill="hold"/>
                                        <p:tgtEl>
                                          <p:spTgt spid="3">
                                            <p:graphicEl>
                                              <a:dgm id="{43FF70E3-3B35-4DF9-A907-606680DFC1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0E75915-E9B1-4ABD-839B-3CFD5E25D2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graphicEl>
                                              <a:dgm id="{40E75915-E9B1-4ABD-839B-3CFD5E25D2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graphicEl>
                                              <a:dgm id="{40E75915-E9B1-4ABD-839B-3CFD5E25D2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graphicEl>
                                              <a:dgm id="{40E75915-E9B1-4ABD-839B-3CFD5E25D2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7" dur="1000" spd="-100000" fill="hold"/>
                                        <p:tgtEl>
                                          <p:spTgt spid="3">
                                            <p:graphicEl>
                                              <a:dgm id="{40E75915-E9B1-4ABD-839B-3CFD5E25D2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3FAEA15-74EA-44F0-B324-8062485B62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graphicEl>
                                              <a:dgm id="{D3FAEA15-74EA-44F0-B324-8062485B62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graphicEl>
                                              <a:dgm id="{D3FAEA15-74EA-44F0-B324-8062485B62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graphicEl>
                                              <a:dgm id="{D3FAEA15-74EA-44F0-B324-8062485B62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5" dur="1000" spd="-100000" fill="hold"/>
                                        <p:tgtEl>
                                          <p:spTgt spid="3">
                                            <p:graphicEl>
                                              <a:dgm id="{D3FAEA15-74EA-44F0-B324-8062485B62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Graphic spid="3" grpId="1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Line 2"/>
          <p:cNvSpPr>
            <a:spLocks noChangeShapeType="1"/>
          </p:cNvSpPr>
          <p:nvPr/>
        </p:nvSpPr>
        <p:spPr bwMode="auto">
          <a:xfrm>
            <a:off x="304800" y="914400"/>
            <a:ext cx="792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ES">
              <a:latin typeface="Arial" charset="0"/>
              <a:ea typeface="ＭＳ Ｐゴシック" charset="0"/>
            </a:endParaRPr>
          </a:p>
        </p:txBody>
      </p:sp>
      <p:sp>
        <p:nvSpPr>
          <p:cNvPr id="210947" name="Text Box 3"/>
          <p:cNvSpPr txBox="1">
            <a:spLocks noChangeArrowheads="1"/>
          </p:cNvSpPr>
          <p:nvPr/>
        </p:nvSpPr>
        <p:spPr bwMode="auto">
          <a:xfrm>
            <a:off x="1676400" y="304800"/>
            <a:ext cx="4953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/>
            <a:r>
              <a:rPr lang="es-ES" sz="2800" b="1" dirty="0" smtClean="0">
                <a:solidFill>
                  <a:srgbClr val="CC0000"/>
                </a:solidFill>
              </a:rPr>
              <a:t>1. Introducción</a:t>
            </a:r>
            <a:endParaRPr lang="es-ES" sz="2800" b="1" dirty="0">
              <a:solidFill>
                <a:srgbClr val="CC0000"/>
              </a:solidFill>
            </a:endParaRPr>
          </a:p>
        </p:txBody>
      </p:sp>
      <p:sp>
        <p:nvSpPr>
          <p:cNvPr id="5" name="5 Marcador de número de diapositiva"/>
          <p:cNvSpPr txBox="1">
            <a:spLocks/>
          </p:cNvSpPr>
          <p:nvPr/>
        </p:nvSpPr>
        <p:spPr bwMode="auto">
          <a:xfrm>
            <a:off x="8542215" y="6248400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80A1FFF-C2F6-CB4E-AAAB-8BDB8429C952}" type="slidenum">
              <a:rPr lang="eu-ES" sz="1600">
                <a:latin typeface="Arial" charset="0"/>
                <a:cs typeface="Arial" charset="0"/>
              </a:rPr>
              <a:pPr eaLnBrk="1" hangingPunct="1"/>
              <a:t>21</a:t>
            </a:fld>
            <a:endParaRPr lang="eu-ES" sz="1600" dirty="0"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0" y="6248400"/>
            <a:ext cx="6096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2700338" algn="ctr"/>
                <a:tab pos="5400675" algn="r"/>
              </a:tabLst>
            </a:pPr>
            <a:r>
              <a:rPr lang="es-ES" sz="1200" i="1" dirty="0" smtClean="0">
                <a:latin typeface="Times New Roman"/>
                <a:cs typeface="Times New Roman"/>
              </a:rPr>
              <a:t>OCW 2014. Tecnologías Ambientales: Gestión y Minimización de Residuos Industriales. Estudio de Casos. </a:t>
            </a:r>
            <a:r>
              <a:rPr lang="es-ES" sz="1200" i="1" dirty="0">
                <a:latin typeface="Times New Roman"/>
                <a:cs typeface="Times New Roman"/>
              </a:rPr>
              <a:t>F. Fernández Marzo, C. Peña Rodríguez y M.P.  Ruiz Ojeda</a:t>
            </a:r>
            <a:endParaRPr lang="es-ES" sz="1200" dirty="0">
              <a:latin typeface="Times New Roman"/>
              <a:cs typeface="Times New Roman"/>
            </a:endParaRPr>
          </a:p>
        </p:txBody>
      </p:sp>
      <p:pic>
        <p:nvPicPr>
          <p:cNvPr id="7" name="Imagen 6" descr="Captura de pantalla 2013-02-15 a la(s) 14.12.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276304"/>
            <a:ext cx="990600" cy="451119"/>
          </a:xfrm>
          <a:prstGeom prst="rect">
            <a:avLst/>
          </a:prstGeom>
        </p:spPr>
      </p:pic>
      <p:graphicFrame>
        <p:nvGraphicFramePr>
          <p:cNvPr id="8" name="Diagrama 7"/>
          <p:cNvGraphicFramePr/>
          <p:nvPr>
            <p:extLst>
              <p:ext uri="{D42A27DB-BD31-4B8C-83A1-F6EECF244321}">
                <p14:modId xmlns="" xmlns:p14="http://schemas.microsoft.com/office/powerpoint/2010/main" val="390544647"/>
              </p:ext>
            </p:extLst>
          </p:nvPr>
        </p:nvGraphicFramePr>
        <p:xfrm>
          <a:off x="609600" y="1371600"/>
          <a:ext cx="7617778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304800" y="1143000"/>
            <a:ext cx="1600200" cy="763286"/>
          </a:xfrm>
          <a:prstGeom prst="rect">
            <a:avLst/>
          </a:prstGeom>
          <a:ln>
            <a:solidFill>
              <a:srgbClr val="A800A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" sz="2400" b="1" i="1" dirty="0" smtClean="0"/>
              <a:t>Cambios Necesarios</a:t>
            </a:r>
            <a:endParaRPr lang="es-ES" sz="2400" b="1" i="1" dirty="0"/>
          </a:p>
        </p:txBody>
      </p:sp>
    </p:spTree>
    <p:extLst>
      <p:ext uri="{BB962C8B-B14F-4D97-AF65-F5344CB8AC3E}">
        <p14:creationId xmlns="" xmlns:p14="http://schemas.microsoft.com/office/powerpoint/2010/main" val="184448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Line 2"/>
          <p:cNvSpPr>
            <a:spLocks noChangeShapeType="1"/>
          </p:cNvSpPr>
          <p:nvPr/>
        </p:nvSpPr>
        <p:spPr bwMode="auto">
          <a:xfrm>
            <a:off x="685800" y="838200"/>
            <a:ext cx="769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ES">
              <a:latin typeface="Arial" charset="0"/>
              <a:ea typeface="ＭＳ Ｐゴシック" charset="0"/>
            </a:endParaRPr>
          </a:p>
        </p:txBody>
      </p:sp>
      <p:sp>
        <p:nvSpPr>
          <p:cNvPr id="210947" name="Text Box 3"/>
          <p:cNvSpPr txBox="1">
            <a:spLocks noChangeArrowheads="1"/>
          </p:cNvSpPr>
          <p:nvPr/>
        </p:nvSpPr>
        <p:spPr bwMode="auto">
          <a:xfrm>
            <a:off x="1295400" y="304800"/>
            <a:ext cx="6172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/>
            <a:r>
              <a:rPr lang="es-ES" sz="2800" b="1" dirty="0">
                <a:solidFill>
                  <a:srgbClr val="CC0000"/>
                </a:solidFill>
              </a:rPr>
              <a:t>2</a:t>
            </a:r>
            <a:r>
              <a:rPr lang="es-ES" sz="2800" b="1" dirty="0" smtClean="0">
                <a:solidFill>
                  <a:srgbClr val="CC0000"/>
                </a:solidFill>
              </a:rPr>
              <a:t>. Definición de Residuo</a:t>
            </a:r>
            <a:endParaRPr lang="es-ES" sz="2800" b="1" dirty="0">
              <a:solidFill>
                <a:srgbClr val="CC000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685800" y="1066800"/>
            <a:ext cx="7696200" cy="49218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73050" indent="-273050" algn="just">
              <a:lnSpc>
                <a:spcPts val="2500"/>
              </a:lnSpc>
              <a:spcBef>
                <a:spcPts val="600"/>
              </a:spcBef>
              <a:buClr>
                <a:srgbClr val="0000FF"/>
              </a:buClr>
              <a:buSzPct val="160000"/>
              <a:buFont typeface="Arial"/>
              <a:buChar char="•"/>
            </a:pPr>
            <a:r>
              <a:rPr lang="es-ES" sz="2000" b="1" dirty="0" smtClean="0">
                <a:solidFill>
                  <a:srgbClr val="C00000"/>
                </a:solidFill>
              </a:rPr>
              <a:t>Punto de vista económico (O.C.D.E.)</a:t>
            </a:r>
            <a:r>
              <a:rPr lang="es-ES" sz="2000" b="1" dirty="0" smtClean="0"/>
              <a:t>:</a:t>
            </a:r>
            <a:r>
              <a:rPr lang="es-ES" sz="2000" b="1" i="1" dirty="0" smtClean="0"/>
              <a:t> </a:t>
            </a:r>
            <a:r>
              <a:rPr lang="es-ES" sz="2000" b="1" i="1" dirty="0" smtClean="0">
                <a:solidFill>
                  <a:srgbClr val="0000FF"/>
                </a:solidFill>
              </a:rPr>
              <a:t>Residuos</a:t>
            </a:r>
            <a:r>
              <a:rPr lang="es-ES" sz="2000" b="1" i="1" dirty="0" smtClean="0"/>
              <a:t> </a:t>
            </a:r>
            <a:r>
              <a:rPr lang="es-ES" sz="2000" b="1" dirty="0" smtClean="0"/>
              <a:t>son todos los materiales generados por las actividades de producción y consumo que no alcanzan ningún valor económico y son desechados, es decir, retirados del ciclo productivo.</a:t>
            </a:r>
          </a:p>
          <a:p>
            <a:pPr marL="273050" indent="-273050" algn="just">
              <a:lnSpc>
                <a:spcPts val="2500"/>
              </a:lnSpc>
              <a:spcBef>
                <a:spcPts val="600"/>
              </a:spcBef>
              <a:buClr>
                <a:srgbClr val="0000FF"/>
              </a:buClr>
              <a:buSzPct val="160000"/>
              <a:buFont typeface="Arial"/>
              <a:buChar char="•"/>
            </a:pPr>
            <a:r>
              <a:rPr lang="es-ES" sz="2000" b="1" dirty="0">
                <a:solidFill>
                  <a:srgbClr val="C00000"/>
                </a:solidFill>
              </a:rPr>
              <a:t>Punto de vista ecológico</a:t>
            </a:r>
            <a:r>
              <a:rPr lang="es-ES" sz="2000" b="1" dirty="0" smtClean="0"/>
              <a:t>:</a:t>
            </a:r>
            <a:r>
              <a:rPr lang="es-ES" sz="2000" b="1" i="1" dirty="0" smtClean="0"/>
              <a:t> </a:t>
            </a:r>
            <a:r>
              <a:rPr lang="es-ES" sz="2000" b="1" i="1" dirty="0">
                <a:solidFill>
                  <a:srgbClr val="0000FF"/>
                </a:solidFill>
              </a:rPr>
              <a:t>Residuos</a:t>
            </a:r>
            <a:r>
              <a:rPr lang="es-ES" sz="2000" b="1" i="1" dirty="0" smtClean="0"/>
              <a:t> </a:t>
            </a:r>
            <a:r>
              <a:rPr lang="es-ES" sz="2000" b="1" dirty="0" smtClean="0"/>
              <a:t>son el conjunto de materiales descargados al medio ambiente por el ser humano, susceptibles de producir contaminación.</a:t>
            </a:r>
          </a:p>
          <a:p>
            <a:pPr marL="273050" indent="-273050" algn="just">
              <a:spcBef>
                <a:spcPts val="600"/>
              </a:spcBef>
              <a:buClr>
                <a:srgbClr val="0000FF"/>
              </a:buClr>
              <a:buSzPct val="160000"/>
              <a:buFont typeface="Arial"/>
              <a:buChar char="•"/>
            </a:pPr>
            <a:r>
              <a:rPr lang="es-ES" sz="2000" b="1" dirty="0">
                <a:solidFill>
                  <a:srgbClr val="C00000"/>
                </a:solidFill>
              </a:rPr>
              <a:t>Según la Ley 22/2011, de 28 de julio, de Residuos y Suelos contaminados:</a:t>
            </a:r>
          </a:p>
          <a:p>
            <a:pPr marL="1588" algn="ctr">
              <a:spcBef>
                <a:spcPts val="600"/>
              </a:spcBef>
              <a:buClr>
                <a:srgbClr val="B006A4"/>
              </a:buClr>
              <a:buSzPct val="179000"/>
            </a:pPr>
            <a:r>
              <a:rPr lang="es-ES" sz="2400" i="1" dirty="0" smtClean="0">
                <a:solidFill>
                  <a:srgbClr val="0000FF"/>
                </a:solidFill>
              </a:rPr>
              <a:t>“</a:t>
            </a:r>
            <a:r>
              <a:rPr lang="es-ES" sz="2400" b="1" i="1" dirty="0">
                <a:solidFill>
                  <a:srgbClr val="0000FF"/>
                </a:solidFill>
              </a:rPr>
              <a:t>C</a:t>
            </a:r>
            <a:r>
              <a:rPr lang="es-ES" sz="2400" b="1" i="1" dirty="0" smtClean="0">
                <a:solidFill>
                  <a:srgbClr val="0000FF"/>
                </a:solidFill>
              </a:rPr>
              <a:t>ualquier sustancia u objeto que su poseedor deseche o tenga la intención o la obligación de desechar</a:t>
            </a:r>
            <a:r>
              <a:rPr lang="es-ES" sz="2400" i="1" dirty="0" smtClean="0">
                <a:solidFill>
                  <a:srgbClr val="0000FF"/>
                </a:solidFill>
              </a:rPr>
              <a:t>”</a:t>
            </a:r>
          </a:p>
          <a:p>
            <a:pPr marL="273050" indent="-273050" algn="just">
              <a:spcBef>
                <a:spcPts val="600"/>
              </a:spcBef>
              <a:buClr>
                <a:srgbClr val="0000FF"/>
              </a:buClr>
              <a:buSzPct val="160000"/>
              <a:buFont typeface="Arial"/>
              <a:buChar char="•"/>
            </a:pPr>
            <a:r>
              <a:rPr lang="es-ES" sz="2000" b="1" dirty="0" smtClean="0"/>
              <a:t>La normativa tanto europea como española es muy prolija al respecto por el creciente interés respecto a la prevención y control de la contaminación (Directivas y transposiciones IPPC).</a:t>
            </a:r>
            <a:endParaRPr lang="es-ES" sz="2400" b="1" i="1" dirty="0" smtClean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524000" y="6248400"/>
            <a:ext cx="6096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2700338" algn="ctr"/>
                <a:tab pos="5400675" algn="r"/>
              </a:tabLst>
            </a:pPr>
            <a:r>
              <a:rPr lang="es-ES" sz="1200" i="1" dirty="0" smtClean="0">
                <a:latin typeface="Times New Roman"/>
                <a:cs typeface="Times New Roman"/>
              </a:rPr>
              <a:t>OCW 2014. Tecnologías Ambientales: Gestión y Minimización de Residuos Industriales. Estudio de Casos. </a:t>
            </a:r>
            <a:r>
              <a:rPr lang="es-ES" sz="1200" i="1" dirty="0">
                <a:latin typeface="Times New Roman"/>
                <a:cs typeface="Times New Roman"/>
              </a:rPr>
              <a:t>F. Fernández Marzo, C. Peña Rodríguez y M.P.  Ruiz Ojeda</a:t>
            </a:r>
            <a:endParaRPr lang="es-ES" sz="1200" dirty="0">
              <a:latin typeface="Times New Roman"/>
              <a:cs typeface="Times New Roman"/>
            </a:endParaRPr>
          </a:p>
        </p:txBody>
      </p:sp>
      <p:pic>
        <p:nvPicPr>
          <p:cNvPr id="6" name="Imagen 5" descr="Captura de pantalla 2013-02-15 a la(s) 14.12.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276304"/>
            <a:ext cx="990600" cy="451119"/>
          </a:xfrm>
          <a:prstGeom prst="rect">
            <a:avLst/>
          </a:prstGeom>
        </p:spPr>
      </p:pic>
      <p:sp>
        <p:nvSpPr>
          <p:cNvPr id="7" name="5 Marcador de número de diapositiva"/>
          <p:cNvSpPr txBox="1">
            <a:spLocks/>
          </p:cNvSpPr>
          <p:nvPr/>
        </p:nvSpPr>
        <p:spPr bwMode="auto">
          <a:xfrm>
            <a:off x="8542215" y="6248400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80A1FFF-C2F6-CB4E-AAAB-8BDB8429C952}" type="slidenum">
              <a:rPr lang="eu-ES" sz="1600">
                <a:latin typeface="Arial" charset="0"/>
                <a:cs typeface="Arial" charset="0"/>
              </a:rPr>
              <a:pPr eaLnBrk="1" hangingPunct="1"/>
              <a:t>22</a:t>
            </a:fld>
            <a:endParaRPr lang="eu-ES" sz="16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608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Line 2"/>
          <p:cNvSpPr>
            <a:spLocks noChangeShapeType="1"/>
          </p:cNvSpPr>
          <p:nvPr/>
        </p:nvSpPr>
        <p:spPr bwMode="auto">
          <a:xfrm>
            <a:off x="609600" y="838200"/>
            <a:ext cx="762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ES">
              <a:latin typeface="Arial" charset="0"/>
              <a:ea typeface="ＭＳ Ｐゴシック" charset="0"/>
            </a:endParaRPr>
          </a:p>
        </p:txBody>
      </p:sp>
      <p:sp>
        <p:nvSpPr>
          <p:cNvPr id="210947" name="Text Box 3"/>
          <p:cNvSpPr txBox="1">
            <a:spLocks noChangeArrowheads="1"/>
          </p:cNvSpPr>
          <p:nvPr/>
        </p:nvSpPr>
        <p:spPr bwMode="auto">
          <a:xfrm>
            <a:off x="1143000" y="304800"/>
            <a:ext cx="7467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/>
            <a:r>
              <a:rPr lang="es-ES" sz="2800" b="1" dirty="0">
                <a:solidFill>
                  <a:srgbClr val="CC0000"/>
                </a:solidFill>
              </a:rPr>
              <a:t>3</a:t>
            </a:r>
            <a:r>
              <a:rPr lang="es-ES" sz="2800" b="1" dirty="0" smtClean="0">
                <a:solidFill>
                  <a:srgbClr val="CC0000"/>
                </a:solidFill>
              </a:rPr>
              <a:t>. Legislación Europea (enlace </a:t>
            </a:r>
            <a:r>
              <a:rPr lang="es-ES" sz="2800" b="1" i="1" dirty="0" smtClean="0">
                <a:solidFill>
                  <a:srgbClr val="CC0000"/>
                </a:solidFill>
                <a:hlinkClick r:id="rId2"/>
              </a:rPr>
              <a:t>Eur-lex</a:t>
            </a:r>
            <a:r>
              <a:rPr lang="es-ES" sz="2800" b="1" dirty="0" smtClean="0">
                <a:solidFill>
                  <a:srgbClr val="CC0000"/>
                </a:solidFill>
              </a:rPr>
              <a:t>)</a:t>
            </a:r>
            <a:endParaRPr lang="es-ES" dirty="0"/>
          </a:p>
        </p:txBody>
      </p:sp>
      <p:sp>
        <p:nvSpPr>
          <p:cNvPr id="5" name="CuadroTexto 2"/>
          <p:cNvSpPr txBox="1"/>
          <p:nvPr/>
        </p:nvSpPr>
        <p:spPr>
          <a:xfrm>
            <a:off x="609600" y="2057400"/>
            <a:ext cx="7620000" cy="4089153"/>
          </a:xfrm>
          <a:prstGeom prst="rect">
            <a:avLst/>
          </a:prstGeom>
          <a:solidFill>
            <a:srgbClr val="FFFCC1"/>
          </a:solidFill>
        </p:spPr>
        <p:txBody>
          <a:bodyPr wrap="square">
            <a:spAutoFit/>
          </a:bodyPr>
          <a:lstStyle/>
          <a:p>
            <a:pPr marL="271463" indent="-271463" algn="just">
              <a:lnSpc>
                <a:spcPts val="2600"/>
              </a:lnSpc>
              <a:buClr>
                <a:srgbClr val="0000CC"/>
              </a:buClr>
              <a:buSzPct val="170000"/>
              <a:buFont typeface="Arial" pitchFamily="34" charset="0"/>
              <a:buChar char="•"/>
            </a:pPr>
            <a:r>
              <a:rPr lang="es-ES" sz="2000" b="1" dirty="0" smtClean="0"/>
              <a:t>Directivas Directiva 75/442/CEE: </a:t>
            </a:r>
            <a:r>
              <a:rPr lang="es-ES" sz="2000" dirty="0" smtClean="0"/>
              <a:t>Residuos.</a:t>
            </a:r>
            <a:r>
              <a:rPr lang="es-ES" sz="2000" b="1" dirty="0" smtClean="0"/>
              <a:t> </a:t>
            </a:r>
            <a:r>
              <a:rPr lang="es-ES" sz="2000" dirty="0" smtClean="0"/>
              <a:t>Derogada por Directiva 2006/12/CE y Derogada por Directiva 2008/98/CE </a:t>
            </a:r>
            <a:r>
              <a:rPr lang="es-ES" sz="2000" dirty="0"/>
              <a:t>(Directiva Marco de </a:t>
            </a:r>
            <a:r>
              <a:rPr lang="es-ES" sz="2000" dirty="0" smtClean="0"/>
              <a:t>Residuos</a:t>
            </a:r>
            <a:r>
              <a:rPr lang="es-ES" sz="2000" dirty="0"/>
              <a:t> </a:t>
            </a:r>
            <a:r>
              <a:rPr lang="es-ES" sz="2000" dirty="0" smtClean="0"/>
              <a:t>DMR).</a:t>
            </a:r>
          </a:p>
          <a:p>
            <a:pPr marL="271463" indent="-271463" algn="just">
              <a:lnSpc>
                <a:spcPts val="2600"/>
              </a:lnSpc>
              <a:buClr>
                <a:srgbClr val="0000CC"/>
              </a:buClr>
              <a:buSzPct val="170000"/>
              <a:buFont typeface="Arial" pitchFamily="34" charset="0"/>
              <a:buChar char="•"/>
            </a:pPr>
            <a:r>
              <a:rPr lang="pt-BR" sz="2000" b="1" dirty="0" err="1" smtClean="0"/>
              <a:t>Directiva</a:t>
            </a:r>
            <a:r>
              <a:rPr lang="pt-BR" sz="2000" b="1" dirty="0" smtClean="0"/>
              <a:t> 75/439/CEE: </a:t>
            </a:r>
            <a:r>
              <a:rPr lang="pt-BR" sz="2000" dirty="0" smtClean="0"/>
              <a:t>Aceites usados</a:t>
            </a:r>
            <a:r>
              <a:rPr lang="pt-BR" sz="2000" b="1" dirty="0" smtClean="0"/>
              <a:t>. </a:t>
            </a:r>
            <a:r>
              <a:rPr lang="pt-BR" sz="2000" dirty="0" err="1" smtClean="0"/>
              <a:t>Derogada</a:t>
            </a:r>
            <a:r>
              <a:rPr lang="pt-BR" sz="2000" dirty="0" smtClean="0"/>
              <a:t> por </a:t>
            </a:r>
            <a:r>
              <a:rPr lang="pt-BR" sz="2000" dirty="0" err="1" smtClean="0"/>
              <a:t>Directiva</a:t>
            </a:r>
            <a:r>
              <a:rPr lang="pt-BR" sz="2000" dirty="0" smtClean="0"/>
              <a:t> 2008/98/CE.</a:t>
            </a:r>
          </a:p>
          <a:p>
            <a:pPr marL="271463" indent="-271463" algn="just">
              <a:lnSpc>
                <a:spcPts val="2600"/>
              </a:lnSpc>
              <a:buClr>
                <a:srgbClr val="0000CC"/>
              </a:buClr>
              <a:buSzPct val="170000"/>
              <a:buFont typeface="Arial" pitchFamily="34" charset="0"/>
              <a:buChar char="•"/>
            </a:pPr>
            <a:r>
              <a:rPr lang="es-ES" sz="2000" b="1" dirty="0" smtClean="0"/>
              <a:t>Directiva 78/319/CEE: </a:t>
            </a:r>
            <a:r>
              <a:rPr lang="es-ES" sz="2000" dirty="0" smtClean="0"/>
              <a:t>Residuos tóxicos y peligrosos</a:t>
            </a:r>
            <a:r>
              <a:rPr lang="es-ES" sz="2000" b="1" dirty="0" smtClean="0"/>
              <a:t>. </a:t>
            </a:r>
            <a:r>
              <a:rPr lang="es-ES" sz="2000" dirty="0" smtClean="0"/>
              <a:t>Derogada por Directiva 91/689/CEE y Derogada por Directiva 2008/98/CE.</a:t>
            </a:r>
          </a:p>
          <a:p>
            <a:pPr marL="271463" indent="-271463" algn="just">
              <a:lnSpc>
                <a:spcPts val="2600"/>
              </a:lnSpc>
              <a:buClr>
                <a:srgbClr val="0000CC"/>
              </a:buClr>
              <a:buSzPct val="170000"/>
              <a:buFont typeface="Arial" pitchFamily="34" charset="0"/>
              <a:buChar char="•"/>
            </a:pPr>
            <a:r>
              <a:rPr lang="es-ES" sz="2000" b="1" dirty="0" smtClean="0"/>
              <a:t>Directiva 94/62/CE: </a:t>
            </a:r>
            <a:r>
              <a:rPr lang="es-ES" sz="2000" dirty="0" smtClean="0"/>
              <a:t>Envases y residuos de envases + 2004/12/CE y 2005/20/CE.</a:t>
            </a:r>
          </a:p>
          <a:p>
            <a:pPr marL="271463" indent="-271463" algn="just">
              <a:lnSpc>
                <a:spcPts val="2600"/>
              </a:lnSpc>
              <a:buClr>
                <a:srgbClr val="0000CC"/>
              </a:buClr>
              <a:buSzPct val="170000"/>
              <a:buFont typeface="Arial" pitchFamily="34" charset="0"/>
              <a:buChar char="•"/>
            </a:pPr>
            <a:r>
              <a:rPr lang="es-ES" sz="2000" b="1" dirty="0" smtClean="0"/>
              <a:t>Directiva 96/59/CE: </a:t>
            </a:r>
            <a:r>
              <a:rPr lang="es-ES" sz="2000" dirty="0" smtClean="0"/>
              <a:t>Eliminación de PCB y PCT.</a:t>
            </a:r>
          </a:p>
          <a:p>
            <a:pPr marL="271463" indent="-271463" algn="just">
              <a:lnSpc>
                <a:spcPts val="2600"/>
              </a:lnSpc>
              <a:buClr>
                <a:srgbClr val="0000CC"/>
              </a:buClr>
              <a:buSzPct val="170000"/>
              <a:buFont typeface="Arial" pitchFamily="34" charset="0"/>
              <a:buChar char="•"/>
            </a:pPr>
            <a:r>
              <a:rPr lang="es-ES" sz="2000" b="1" dirty="0" smtClean="0">
                <a:solidFill>
                  <a:srgbClr val="0000FF"/>
                </a:solidFill>
              </a:rPr>
              <a:t>Directiva 96/61/CE</a:t>
            </a:r>
            <a:r>
              <a:rPr lang="es-ES" sz="2000" dirty="0" smtClean="0">
                <a:solidFill>
                  <a:srgbClr val="0000FF"/>
                </a:solidFill>
              </a:rPr>
              <a:t>, del Consejo de 24 de septiembre, relativa a la prevención y al control integrado de la contaminación, </a:t>
            </a:r>
            <a:r>
              <a:rPr lang="es-ES" sz="2000" b="1" dirty="0" smtClean="0">
                <a:solidFill>
                  <a:srgbClr val="0000FF"/>
                </a:solidFill>
              </a:rPr>
              <a:t>IPPC</a:t>
            </a:r>
            <a:r>
              <a:rPr lang="es-ES" sz="2000" dirty="0" smtClean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0" y="6248400"/>
            <a:ext cx="6096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2700338" algn="ctr"/>
                <a:tab pos="5400675" algn="r"/>
              </a:tabLst>
            </a:pPr>
            <a:r>
              <a:rPr lang="es-ES" sz="1200" i="1" dirty="0" smtClean="0">
                <a:latin typeface="Times New Roman"/>
                <a:cs typeface="Times New Roman"/>
              </a:rPr>
              <a:t>OCW 2014. Tecnologías Ambientales: Gestión y Minimización de Residuos Industriales. Estudio de Casos. </a:t>
            </a:r>
            <a:r>
              <a:rPr lang="es-ES" sz="1200" i="1" dirty="0">
                <a:latin typeface="Times New Roman"/>
                <a:cs typeface="Times New Roman"/>
              </a:rPr>
              <a:t>F. Fernández Marzo, C. Peña Rodríguez y M.P.  Ruiz Ojeda</a:t>
            </a:r>
            <a:endParaRPr lang="es-ES" sz="1200" dirty="0">
              <a:latin typeface="Times New Roman"/>
              <a:cs typeface="Times New Roman"/>
            </a:endParaRPr>
          </a:p>
        </p:txBody>
      </p:sp>
      <p:pic>
        <p:nvPicPr>
          <p:cNvPr id="7" name="Imagen 6" descr="Captura de pantalla 2013-02-15 a la(s) 14.12.3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276304"/>
            <a:ext cx="990600" cy="451119"/>
          </a:xfrm>
          <a:prstGeom prst="rect">
            <a:avLst/>
          </a:prstGeom>
        </p:spPr>
      </p:pic>
      <p:sp>
        <p:nvSpPr>
          <p:cNvPr id="8" name="5 Marcador de número de diapositiva"/>
          <p:cNvSpPr txBox="1">
            <a:spLocks/>
          </p:cNvSpPr>
          <p:nvPr/>
        </p:nvSpPr>
        <p:spPr bwMode="auto">
          <a:xfrm>
            <a:off x="8542215" y="6248400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80A1FFF-C2F6-CB4E-AAAB-8BDB8429C952}" type="slidenum">
              <a:rPr lang="eu-ES" sz="1600">
                <a:latin typeface="Arial" charset="0"/>
                <a:cs typeface="Arial" charset="0"/>
              </a:rPr>
              <a:pPr eaLnBrk="1" hangingPunct="1"/>
              <a:t>23</a:t>
            </a:fld>
            <a:endParaRPr lang="eu-ES" sz="1600" dirty="0">
              <a:latin typeface="Arial" charset="0"/>
              <a:cs typeface="Arial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609600" y="914400"/>
            <a:ext cx="7632111" cy="1015663"/>
          </a:xfrm>
          <a:prstGeom prst="rect">
            <a:avLst/>
          </a:prstGeom>
          <a:solidFill>
            <a:srgbClr val="FFDFE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 smtClean="0"/>
              <a:t>En las últimas décadas </a:t>
            </a:r>
            <a:r>
              <a:rPr lang="es-ES" sz="2000" b="1" dirty="0">
                <a:solidFill>
                  <a:srgbClr val="008000"/>
                </a:solidFill>
              </a:rPr>
              <a:t>l</a:t>
            </a:r>
            <a:r>
              <a:rPr lang="es-ES" sz="2000" b="1" dirty="0" smtClean="0">
                <a:solidFill>
                  <a:srgbClr val="008000"/>
                </a:solidFill>
              </a:rPr>
              <a:t>a normativa comunitaria ha proliferado enormemente</a:t>
            </a:r>
            <a:r>
              <a:rPr lang="es-ES" sz="2000" b="1" dirty="0" smtClean="0"/>
              <a:t>. A continuación se dan las directivas más significativas en general y las que afectan a sectores concretos de la producción.</a:t>
            </a:r>
            <a:endParaRPr lang="es-ES" sz="2000" b="1" dirty="0"/>
          </a:p>
        </p:txBody>
      </p:sp>
    </p:spTree>
    <p:extLst>
      <p:ext uri="{BB962C8B-B14F-4D97-AF65-F5344CB8AC3E}">
        <p14:creationId xmlns="" xmlns:p14="http://schemas.microsoft.com/office/powerpoint/2010/main" val="14130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Line 2"/>
          <p:cNvSpPr>
            <a:spLocks noChangeShapeType="1"/>
          </p:cNvSpPr>
          <p:nvPr/>
        </p:nvSpPr>
        <p:spPr bwMode="auto">
          <a:xfrm>
            <a:off x="533400" y="990600"/>
            <a:ext cx="769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ES">
              <a:latin typeface="Arial" charset="0"/>
              <a:ea typeface="ＭＳ Ｐゴシック" charset="0"/>
            </a:endParaRPr>
          </a:p>
        </p:txBody>
      </p:sp>
      <p:sp>
        <p:nvSpPr>
          <p:cNvPr id="210947" name="Text Box 3"/>
          <p:cNvSpPr txBox="1">
            <a:spLocks noChangeArrowheads="1"/>
          </p:cNvSpPr>
          <p:nvPr/>
        </p:nvSpPr>
        <p:spPr bwMode="auto">
          <a:xfrm>
            <a:off x="1143000" y="381000"/>
            <a:ext cx="6553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/>
            <a:r>
              <a:rPr lang="es-ES" sz="2800" b="1" dirty="0">
                <a:solidFill>
                  <a:srgbClr val="CC0000"/>
                </a:solidFill>
              </a:rPr>
              <a:t>3</a:t>
            </a:r>
            <a:r>
              <a:rPr lang="es-ES" sz="2800" b="1" dirty="0" smtClean="0">
                <a:solidFill>
                  <a:srgbClr val="CC0000"/>
                </a:solidFill>
              </a:rPr>
              <a:t>. Legislación Europea (enlace </a:t>
            </a:r>
            <a:r>
              <a:rPr lang="es-ES" sz="2800" b="1" i="1" dirty="0" smtClean="0">
                <a:solidFill>
                  <a:srgbClr val="CC0000"/>
                </a:solidFill>
                <a:hlinkClick r:id="rId2"/>
              </a:rPr>
              <a:t>Eur-lex</a:t>
            </a:r>
            <a:r>
              <a:rPr lang="es-ES" sz="2800" b="1" dirty="0" smtClean="0">
                <a:solidFill>
                  <a:srgbClr val="CC0000"/>
                </a:solidFill>
              </a:rPr>
              <a:t>)</a:t>
            </a:r>
            <a:endParaRPr lang="es-ES" dirty="0"/>
          </a:p>
        </p:txBody>
      </p:sp>
      <p:sp>
        <p:nvSpPr>
          <p:cNvPr id="5" name="CuadroTexto 2"/>
          <p:cNvSpPr txBox="1"/>
          <p:nvPr/>
        </p:nvSpPr>
        <p:spPr>
          <a:xfrm>
            <a:off x="533400" y="1219200"/>
            <a:ext cx="7696200" cy="4756003"/>
          </a:xfrm>
          <a:prstGeom prst="rect">
            <a:avLst/>
          </a:prstGeom>
          <a:solidFill>
            <a:srgbClr val="FFFCC1"/>
          </a:solidFill>
        </p:spPr>
        <p:txBody>
          <a:bodyPr wrap="square">
            <a:spAutoFit/>
          </a:bodyPr>
          <a:lstStyle/>
          <a:p>
            <a:pPr marL="271463" indent="-271463" algn="just">
              <a:lnSpc>
                <a:spcPts val="2600"/>
              </a:lnSpc>
              <a:buClr>
                <a:srgbClr val="0000CC"/>
              </a:buClr>
              <a:buSzPct val="170000"/>
              <a:buFont typeface="Arial" pitchFamily="34" charset="0"/>
              <a:buChar char="•"/>
            </a:pPr>
            <a:r>
              <a:rPr lang="es-ES" sz="2000" b="1" dirty="0"/>
              <a:t>Directiva 1999/31/CE: </a:t>
            </a:r>
            <a:r>
              <a:rPr lang="es-ES" sz="2000" dirty="0"/>
              <a:t>Vertido de residuos.</a:t>
            </a:r>
          </a:p>
          <a:p>
            <a:pPr marL="271463" indent="-271463" algn="just">
              <a:lnSpc>
                <a:spcPts val="2600"/>
              </a:lnSpc>
              <a:buClr>
                <a:srgbClr val="0000CC"/>
              </a:buClr>
              <a:buSzPct val="170000"/>
              <a:buFont typeface="Arial" pitchFamily="34" charset="0"/>
              <a:buChar char="•"/>
            </a:pPr>
            <a:r>
              <a:rPr lang="es-ES" sz="2000" b="1" dirty="0" smtClean="0"/>
              <a:t>Directiva </a:t>
            </a:r>
            <a:r>
              <a:rPr lang="es-ES" sz="2000" b="1" dirty="0"/>
              <a:t>2000/53/CE: </a:t>
            </a:r>
            <a:r>
              <a:rPr lang="es-ES" sz="2000" dirty="0"/>
              <a:t>Vehículos al final de su vida útil + 2008/33/CE, 2008/112/CE y 2011/37/CE.</a:t>
            </a:r>
          </a:p>
          <a:p>
            <a:pPr marL="271463" indent="-271463" algn="just">
              <a:lnSpc>
                <a:spcPts val="2600"/>
              </a:lnSpc>
              <a:buClr>
                <a:srgbClr val="0000CC"/>
              </a:buClr>
              <a:buSzPct val="170000"/>
              <a:buFont typeface="Arial" pitchFamily="34" charset="0"/>
              <a:buChar char="•"/>
            </a:pPr>
            <a:r>
              <a:rPr lang="es-ES" sz="2000" b="1" dirty="0"/>
              <a:t>Directiva 2000/76/CE: </a:t>
            </a:r>
            <a:r>
              <a:rPr lang="es-ES" sz="2000" dirty="0"/>
              <a:t>Incineración de residuos.</a:t>
            </a:r>
          </a:p>
          <a:p>
            <a:pPr marL="271463" indent="-271463" algn="just">
              <a:lnSpc>
                <a:spcPts val="2600"/>
              </a:lnSpc>
              <a:buClr>
                <a:srgbClr val="0000CC"/>
              </a:buClr>
              <a:buSzPct val="170000"/>
              <a:buFont typeface="Arial" pitchFamily="34" charset="0"/>
              <a:buChar char="•"/>
            </a:pPr>
            <a:r>
              <a:rPr lang="es-ES" sz="2000" b="1" dirty="0" smtClean="0"/>
              <a:t>Directiva </a:t>
            </a:r>
            <a:r>
              <a:rPr lang="es-ES" sz="2000" b="1" dirty="0"/>
              <a:t>2002/96/CE: </a:t>
            </a:r>
            <a:r>
              <a:rPr lang="es-ES" sz="2000" dirty="0"/>
              <a:t>Residuos de aparatos eléctricos y electrónicos + 2003/108/CE, 2008/34/CE, 2008/112/CE.</a:t>
            </a:r>
          </a:p>
          <a:p>
            <a:pPr marL="271463" indent="-271463" algn="just">
              <a:lnSpc>
                <a:spcPts val="2600"/>
              </a:lnSpc>
              <a:buClr>
                <a:srgbClr val="0000CC"/>
              </a:buClr>
              <a:buSzPct val="170000"/>
              <a:buFont typeface="Arial" pitchFamily="34" charset="0"/>
              <a:buChar char="•"/>
            </a:pPr>
            <a:r>
              <a:rPr lang="es-ES" sz="2000" b="1" dirty="0" smtClean="0"/>
              <a:t>Directiva 2006/66/CE: </a:t>
            </a:r>
            <a:r>
              <a:rPr lang="es-ES" sz="2000" dirty="0" smtClean="0"/>
              <a:t>Pilas y acumuladores.</a:t>
            </a:r>
          </a:p>
          <a:p>
            <a:pPr marL="271463" indent="-271463" algn="just">
              <a:lnSpc>
                <a:spcPts val="2600"/>
              </a:lnSpc>
              <a:buClr>
                <a:srgbClr val="0000CC"/>
              </a:buClr>
              <a:buSzPct val="170000"/>
              <a:buFont typeface="Arial" pitchFamily="34" charset="0"/>
              <a:buChar char="•"/>
            </a:pPr>
            <a:r>
              <a:rPr lang="es-ES" sz="2000" b="1" dirty="0" smtClean="0">
                <a:solidFill>
                  <a:srgbClr val="0000FF"/>
                </a:solidFill>
              </a:rPr>
              <a:t>Directiva 2008/98/CE </a:t>
            </a:r>
            <a:r>
              <a:rPr lang="es-ES" sz="2000" dirty="0" smtClean="0">
                <a:solidFill>
                  <a:srgbClr val="0000FF"/>
                </a:solidFill>
              </a:rPr>
              <a:t>del Parlamento Europeo y del Consejo, de 19 de noviembre de 2008, sobre los residuos (</a:t>
            </a:r>
            <a:r>
              <a:rPr lang="es-ES" sz="2000" b="1" dirty="0" smtClean="0">
                <a:solidFill>
                  <a:srgbClr val="0000FF"/>
                </a:solidFill>
              </a:rPr>
              <a:t>Directiva Marco de Residuos, DMR</a:t>
            </a:r>
            <a:r>
              <a:rPr lang="es-ES" sz="2000" dirty="0" smtClean="0">
                <a:solidFill>
                  <a:srgbClr val="0000FF"/>
                </a:solidFill>
              </a:rPr>
              <a:t>).</a:t>
            </a:r>
          </a:p>
          <a:p>
            <a:pPr marL="271463" indent="-271463" algn="just">
              <a:lnSpc>
                <a:spcPts val="2600"/>
              </a:lnSpc>
              <a:buClr>
                <a:srgbClr val="0000CC"/>
              </a:buClr>
              <a:buSzPct val="170000"/>
              <a:buFont typeface="Arial" pitchFamily="34" charset="0"/>
              <a:buChar char="•"/>
            </a:pPr>
            <a:r>
              <a:rPr lang="es-ES" sz="2000" b="1" dirty="0" smtClean="0">
                <a:solidFill>
                  <a:srgbClr val="0000FF"/>
                </a:solidFill>
              </a:rPr>
              <a:t>Directiva 2010/75/UE</a:t>
            </a:r>
            <a:r>
              <a:rPr lang="es-ES" sz="2000" dirty="0" smtClean="0">
                <a:solidFill>
                  <a:srgbClr val="0000FF"/>
                </a:solidFill>
              </a:rPr>
              <a:t>, de 24 de noviembre de 2010, sobre las emisiones industriales (</a:t>
            </a:r>
            <a:r>
              <a:rPr lang="es-ES" sz="2000" b="1" dirty="0" smtClean="0">
                <a:solidFill>
                  <a:srgbClr val="0000FF"/>
                </a:solidFill>
              </a:rPr>
              <a:t>IPPC, versión refundida</a:t>
            </a:r>
            <a:r>
              <a:rPr lang="es-ES" sz="2000" dirty="0" smtClean="0">
                <a:solidFill>
                  <a:srgbClr val="0000FF"/>
                </a:solidFill>
              </a:rPr>
              <a:t>)</a:t>
            </a:r>
          </a:p>
          <a:p>
            <a:pPr marL="271463" indent="-271463" algn="just">
              <a:lnSpc>
                <a:spcPts val="2600"/>
              </a:lnSpc>
              <a:buClr>
                <a:srgbClr val="0000CC"/>
              </a:buClr>
              <a:buSzPct val="170000"/>
              <a:buFont typeface="Arial" pitchFamily="34" charset="0"/>
              <a:buChar char="•"/>
            </a:pPr>
            <a:r>
              <a:rPr lang="es-ES" sz="2000" b="1" dirty="0"/>
              <a:t>Directiva Residuos Radiactivos 2011/70/EURATOM: </a:t>
            </a:r>
            <a:r>
              <a:rPr lang="es-ES" sz="2000" dirty="0"/>
              <a:t>Residuos radiactivos</a:t>
            </a:r>
            <a:r>
              <a:rPr lang="es-ES" sz="2000" dirty="0" smtClean="0"/>
              <a:t>.</a:t>
            </a:r>
            <a:endParaRPr lang="es-ES" sz="2000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0" y="6248400"/>
            <a:ext cx="6096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2700338" algn="ctr"/>
                <a:tab pos="5400675" algn="r"/>
              </a:tabLst>
            </a:pPr>
            <a:r>
              <a:rPr lang="es-ES" sz="1200" i="1" dirty="0" smtClean="0">
                <a:latin typeface="Times New Roman"/>
                <a:cs typeface="Times New Roman"/>
              </a:rPr>
              <a:t>OCW 2014. Tecnologías Ambientales: Gestión y Minimización de Residuos Industriales. Estudio de Casos. </a:t>
            </a:r>
            <a:r>
              <a:rPr lang="es-ES" sz="1200" i="1" dirty="0">
                <a:latin typeface="Times New Roman"/>
                <a:cs typeface="Times New Roman"/>
              </a:rPr>
              <a:t>F. Fernández Marzo, C. Peña Rodríguez y M.P.  Ruiz Ojeda</a:t>
            </a:r>
            <a:endParaRPr lang="es-ES" sz="1200" dirty="0">
              <a:latin typeface="Times New Roman"/>
              <a:cs typeface="Times New Roman"/>
            </a:endParaRPr>
          </a:p>
        </p:txBody>
      </p:sp>
      <p:pic>
        <p:nvPicPr>
          <p:cNvPr id="7" name="Imagen 6" descr="Captura de pantalla 2013-02-15 a la(s) 14.12.3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276304"/>
            <a:ext cx="990600" cy="451119"/>
          </a:xfrm>
          <a:prstGeom prst="rect">
            <a:avLst/>
          </a:prstGeom>
        </p:spPr>
      </p:pic>
      <p:sp>
        <p:nvSpPr>
          <p:cNvPr id="8" name="5 Marcador de número de diapositiva"/>
          <p:cNvSpPr txBox="1">
            <a:spLocks/>
          </p:cNvSpPr>
          <p:nvPr/>
        </p:nvSpPr>
        <p:spPr bwMode="auto">
          <a:xfrm>
            <a:off x="8542215" y="6248400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80A1FFF-C2F6-CB4E-AAAB-8BDB8429C952}" type="slidenum">
              <a:rPr lang="eu-ES" sz="1600">
                <a:latin typeface="Arial" charset="0"/>
                <a:cs typeface="Arial" charset="0"/>
              </a:rPr>
              <a:pPr eaLnBrk="1" hangingPunct="1"/>
              <a:t>24</a:t>
            </a:fld>
            <a:endParaRPr lang="eu-ES" sz="16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652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Line 2"/>
          <p:cNvSpPr>
            <a:spLocks noChangeShapeType="1"/>
          </p:cNvSpPr>
          <p:nvPr/>
        </p:nvSpPr>
        <p:spPr bwMode="auto">
          <a:xfrm>
            <a:off x="533400" y="838200"/>
            <a:ext cx="769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ES">
              <a:latin typeface="Arial" charset="0"/>
              <a:ea typeface="ＭＳ Ｐゴシック" charset="0"/>
            </a:endParaRPr>
          </a:p>
        </p:txBody>
      </p:sp>
      <p:sp>
        <p:nvSpPr>
          <p:cNvPr id="210947" name="Text Box 3"/>
          <p:cNvSpPr txBox="1">
            <a:spLocks noChangeArrowheads="1"/>
          </p:cNvSpPr>
          <p:nvPr/>
        </p:nvSpPr>
        <p:spPr bwMode="auto">
          <a:xfrm>
            <a:off x="1143000" y="228600"/>
            <a:ext cx="6858000" cy="559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lvl="1" algn="just">
              <a:lnSpc>
                <a:spcPct val="110000"/>
              </a:lnSpc>
              <a:spcBef>
                <a:spcPts val="600"/>
              </a:spcBef>
              <a:buClr>
                <a:srgbClr val="0000FF"/>
              </a:buClr>
              <a:buSzPct val="111000"/>
            </a:pPr>
            <a:r>
              <a:rPr lang="es-ES" sz="2800" b="1" dirty="0" smtClean="0">
                <a:solidFill>
                  <a:srgbClr val="CC0000"/>
                </a:solidFill>
              </a:rPr>
              <a:t>4. </a:t>
            </a:r>
            <a:r>
              <a:rPr lang="es-ES" sz="2800" b="1" dirty="0">
                <a:solidFill>
                  <a:srgbClr val="CC0000"/>
                </a:solidFill>
              </a:rPr>
              <a:t>Jerarquía Europea de Gestión de </a:t>
            </a:r>
            <a:r>
              <a:rPr lang="es-ES" sz="2800" b="1" dirty="0" smtClean="0">
                <a:solidFill>
                  <a:srgbClr val="CC0000"/>
                </a:solidFill>
              </a:rPr>
              <a:t>Residuos</a:t>
            </a:r>
            <a:endParaRPr lang="es-ES" sz="2400" b="1" dirty="0"/>
          </a:p>
        </p:txBody>
      </p:sp>
      <p:sp>
        <p:nvSpPr>
          <p:cNvPr id="5" name="CuadroTexto 2"/>
          <p:cNvSpPr txBox="1"/>
          <p:nvPr/>
        </p:nvSpPr>
        <p:spPr>
          <a:xfrm>
            <a:off x="1219200" y="990600"/>
            <a:ext cx="6477000" cy="461665"/>
          </a:xfrm>
          <a:prstGeom prst="rect">
            <a:avLst/>
          </a:prstGeom>
          <a:solidFill>
            <a:srgbClr val="FEF8AD"/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buClr>
                <a:srgbClr val="0000CC"/>
              </a:buClr>
              <a:buSzPct val="170000"/>
            </a:pPr>
            <a:r>
              <a:rPr lang="es-ES" sz="2400" b="1" dirty="0" smtClean="0">
                <a:solidFill>
                  <a:srgbClr val="0000FF"/>
                </a:solidFill>
                <a:hlinkClick r:id="rId2"/>
              </a:rPr>
              <a:t>Directiva Marco de Residuos 2008/98/CE</a:t>
            </a:r>
            <a:endParaRPr lang="es-ES" sz="2400" dirty="0" smtClean="0">
              <a:solidFill>
                <a:srgbClr val="0000FF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762000" y="1600200"/>
            <a:ext cx="7467600" cy="764312"/>
          </a:xfrm>
          <a:prstGeom prst="rect">
            <a:avLst/>
          </a:prstGeom>
          <a:solidFill>
            <a:srgbClr val="E1E7FF"/>
          </a:solidFill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s-ES" sz="2000" b="1" dirty="0" smtClean="0"/>
              <a:t>La </a:t>
            </a:r>
            <a:r>
              <a:rPr lang="es-ES" sz="2000" b="1" dirty="0"/>
              <a:t>Directiva Marco de Residuos (DMR) establece la siguiente </a:t>
            </a:r>
            <a:r>
              <a:rPr lang="es-ES" sz="2000" b="1" dirty="0" err="1"/>
              <a:t>jerarquía</a:t>
            </a:r>
            <a:r>
              <a:rPr lang="es-ES" sz="2000" b="1" dirty="0"/>
              <a:t> en los sistemas de </a:t>
            </a:r>
            <a:r>
              <a:rPr lang="es-ES" sz="2000" b="1" dirty="0" err="1"/>
              <a:t>gestión</a:t>
            </a:r>
            <a:r>
              <a:rPr lang="es-ES" sz="2000" b="1" dirty="0"/>
              <a:t> de los </a:t>
            </a:r>
            <a:r>
              <a:rPr lang="es-ES" sz="2000" b="1" dirty="0" smtClean="0"/>
              <a:t>residuos (Art. 4):</a:t>
            </a:r>
            <a:endParaRPr lang="es-ES" sz="2000" b="1" dirty="0"/>
          </a:p>
        </p:txBody>
      </p:sp>
      <p:sp>
        <p:nvSpPr>
          <p:cNvPr id="9" name="5 Marcador de número de diapositiva"/>
          <p:cNvSpPr txBox="1">
            <a:spLocks/>
          </p:cNvSpPr>
          <p:nvPr/>
        </p:nvSpPr>
        <p:spPr bwMode="auto">
          <a:xfrm>
            <a:off x="8534400" y="6248400"/>
            <a:ext cx="609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80A1FFF-C2F6-CB4E-AAAB-8BDB8429C952}" type="slidenum">
              <a:rPr lang="eu-ES" sz="1600">
                <a:latin typeface="Arial" charset="0"/>
                <a:cs typeface="Arial" charset="0"/>
              </a:rPr>
              <a:pPr eaLnBrk="1" hangingPunct="1"/>
              <a:t>25</a:t>
            </a:fld>
            <a:endParaRPr lang="eu-ES" sz="1600" dirty="0">
              <a:latin typeface="Arial" charset="0"/>
              <a:cs typeface="Arial" charset="0"/>
            </a:endParaRPr>
          </a:p>
        </p:txBody>
      </p:sp>
      <p:pic>
        <p:nvPicPr>
          <p:cNvPr id="3" name="Imagen 2" descr="Jerarquía Europea 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667000"/>
            <a:ext cx="5118100" cy="3266298"/>
          </a:xfrm>
          <a:prstGeom prst="rect">
            <a:avLst/>
          </a:prstGeom>
          <a:ln w="38100" cmpd="sng">
            <a:solidFill>
              <a:srgbClr val="FDA031"/>
            </a:solidFill>
          </a:ln>
        </p:spPr>
      </p:pic>
      <p:sp>
        <p:nvSpPr>
          <p:cNvPr id="7" name="Flecha a la derecha con bandas 6"/>
          <p:cNvSpPr/>
          <p:nvPr/>
        </p:nvSpPr>
        <p:spPr bwMode="auto">
          <a:xfrm rot="16200000">
            <a:off x="6781800" y="3886200"/>
            <a:ext cx="1143000" cy="685800"/>
          </a:xfrm>
          <a:prstGeom prst="stripedRightArrow">
            <a:avLst/>
          </a:prstGeom>
          <a:solidFill>
            <a:srgbClr val="B1DF88"/>
          </a:solidFill>
          <a:ln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3" name="CuadroTexto 2"/>
          <p:cNvSpPr txBox="1"/>
          <p:nvPr/>
        </p:nvSpPr>
        <p:spPr>
          <a:xfrm>
            <a:off x="6324600" y="5181600"/>
            <a:ext cx="2057400" cy="400110"/>
          </a:xfrm>
          <a:prstGeom prst="rect">
            <a:avLst/>
          </a:prstGeom>
          <a:solidFill>
            <a:srgbClr val="FEF8AD"/>
          </a:solidFill>
          <a:ln>
            <a:solidFill>
              <a:srgbClr val="7F7F7F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buClr>
                <a:srgbClr val="0000CC"/>
              </a:buClr>
              <a:buSzPct val="170000"/>
            </a:pPr>
            <a:r>
              <a:rPr lang="es-ES" sz="2000" b="1" i="1" dirty="0">
                <a:solidFill>
                  <a:srgbClr val="008000"/>
                </a:solidFill>
              </a:rPr>
              <a:t>Más </a:t>
            </a:r>
            <a:r>
              <a:rPr lang="es-ES" sz="2000" b="1" i="1" dirty="0" smtClean="0">
                <a:solidFill>
                  <a:srgbClr val="008000"/>
                </a:solidFill>
              </a:rPr>
              <a:t>favorable</a:t>
            </a:r>
            <a:endParaRPr lang="es-ES" sz="2000" i="1" dirty="0">
              <a:solidFill>
                <a:srgbClr val="008000"/>
              </a:solidFill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524000" y="6248400"/>
            <a:ext cx="6096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2700338" algn="ctr"/>
                <a:tab pos="5400675" algn="r"/>
              </a:tabLst>
            </a:pPr>
            <a:r>
              <a:rPr lang="es-ES" sz="1200" i="1" dirty="0" smtClean="0">
                <a:latin typeface="Times New Roman"/>
                <a:cs typeface="Times New Roman"/>
              </a:rPr>
              <a:t>OCW 2014. Tecnologías Ambientales: Gestión y Minimización de Residuos Industriales. Estudio de Casos. </a:t>
            </a:r>
            <a:r>
              <a:rPr lang="es-ES" sz="1200" i="1" dirty="0">
                <a:latin typeface="Times New Roman"/>
                <a:cs typeface="Times New Roman"/>
              </a:rPr>
              <a:t>F. Fernández Marzo, C. Peña Rodríguez y M.P.  Ruiz Ojeda</a:t>
            </a:r>
            <a:endParaRPr lang="es-ES" sz="1200" dirty="0">
              <a:latin typeface="Times New Roman"/>
              <a:cs typeface="Times New Roman"/>
            </a:endParaRPr>
          </a:p>
        </p:txBody>
      </p:sp>
      <p:pic>
        <p:nvPicPr>
          <p:cNvPr id="14" name="Imagen 13" descr="Captura de pantalla 2013-02-15 a la(s) 14.12.38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276304"/>
            <a:ext cx="990600" cy="451119"/>
          </a:xfrm>
          <a:prstGeom prst="rect">
            <a:avLst/>
          </a:prstGeom>
        </p:spPr>
      </p:pic>
      <p:sp>
        <p:nvSpPr>
          <p:cNvPr id="15" name="CuadroTexto 2"/>
          <p:cNvSpPr txBox="1"/>
          <p:nvPr/>
        </p:nvSpPr>
        <p:spPr>
          <a:xfrm>
            <a:off x="6248400" y="2971800"/>
            <a:ext cx="2057400" cy="400110"/>
          </a:xfrm>
          <a:prstGeom prst="rect">
            <a:avLst/>
          </a:prstGeom>
          <a:solidFill>
            <a:srgbClr val="FEF8AD"/>
          </a:solidFill>
          <a:ln>
            <a:solidFill>
              <a:srgbClr val="7F7F7F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buClr>
                <a:srgbClr val="0000CC"/>
              </a:buClr>
              <a:buSzPct val="170000"/>
            </a:pPr>
            <a:r>
              <a:rPr lang="es-ES" sz="2000" b="1" i="1" dirty="0">
                <a:solidFill>
                  <a:srgbClr val="AF0100"/>
                </a:solidFill>
              </a:rPr>
              <a:t>Menos favorable</a:t>
            </a:r>
            <a:endParaRPr lang="es-ES" sz="2000" i="1" dirty="0">
              <a:solidFill>
                <a:srgbClr val="AF01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565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Line 2"/>
          <p:cNvSpPr>
            <a:spLocks noChangeShapeType="1"/>
          </p:cNvSpPr>
          <p:nvPr/>
        </p:nvSpPr>
        <p:spPr bwMode="auto">
          <a:xfrm>
            <a:off x="533400" y="838200"/>
            <a:ext cx="784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ES">
              <a:latin typeface="Arial" charset="0"/>
              <a:ea typeface="ＭＳ Ｐゴシック" charset="0"/>
            </a:endParaRPr>
          </a:p>
        </p:txBody>
      </p:sp>
      <p:sp>
        <p:nvSpPr>
          <p:cNvPr id="5" name="CuadroTexto 2"/>
          <p:cNvSpPr txBox="1"/>
          <p:nvPr/>
        </p:nvSpPr>
        <p:spPr>
          <a:xfrm>
            <a:off x="533400" y="1066800"/>
            <a:ext cx="7772400" cy="4001095"/>
          </a:xfrm>
          <a:prstGeom prst="rect">
            <a:avLst/>
          </a:prstGeom>
          <a:solidFill>
            <a:srgbClr val="D7E4BD"/>
          </a:solidFill>
        </p:spPr>
        <p:txBody>
          <a:bodyPr wrap="square">
            <a:spAutoFit/>
          </a:bodyPr>
          <a:lstStyle/>
          <a:p>
            <a:pPr marL="715963" indent="-358775" algn="just" defTabSz="714375">
              <a:spcBef>
                <a:spcPts val="1200"/>
              </a:spcBef>
              <a:buClr>
                <a:srgbClr val="0000FF"/>
              </a:buClr>
              <a:buSzPct val="110000"/>
              <a:buFont typeface="+mj-lt"/>
              <a:buAutoNum type="arabicPeriod"/>
            </a:pPr>
            <a:r>
              <a:rPr lang="es-ES" sz="2400" b="1" dirty="0" smtClean="0">
                <a:solidFill>
                  <a:srgbClr val="0000FF"/>
                </a:solidFill>
              </a:rPr>
              <a:t>Prevención (Art. 3, definiciones):</a:t>
            </a:r>
          </a:p>
          <a:p>
            <a:pPr marL="342900" indent="-342900" algn="just">
              <a:spcBef>
                <a:spcPts val="1200"/>
              </a:spcBef>
              <a:buClr>
                <a:srgbClr val="A206B6"/>
              </a:buClr>
              <a:buSzPct val="170000"/>
              <a:buFont typeface="Arial"/>
              <a:buChar char="•"/>
            </a:pPr>
            <a:r>
              <a:rPr lang="es-ES" sz="2000" b="1" dirty="0"/>
              <a:t>«</a:t>
            </a:r>
            <a:r>
              <a:rPr lang="es-ES" sz="2000" b="1" dirty="0" err="1">
                <a:solidFill>
                  <a:srgbClr val="A800A6"/>
                </a:solidFill>
              </a:rPr>
              <a:t>Prevención</a:t>
            </a:r>
            <a:r>
              <a:rPr lang="es-ES" sz="2000" b="1" dirty="0"/>
              <a:t>»</a:t>
            </a:r>
            <a:r>
              <a:rPr lang="es-ES" sz="2000" b="1" dirty="0" smtClean="0"/>
              <a:t>: </a:t>
            </a:r>
            <a:r>
              <a:rPr lang="es-ES" sz="2000" b="1" i="1" dirty="0" smtClean="0"/>
              <a:t>Medidas adoptadas </a:t>
            </a:r>
            <a:r>
              <a:rPr lang="es-ES" sz="2000" b="1" i="1" dirty="0"/>
              <a:t>antes de que una </a:t>
            </a:r>
            <a:r>
              <a:rPr lang="es-ES" sz="2000" b="1" i="1" dirty="0" smtClean="0"/>
              <a:t>sustancia</a:t>
            </a:r>
            <a:r>
              <a:rPr lang="es-ES" sz="2000" b="1" i="1" dirty="0"/>
              <a:t>, material o producto se haya convertido en residuo, para reducir: </a:t>
            </a:r>
          </a:p>
          <a:p>
            <a:pPr marL="987425" lvl="1" indent="-358775" algn="just" defTabSz="985838">
              <a:spcBef>
                <a:spcPts val="1200"/>
              </a:spcBef>
              <a:buClr>
                <a:srgbClr val="0000FF"/>
              </a:buClr>
              <a:buSzPct val="105000"/>
              <a:buFont typeface="+mj-lt"/>
              <a:buAutoNum type="arabicPeriod"/>
            </a:pPr>
            <a:r>
              <a:rPr lang="es-ES" sz="2000" b="1" i="1" dirty="0" smtClean="0"/>
              <a:t> La </a:t>
            </a:r>
            <a:r>
              <a:rPr lang="es-ES" sz="2000" b="1" i="1" dirty="0"/>
              <a:t>cantidad de residuo, incluso mediante la </a:t>
            </a:r>
            <a:r>
              <a:rPr lang="es-ES" sz="2000" b="1" i="1" dirty="0" err="1"/>
              <a:t>reutilización</a:t>
            </a:r>
            <a:r>
              <a:rPr lang="es-ES" sz="2000" b="1" i="1" dirty="0"/>
              <a:t> de los productos o el alargamiento de la vida </a:t>
            </a:r>
            <a:r>
              <a:rPr lang="es-ES" sz="2000" b="1" i="1" dirty="0" err="1"/>
              <a:t>útil</a:t>
            </a:r>
            <a:r>
              <a:rPr lang="es-ES" sz="2000" b="1" i="1" dirty="0"/>
              <a:t> de los productos. </a:t>
            </a:r>
          </a:p>
          <a:p>
            <a:pPr marL="987425" lvl="1" indent="-358775" algn="just" defTabSz="985838">
              <a:spcBef>
                <a:spcPts val="1200"/>
              </a:spcBef>
              <a:buClr>
                <a:srgbClr val="0000FF"/>
              </a:buClr>
              <a:buSzPct val="105000"/>
              <a:buFont typeface="+mj-lt"/>
              <a:buAutoNum type="arabicPeriod"/>
            </a:pPr>
            <a:r>
              <a:rPr lang="es-ES" sz="2000" b="1" i="1" dirty="0" smtClean="0"/>
              <a:t> Los </a:t>
            </a:r>
            <a:r>
              <a:rPr lang="es-ES" sz="2000" b="1" i="1" dirty="0"/>
              <a:t>impactos adversos sobre el medio ambiente y la salud humana de los residuos generados, incluyendo el ahorro en el uso de materiales o </a:t>
            </a:r>
            <a:r>
              <a:rPr lang="es-ES" sz="2000" b="1" i="1" dirty="0" err="1"/>
              <a:t>energía</a:t>
            </a:r>
            <a:r>
              <a:rPr lang="es-ES" sz="2000" b="1" i="1" dirty="0"/>
              <a:t>. </a:t>
            </a:r>
          </a:p>
          <a:p>
            <a:pPr marL="987425" lvl="1" indent="-358775" algn="just" defTabSz="985838">
              <a:spcBef>
                <a:spcPts val="1200"/>
              </a:spcBef>
              <a:buClr>
                <a:srgbClr val="0000FF"/>
              </a:buClr>
              <a:buSzPct val="105000"/>
              <a:buFont typeface="+mj-lt"/>
              <a:buAutoNum type="arabicPeriod"/>
            </a:pPr>
            <a:r>
              <a:rPr lang="es-ES" sz="2000" b="1" i="1" dirty="0" smtClean="0"/>
              <a:t> El </a:t>
            </a:r>
            <a:r>
              <a:rPr lang="es-ES" sz="2000" b="1" i="1" dirty="0"/>
              <a:t>contenido de sustancias nocivas en materiales y productos.</a:t>
            </a:r>
            <a:r>
              <a:rPr lang="es-ES" sz="2000" b="1" dirty="0"/>
              <a:t> </a:t>
            </a:r>
          </a:p>
          <a:p>
            <a:pPr marL="628650" lvl="1" algn="just" defTabSz="985838">
              <a:spcBef>
                <a:spcPts val="1200"/>
              </a:spcBef>
              <a:buClr>
                <a:srgbClr val="0000FF"/>
              </a:buClr>
              <a:buSzPct val="105000"/>
            </a:pPr>
            <a:endParaRPr lang="es-ES" sz="2000" b="1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0" y="6248400"/>
            <a:ext cx="6096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2700338" algn="ctr"/>
                <a:tab pos="5400675" algn="r"/>
              </a:tabLst>
            </a:pPr>
            <a:r>
              <a:rPr lang="es-ES" sz="1200" i="1" dirty="0" smtClean="0">
                <a:latin typeface="Times New Roman"/>
                <a:cs typeface="Times New Roman"/>
              </a:rPr>
              <a:t>OCW 2014. Tecnologías Ambientales: Gestión y Minimización de Residuos Industriales. Estudio de Casos. </a:t>
            </a:r>
            <a:r>
              <a:rPr lang="es-ES" sz="1200" i="1" dirty="0">
                <a:latin typeface="Times New Roman"/>
                <a:cs typeface="Times New Roman"/>
              </a:rPr>
              <a:t>F. Fernández Marzo, C. Peña Rodríguez y M.P.  Ruiz Ojeda</a:t>
            </a:r>
            <a:endParaRPr lang="es-ES" sz="1200" dirty="0">
              <a:latin typeface="Times New Roman"/>
              <a:cs typeface="Times New Roman"/>
            </a:endParaRPr>
          </a:p>
        </p:txBody>
      </p:sp>
      <p:pic>
        <p:nvPicPr>
          <p:cNvPr id="7" name="Imagen 6" descr="Captura de pantalla 2013-02-15 a la(s) 14.12.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276304"/>
            <a:ext cx="990600" cy="451119"/>
          </a:xfrm>
          <a:prstGeom prst="rect">
            <a:avLst/>
          </a:prstGeom>
        </p:spPr>
      </p:pic>
      <p:sp>
        <p:nvSpPr>
          <p:cNvPr id="8" name="5 Marcador de número de diapositiva"/>
          <p:cNvSpPr txBox="1">
            <a:spLocks/>
          </p:cNvSpPr>
          <p:nvPr/>
        </p:nvSpPr>
        <p:spPr bwMode="auto">
          <a:xfrm>
            <a:off x="8542215" y="6248400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80A1FFF-C2F6-CB4E-AAAB-8BDB8429C952}" type="slidenum">
              <a:rPr lang="eu-ES" sz="1600">
                <a:latin typeface="Arial" charset="0"/>
                <a:cs typeface="Arial" charset="0"/>
              </a:rPr>
              <a:pPr eaLnBrk="1" hangingPunct="1"/>
              <a:t>26</a:t>
            </a:fld>
            <a:endParaRPr lang="eu-ES" sz="1600" dirty="0">
              <a:latin typeface="Arial" charset="0"/>
              <a:cs typeface="Arial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066800" y="228600"/>
            <a:ext cx="6858000" cy="559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lvl="1" algn="just">
              <a:lnSpc>
                <a:spcPct val="110000"/>
              </a:lnSpc>
              <a:spcBef>
                <a:spcPts val="600"/>
              </a:spcBef>
              <a:buClr>
                <a:srgbClr val="0000FF"/>
              </a:buClr>
              <a:buSzPct val="111000"/>
            </a:pPr>
            <a:r>
              <a:rPr lang="es-ES" sz="2800" b="1" dirty="0" smtClean="0">
                <a:solidFill>
                  <a:srgbClr val="CC0000"/>
                </a:solidFill>
              </a:rPr>
              <a:t>4. </a:t>
            </a:r>
            <a:r>
              <a:rPr lang="es-ES" sz="2800" b="1" dirty="0">
                <a:solidFill>
                  <a:srgbClr val="CC0000"/>
                </a:solidFill>
              </a:rPr>
              <a:t>Jerarquía Europea de Gestión de </a:t>
            </a:r>
            <a:r>
              <a:rPr lang="es-ES" sz="2800" b="1" dirty="0" smtClean="0">
                <a:solidFill>
                  <a:srgbClr val="CC0000"/>
                </a:solidFill>
              </a:rPr>
              <a:t>Residuos</a:t>
            </a:r>
            <a:endParaRPr lang="es-ES" sz="2400" b="1" dirty="0"/>
          </a:p>
        </p:txBody>
      </p:sp>
    </p:spTree>
    <p:extLst>
      <p:ext uri="{BB962C8B-B14F-4D97-AF65-F5344CB8AC3E}">
        <p14:creationId xmlns="" xmlns:p14="http://schemas.microsoft.com/office/powerpoint/2010/main" val="130679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Line 2"/>
          <p:cNvSpPr>
            <a:spLocks noChangeShapeType="1"/>
          </p:cNvSpPr>
          <p:nvPr/>
        </p:nvSpPr>
        <p:spPr bwMode="auto">
          <a:xfrm>
            <a:off x="533400" y="990600"/>
            <a:ext cx="784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ES">
              <a:latin typeface="Arial" charset="0"/>
              <a:ea typeface="ＭＳ Ｐゴシック" charset="0"/>
            </a:endParaRPr>
          </a:p>
        </p:txBody>
      </p:sp>
      <p:sp>
        <p:nvSpPr>
          <p:cNvPr id="5" name="CuadroTexto 2"/>
          <p:cNvSpPr txBox="1"/>
          <p:nvPr/>
        </p:nvSpPr>
        <p:spPr>
          <a:xfrm>
            <a:off x="533400" y="1219200"/>
            <a:ext cx="7772400" cy="4632037"/>
          </a:xfrm>
          <a:prstGeom prst="rect">
            <a:avLst/>
          </a:prstGeom>
          <a:solidFill>
            <a:srgbClr val="D7E4BD"/>
          </a:solidFill>
        </p:spPr>
        <p:txBody>
          <a:bodyPr wrap="square">
            <a:spAutoFit/>
          </a:bodyPr>
          <a:lstStyle/>
          <a:p>
            <a:pPr marL="342900" lvl="1" indent="-342900" algn="just">
              <a:spcBef>
                <a:spcPts val="600"/>
              </a:spcBef>
              <a:buClr>
                <a:srgbClr val="A206B6"/>
              </a:buClr>
              <a:buSzPct val="170000"/>
              <a:buFont typeface="Arial"/>
              <a:buChar char="•"/>
            </a:pPr>
            <a:r>
              <a:rPr lang="es-ES" sz="2000" b="1" dirty="0"/>
              <a:t>S</a:t>
            </a:r>
            <a:r>
              <a:rPr lang="es-ES" sz="2000" b="1" dirty="0" smtClean="0"/>
              <a:t>upone revisar, </a:t>
            </a:r>
            <a:r>
              <a:rPr lang="es-ES" sz="2000" b="1" dirty="0"/>
              <a:t>para </a:t>
            </a:r>
            <a:r>
              <a:rPr lang="es-ES" sz="2000" b="1" dirty="0" smtClean="0"/>
              <a:t>prevenir, </a:t>
            </a:r>
            <a:r>
              <a:rPr lang="es-ES" sz="2000" b="1" dirty="0"/>
              <a:t>las fases de </a:t>
            </a:r>
            <a:r>
              <a:rPr lang="es-ES" sz="2000" b="1" dirty="0" err="1"/>
              <a:t>concepción</a:t>
            </a:r>
            <a:r>
              <a:rPr lang="es-ES" sz="2000" b="1" dirty="0"/>
              <a:t> y </a:t>
            </a:r>
            <a:r>
              <a:rPr lang="es-ES" sz="2000" b="1" dirty="0" err="1"/>
              <a:t>diseño</a:t>
            </a:r>
            <a:r>
              <a:rPr lang="es-ES" sz="2000" b="1" dirty="0"/>
              <a:t>, de </a:t>
            </a:r>
            <a:r>
              <a:rPr lang="es-ES" sz="2000" b="1" dirty="0" err="1"/>
              <a:t>producción</a:t>
            </a:r>
            <a:r>
              <a:rPr lang="es-ES" sz="2000" b="1" dirty="0"/>
              <a:t>, de </a:t>
            </a:r>
            <a:r>
              <a:rPr lang="es-ES" sz="2000" b="1" dirty="0" err="1"/>
              <a:t>distribución</a:t>
            </a:r>
            <a:r>
              <a:rPr lang="es-ES" sz="2000" b="1" dirty="0"/>
              <a:t> y de consumo de una sustancia, material o </a:t>
            </a:r>
            <a:r>
              <a:rPr lang="es-ES" sz="2000" b="1" dirty="0" smtClean="0"/>
              <a:t>producto. </a:t>
            </a:r>
            <a:endParaRPr lang="es-ES" sz="2000" b="1" dirty="0"/>
          </a:p>
          <a:p>
            <a:pPr marL="342900" indent="-342900" algn="just">
              <a:spcBef>
                <a:spcPts val="600"/>
              </a:spcBef>
              <a:buClr>
                <a:srgbClr val="A206B6"/>
              </a:buClr>
              <a:buSzPct val="170000"/>
              <a:buFont typeface="Arial"/>
              <a:buChar char="•"/>
            </a:pPr>
            <a:r>
              <a:rPr lang="es-ES" sz="2000" b="1" dirty="0" smtClean="0"/>
              <a:t>Evitar la </a:t>
            </a:r>
            <a:r>
              <a:rPr lang="es-ES" sz="2000" b="1" dirty="0"/>
              <a:t>generación </a:t>
            </a:r>
            <a:r>
              <a:rPr lang="es-ES" sz="2000" b="1" dirty="0" smtClean="0"/>
              <a:t>de residuos constituye la </a:t>
            </a:r>
            <a:r>
              <a:rPr lang="es-ES" sz="2000" b="1" dirty="0"/>
              <a:t>primera y más importante prioridad de cualquier política ambiental avanzada. </a:t>
            </a:r>
            <a:endParaRPr lang="es-ES" sz="2000" b="1" dirty="0" smtClean="0"/>
          </a:p>
          <a:p>
            <a:pPr marL="342900" indent="-342900" algn="just">
              <a:spcBef>
                <a:spcPts val="600"/>
              </a:spcBef>
              <a:buClr>
                <a:srgbClr val="A206B6"/>
              </a:buClr>
              <a:buSzPct val="170000"/>
              <a:buFont typeface="Arial"/>
              <a:buChar char="•"/>
            </a:pPr>
            <a:r>
              <a:rPr lang="es-ES" sz="2000" b="1" dirty="0" smtClean="0"/>
              <a:t>Esta idea, admitida en general, resulta difícil de llevar a la práctica porque requiere introducir </a:t>
            </a:r>
            <a:r>
              <a:rPr lang="es-ES" sz="2000" b="1" dirty="0"/>
              <a:t>medidas de carácter económico, tecnológico, logístico, de concienciación ciudadana, de consumo, educativas, etc., que </a:t>
            </a:r>
            <a:r>
              <a:rPr lang="es-ES" sz="2000" b="1" dirty="0" smtClean="0"/>
              <a:t>precisan </a:t>
            </a:r>
            <a:r>
              <a:rPr lang="es-ES" sz="2000" b="1" dirty="0" smtClean="0">
                <a:solidFill>
                  <a:srgbClr val="008000"/>
                </a:solidFill>
              </a:rPr>
              <a:t>cambios </a:t>
            </a:r>
            <a:r>
              <a:rPr lang="es-ES" sz="2000" b="1" dirty="0">
                <a:solidFill>
                  <a:srgbClr val="008000"/>
                </a:solidFill>
              </a:rPr>
              <a:t>sustanciales en los modos habituales de producción y consumo</a:t>
            </a:r>
            <a:r>
              <a:rPr lang="es-ES" sz="2000" b="1" dirty="0" smtClean="0"/>
              <a:t>.</a:t>
            </a:r>
          </a:p>
          <a:p>
            <a:pPr marL="342900" indent="-342900" algn="just">
              <a:spcBef>
                <a:spcPts val="600"/>
              </a:spcBef>
              <a:buClr>
                <a:srgbClr val="A206B6"/>
              </a:buClr>
              <a:buSzPct val="170000"/>
              <a:buFont typeface="Arial"/>
              <a:buChar char="•"/>
            </a:pPr>
            <a:r>
              <a:rPr lang="es-ES" sz="2000" b="1" dirty="0"/>
              <a:t>Cuando se esgrime el </a:t>
            </a:r>
            <a:r>
              <a:rPr lang="es-ES" sz="2000" b="1" dirty="0" smtClean="0"/>
              <a:t>coste económico </a:t>
            </a:r>
            <a:r>
              <a:rPr lang="es-ES" sz="2000" b="1" dirty="0"/>
              <a:t>que conlleva su puesta en práctica, </a:t>
            </a:r>
            <a:r>
              <a:rPr lang="es-ES" sz="2000" b="1" dirty="0" smtClean="0"/>
              <a:t>conviene comparar las </a:t>
            </a:r>
            <a:r>
              <a:rPr lang="es-ES" sz="2000" b="1" dirty="0"/>
              <a:t>inversiones </a:t>
            </a:r>
            <a:r>
              <a:rPr lang="es-ES" sz="2000" b="1" dirty="0" smtClean="0"/>
              <a:t>reales necesarias</a:t>
            </a:r>
            <a:r>
              <a:rPr lang="es-ES" sz="2000" b="1" dirty="0"/>
              <a:t>, con los ahorros económicos derivados de la reducción en el volumen de residuos </a:t>
            </a:r>
            <a:r>
              <a:rPr lang="es-ES" sz="2000" b="1" dirty="0" smtClean="0"/>
              <a:t>generados y, especialmente, cuando </a:t>
            </a:r>
            <a:r>
              <a:rPr lang="es-ES" sz="2000" b="1" dirty="0"/>
              <a:t>se trata de evitar RP</a:t>
            </a:r>
            <a:r>
              <a:rPr lang="es-ES" sz="2000" b="1" dirty="0" smtClean="0"/>
              <a:t>.</a:t>
            </a:r>
            <a:endParaRPr lang="es-ES_tradnl" sz="2000" b="1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0" y="6248400"/>
            <a:ext cx="6096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2700338" algn="ctr"/>
                <a:tab pos="5400675" algn="r"/>
              </a:tabLst>
            </a:pPr>
            <a:r>
              <a:rPr lang="es-ES" sz="1200" i="1" dirty="0" smtClean="0">
                <a:latin typeface="Times New Roman"/>
                <a:cs typeface="Times New Roman"/>
              </a:rPr>
              <a:t>OCW 2014. Tecnologías Ambientales: Gestión y Minimización de Residuos Industriales. Estudio de Casos. </a:t>
            </a:r>
            <a:r>
              <a:rPr lang="es-ES" sz="1200" i="1" dirty="0">
                <a:latin typeface="Times New Roman"/>
                <a:cs typeface="Times New Roman"/>
              </a:rPr>
              <a:t>F. Fernández Marzo, C. Peña Rodríguez y M.P.  Ruiz Ojeda</a:t>
            </a:r>
            <a:endParaRPr lang="es-ES" sz="1200" dirty="0">
              <a:latin typeface="Times New Roman"/>
              <a:cs typeface="Times New Roman"/>
            </a:endParaRPr>
          </a:p>
        </p:txBody>
      </p:sp>
      <p:pic>
        <p:nvPicPr>
          <p:cNvPr id="7" name="Imagen 6" descr="Captura de pantalla 2013-02-15 a la(s) 14.12.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276304"/>
            <a:ext cx="990600" cy="451119"/>
          </a:xfrm>
          <a:prstGeom prst="rect">
            <a:avLst/>
          </a:prstGeom>
        </p:spPr>
      </p:pic>
      <p:sp>
        <p:nvSpPr>
          <p:cNvPr id="8" name="5 Marcador de número de diapositiva"/>
          <p:cNvSpPr txBox="1">
            <a:spLocks/>
          </p:cNvSpPr>
          <p:nvPr/>
        </p:nvSpPr>
        <p:spPr bwMode="auto">
          <a:xfrm>
            <a:off x="8542215" y="6248400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80A1FFF-C2F6-CB4E-AAAB-8BDB8429C952}" type="slidenum">
              <a:rPr lang="eu-ES" sz="1600">
                <a:latin typeface="Arial" charset="0"/>
                <a:cs typeface="Arial" charset="0"/>
              </a:rPr>
              <a:pPr eaLnBrk="1" hangingPunct="1"/>
              <a:t>27</a:t>
            </a:fld>
            <a:endParaRPr lang="eu-ES" sz="1600" dirty="0">
              <a:latin typeface="Arial" charset="0"/>
              <a:cs typeface="Arial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295400" y="381000"/>
            <a:ext cx="6858000" cy="559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lvl="1" algn="just">
              <a:lnSpc>
                <a:spcPct val="110000"/>
              </a:lnSpc>
              <a:spcBef>
                <a:spcPts val="600"/>
              </a:spcBef>
              <a:buClr>
                <a:srgbClr val="0000FF"/>
              </a:buClr>
              <a:buSzPct val="111000"/>
            </a:pPr>
            <a:r>
              <a:rPr lang="es-ES" sz="2800" b="1" dirty="0" smtClean="0">
                <a:solidFill>
                  <a:srgbClr val="CC0000"/>
                </a:solidFill>
              </a:rPr>
              <a:t>4. </a:t>
            </a:r>
            <a:r>
              <a:rPr lang="es-ES" sz="2800" b="1" dirty="0">
                <a:solidFill>
                  <a:srgbClr val="CC0000"/>
                </a:solidFill>
              </a:rPr>
              <a:t>Jerarquía Europea de Gestión de </a:t>
            </a:r>
            <a:r>
              <a:rPr lang="es-ES" sz="2800" b="1" dirty="0" smtClean="0">
                <a:solidFill>
                  <a:srgbClr val="CC0000"/>
                </a:solidFill>
              </a:rPr>
              <a:t>Residuos</a:t>
            </a:r>
            <a:endParaRPr lang="es-ES" sz="2400" b="1" dirty="0"/>
          </a:p>
        </p:txBody>
      </p:sp>
    </p:spTree>
    <p:extLst>
      <p:ext uri="{BB962C8B-B14F-4D97-AF65-F5344CB8AC3E}">
        <p14:creationId xmlns="" xmlns:p14="http://schemas.microsoft.com/office/powerpoint/2010/main" val="258004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Line 2"/>
          <p:cNvSpPr>
            <a:spLocks noChangeShapeType="1"/>
          </p:cNvSpPr>
          <p:nvPr/>
        </p:nvSpPr>
        <p:spPr bwMode="auto">
          <a:xfrm>
            <a:off x="609600" y="914400"/>
            <a:ext cx="769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ES">
              <a:latin typeface="Arial" charset="0"/>
              <a:ea typeface="ＭＳ Ｐゴシック" charset="0"/>
            </a:endParaRPr>
          </a:p>
        </p:txBody>
      </p:sp>
      <p:sp>
        <p:nvSpPr>
          <p:cNvPr id="5" name="CuadroTexto 2"/>
          <p:cNvSpPr txBox="1"/>
          <p:nvPr/>
        </p:nvSpPr>
        <p:spPr>
          <a:xfrm>
            <a:off x="609600" y="1066800"/>
            <a:ext cx="7696200" cy="5047536"/>
          </a:xfrm>
          <a:prstGeom prst="rect">
            <a:avLst/>
          </a:prstGeom>
          <a:solidFill>
            <a:srgbClr val="FFDFE2"/>
          </a:solidFill>
        </p:spPr>
        <p:txBody>
          <a:bodyPr wrap="square">
            <a:spAutoFit/>
          </a:bodyPr>
          <a:lstStyle/>
          <a:p>
            <a:pPr marL="87313" indent="-1588" algn="just">
              <a:spcBef>
                <a:spcPts val="0"/>
              </a:spcBef>
              <a:buClr>
                <a:srgbClr val="0000FF"/>
              </a:buClr>
              <a:buSzPct val="110000"/>
              <a:buFont typeface="+mj-lt"/>
              <a:buAutoNum type="arabicPeriod" startAt="2"/>
            </a:pPr>
            <a:r>
              <a:rPr lang="es-ES" sz="2400" b="1" dirty="0" smtClean="0">
                <a:solidFill>
                  <a:srgbClr val="0000FF"/>
                </a:solidFill>
              </a:rPr>
              <a:t>“Preparación para la Reutilización</a:t>
            </a:r>
            <a:r>
              <a:rPr lang="es-ES" sz="2400" b="1" dirty="0">
                <a:solidFill>
                  <a:srgbClr val="0000FF"/>
                </a:solidFill>
              </a:rPr>
              <a:t>” (Art. 3, definiciones):</a:t>
            </a:r>
            <a:endParaRPr lang="es-ES" sz="2400" b="1" dirty="0" smtClean="0">
              <a:solidFill>
                <a:srgbClr val="0000FF"/>
              </a:solidFill>
            </a:endParaRPr>
          </a:p>
          <a:p>
            <a:pPr marL="342900" indent="-342900" algn="just">
              <a:spcBef>
                <a:spcPts val="1200"/>
              </a:spcBef>
              <a:buClr>
                <a:srgbClr val="A206B6"/>
              </a:buClr>
              <a:buSzPct val="160000"/>
              <a:buFont typeface="Arial"/>
              <a:buChar char="•"/>
            </a:pPr>
            <a:r>
              <a:rPr lang="es-ES" sz="2000" b="1" i="1" dirty="0" smtClean="0"/>
              <a:t>“Operación de valorización que consiste en </a:t>
            </a:r>
            <a:r>
              <a:rPr lang="es-ES" sz="2000" b="1" i="1" dirty="0"/>
              <a:t>la </a:t>
            </a:r>
            <a:r>
              <a:rPr lang="es-ES" sz="2000" b="1" i="1" dirty="0" err="1"/>
              <a:t>comprobación</a:t>
            </a:r>
            <a:r>
              <a:rPr lang="es-ES" sz="2000" b="1" i="1" dirty="0"/>
              <a:t>, limpieza o </a:t>
            </a:r>
            <a:r>
              <a:rPr lang="es-ES" sz="2000" b="1" i="1" dirty="0" err="1" smtClean="0"/>
              <a:t>reparación</a:t>
            </a:r>
            <a:r>
              <a:rPr lang="es-ES" sz="2000" b="1" i="1" dirty="0"/>
              <a:t>, mediante la cual productos o componentes de </a:t>
            </a:r>
            <a:r>
              <a:rPr lang="es-ES" sz="2000" b="1" i="1" dirty="0" smtClean="0"/>
              <a:t>productos </a:t>
            </a:r>
            <a:r>
              <a:rPr lang="es-ES" sz="2000" b="1" i="1" dirty="0"/>
              <a:t>que se hayan convertido en residuos se preparan para que puedan reutilizarse sin ninguna otra </a:t>
            </a:r>
            <a:r>
              <a:rPr lang="es-ES" sz="2000" b="1" i="1" dirty="0" err="1" smtClean="0"/>
              <a:t>transformación</a:t>
            </a:r>
            <a:r>
              <a:rPr lang="es-ES" sz="2000" b="1" i="1" dirty="0" smtClean="0"/>
              <a:t> previa”. </a:t>
            </a:r>
            <a:endParaRPr lang="es-ES" sz="2000" b="1" i="1" dirty="0"/>
          </a:p>
          <a:p>
            <a:pPr marL="342900" indent="-342900" algn="just">
              <a:spcBef>
                <a:spcPts val="600"/>
              </a:spcBef>
              <a:buClr>
                <a:srgbClr val="A206B6"/>
              </a:buClr>
              <a:buSzPct val="160000"/>
              <a:buFont typeface="Arial"/>
              <a:buChar char="•"/>
            </a:pPr>
            <a:r>
              <a:rPr lang="es-ES" sz="2000" b="1" dirty="0" smtClean="0"/>
              <a:t>Se trata de la </a:t>
            </a:r>
            <a:r>
              <a:rPr lang="es-ES" sz="2000" b="1" dirty="0"/>
              <a:t>utilización reiterada de un objeto o sustancia para el mismo uso inicial. </a:t>
            </a:r>
            <a:endParaRPr lang="es-ES" sz="2000" b="1" dirty="0" smtClean="0"/>
          </a:p>
          <a:p>
            <a:pPr marL="342900" indent="-342900" algn="just">
              <a:spcBef>
                <a:spcPts val="600"/>
              </a:spcBef>
              <a:buClr>
                <a:srgbClr val="A206B6"/>
              </a:buClr>
              <a:buSzPct val="160000"/>
              <a:buFont typeface="Arial"/>
              <a:buChar char="•"/>
            </a:pPr>
            <a:r>
              <a:rPr lang="es-ES" sz="2400" b="1" dirty="0" smtClean="0">
                <a:solidFill>
                  <a:srgbClr val="008000"/>
                </a:solidFill>
              </a:rPr>
              <a:t>Ejemplos</a:t>
            </a:r>
            <a:r>
              <a:rPr lang="es-ES" sz="2400" b="1" dirty="0">
                <a:solidFill>
                  <a:srgbClr val="008000"/>
                </a:solidFill>
              </a:rPr>
              <a:t>:</a:t>
            </a:r>
            <a:r>
              <a:rPr lang="es-ES" sz="2000" b="1" dirty="0"/>
              <a:t> Los envases reutilizables. Los aceites industriales usados se pueden regenerar para utilizarlos nuevamente. Los disolventes se pueden extraer para volverlos a </a:t>
            </a:r>
            <a:r>
              <a:rPr lang="es-ES" sz="2000" b="1" dirty="0" smtClean="0"/>
              <a:t>usar.</a:t>
            </a:r>
            <a:endParaRPr lang="es-ES" sz="2000" b="1" dirty="0"/>
          </a:p>
          <a:p>
            <a:pPr marL="342900" indent="-342900" algn="just">
              <a:spcBef>
                <a:spcPts val="600"/>
              </a:spcBef>
              <a:buClr>
                <a:srgbClr val="A206B6"/>
              </a:buClr>
              <a:buSzPct val="160000"/>
              <a:buFont typeface="Arial"/>
              <a:buChar char="•"/>
            </a:pPr>
            <a:r>
              <a:rPr lang="es-ES" sz="2400" b="1" dirty="0">
                <a:solidFill>
                  <a:srgbClr val="008000"/>
                </a:solidFill>
              </a:rPr>
              <a:t>Algunos beneficios: </a:t>
            </a:r>
          </a:p>
          <a:p>
            <a:pPr marL="898525" indent="-257175" algn="just">
              <a:spcBef>
                <a:spcPts val="600"/>
              </a:spcBef>
              <a:buClr>
                <a:srgbClr val="0000FF"/>
              </a:buClr>
              <a:buSzPct val="125000"/>
              <a:buFont typeface="Arial"/>
              <a:buChar char="•"/>
            </a:pPr>
            <a:r>
              <a:rPr lang="es-ES" sz="2000" b="1" dirty="0" smtClean="0"/>
              <a:t>Es un instrumento muy eficaz para promover la prevención.</a:t>
            </a:r>
          </a:p>
          <a:p>
            <a:pPr marL="898525" indent="-257175" algn="just">
              <a:buClr>
                <a:srgbClr val="0000FF"/>
              </a:buClr>
              <a:buSzPct val="125000"/>
              <a:buFont typeface="Arial"/>
              <a:buChar char="•"/>
            </a:pPr>
            <a:r>
              <a:rPr lang="es-ES_tradnl" sz="2000" b="1" dirty="0" smtClean="0"/>
              <a:t>Se ahorran materias primas y energía (desarrollo sostenible).</a:t>
            </a:r>
          </a:p>
          <a:p>
            <a:pPr marL="898525" indent="-257175" algn="just">
              <a:buClr>
                <a:srgbClr val="0000FF"/>
              </a:buClr>
              <a:buSzPct val="125000"/>
              <a:buFont typeface="Arial"/>
              <a:buChar char="•"/>
            </a:pPr>
            <a:r>
              <a:rPr lang="es-ES_tradnl" sz="2000" b="1" dirty="0" smtClean="0"/>
              <a:t>En muchos casos se puede abaratar la producción.</a:t>
            </a:r>
            <a:endParaRPr lang="es-ES_tradnl" sz="2000" b="1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0" y="6248400"/>
            <a:ext cx="6096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2700338" algn="ctr"/>
                <a:tab pos="5400675" algn="r"/>
              </a:tabLst>
            </a:pPr>
            <a:r>
              <a:rPr lang="es-ES" sz="1200" i="1" dirty="0" smtClean="0">
                <a:latin typeface="Times New Roman"/>
                <a:cs typeface="Times New Roman"/>
              </a:rPr>
              <a:t>OCW 2014. Tecnologías Ambientales: Gestión y Minimización de Residuos Industriales. Estudio de Casos. </a:t>
            </a:r>
            <a:r>
              <a:rPr lang="es-ES" sz="1200" i="1" dirty="0">
                <a:latin typeface="Times New Roman"/>
                <a:cs typeface="Times New Roman"/>
              </a:rPr>
              <a:t>F. Fernández Marzo, C. Peña Rodríguez y M.P.  Ruiz Ojeda</a:t>
            </a:r>
            <a:endParaRPr lang="es-ES" sz="1200" dirty="0">
              <a:latin typeface="Times New Roman"/>
              <a:cs typeface="Times New Roman"/>
            </a:endParaRPr>
          </a:p>
        </p:txBody>
      </p:sp>
      <p:pic>
        <p:nvPicPr>
          <p:cNvPr id="7" name="Imagen 6" descr="Captura de pantalla 2013-02-15 a la(s) 14.12.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276304"/>
            <a:ext cx="990600" cy="451119"/>
          </a:xfrm>
          <a:prstGeom prst="rect">
            <a:avLst/>
          </a:prstGeom>
        </p:spPr>
      </p:pic>
      <p:sp>
        <p:nvSpPr>
          <p:cNvPr id="8" name="5 Marcador de número de diapositiva"/>
          <p:cNvSpPr txBox="1">
            <a:spLocks/>
          </p:cNvSpPr>
          <p:nvPr/>
        </p:nvSpPr>
        <p:spPr bwMode="auto">
          <a:xfrm>
            <a:off x="8542215" y="6248400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80A1FFF-C2F6-CB4E-AAAB-8BDB8429C952}" type="slidenum">
              <a:rPr lang="eu-ES" sz="1600">
                <a:latin typeface="Arial" charset="0"/>
                <a:cs typeface="Arial" charset="0"/>
              </a:rPr>
              <a:pPr eaLnBrk="1" hangingPunct="1"/>
              <a:t>28</a:t>
            </a:fld>
            <a:endParaRPr lang="eu-ES" sz="1600" dirty="0">
              <a:latin typeface="Arial" charset="0"/>
              <a:cs typeface="Arial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143000" y="228600"/>
            <a:ext cx="6858000" cy="559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lvl="1" algn="just">
              <a:lnSpc>
                <a:spcPct val="110000"/>
              </a:lnSpc>
              <a:spcBef>
                <a:spcPts val="600"/>
              </a:spcBef>
              <a:buClr>
                <a:srgbClr val="0000FF"/>
              </a:buClr>
              <a:buSzPct val="111000"/>
            </a:pPr>
            <a:r>
              <a:rPr lang="es-ES" sz="2800" b="1" dirty="0" smtClean="0">
                <a:solidFill>
                  <a:srgbClr val="CC0000"/>
                </a:solidFill>
              </a:rPr>
              <a:t>4. </a:t>
            </a:r>
            <a:r>
              <a:rPr lang="es-ES" sz="2800" b="1" dirty="0">
                <a:solidFill>
                  <a:srgbClr val="CC0000"/>
                </a:solidFill>
              </a:rPr>
              <a:t>Jerarquía Europea de Gestión de </a:t>
            </a:r>
            <a:r>
              <a:rPr lang="es-ES" sz="2800" b="1" dirty="0" smtClean="0">
                <a:solidFill>
                  <a:srgbClr val="CC0000"/>
                </a:solidFill>
              </a:rPr>
              <a:t>Residuos</a:t>
            </a:r>
            <a:endParaRPr lang="es-ES" sz="2400" b="1" dirty="0"/>
          </a:p>
        </p:txBody>
      </p:sp>
    </p:spTree>
    <p:extLst>
      <p:ext uri="{BB962C8B-B14F-4D97-AF65-F5344CB8AC3E}">
        <p14:creationId xmlns="" xmlns:p14="http://schemas.microsoft.com/office/powerpoint/2010/main" val="61276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Line 2"/>
          <p:cNvSpPr>
            <a:spLocks noChangeShapeType="1"/>
          </p:cNvSpPr>
          <p:nvPr/>
        </p:nvSpPr>
        <p:spPr bwMode="auto">
          <a:xfrm>
            <a:off x="609600" y="914400"/>
            <a:ext cx="777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ES">
              <a:latin typeface="Arial" charset="0"/>
              <a:ea typeface="ＭＳ Ｐゴシック" charset="0"/>
            </a:endParaRPr>
          </a:p>
        </p:txBody>
      </p:sp>
      <p:sp>
        <p:nvSpPr>
          <p:cNvPr id="5" name="CuadroTexto 2"/>
          <p:cNvSpPr txBox="1"/>
          <p:nvPr/>
        </p:nvSpPr>
        <p:spPr>
          <a:xfrm>
            <a:off x="609600" y="1143000"/>
            <a:ext cx="7772400" cy="4847481"/>
          </a:xfrm>
          <a:prstGeom prst="rect">
            <a:avLst/>
          </a:prstGeom>
          <a:solidFill>
            <a:srgbClr val="CFE6F2"/>
          </a:solidFill>
        </p:spPr>
        <p:txBody>
          <a:bodyPr wrap="square">
            <a:spAutoFit/>
          </a:bodyPr>
          <a:lstStyle/>
          <a:p>
            <a:pPr marL="715963" indent="-371475" algn="just">
              <a:spcBef>
                <a:spcPts val="0"/>
              </a:spcBef>
              <a:buClr>
                <a:srgbClr val="0000FF"/>
              </a:buClr>
              <a:buSzPct val="110000"/>
              <a:buFont typeface="+mj-lt"/>
              <a:buAutoNum type="arabicPeriod" startAt="3"/>
            </a:pPr>
            <a:r>
              <a:rPr lang="es-ES" sz="2400" b="1" dirty="0" smtClean="0">
                <a:solidFill>
                  <a:srgbClr val="0000FF"/>
                </a:solidFill>
              </a:rPr>
              <a:t>“Reciclado” (</a:t>
            </a:r>
            <a:r>
              <a:rPr lang="es-ES" sz="2400" b="1" dirty="0">
                <a:solidFill>
                  <a:srgbClr val="0000FF"/>
                </a:solidFill>
              </a:rPr>
              <a:t>Art. 3, definiciones):</a:t>
            </a:r>
            <a:endParaRPr lang="es-ES" sz="2400" b="1" dirty="0" smtClean="0">
              <a:solidFill>
                <a:srgbClr val="0000FF"/>
              </a:solidFill>
            </a:endParaRPr>
          </a:p>
          <a:p>
            <a:pPr marL="250825" indent="-250825" algn="just">
              <a:spcBef>
                <a:spcPts val="1200"/>
              </a:spcBef>
              <a:buClr>
                <a:srgbClr val="A206B6"/>
              </a:buClr>
              <a:buSzPct val="160000"/>
              <a:buFont typeface="Arial"/>
              <a:buChar char="•"/>
            </a:pPr>
            <a:r>
              <a:rPr lang="es-ES" sz="2000" b="1" i="1" dirty="0"/>
              <a:t>“Toda </a:t>
            </a:r>
            <a:r>
              <a:rPr lang="es-ES" sz="2000" b="1" i="1" dirty="0" err="1"/>
              <a:t>operación</a:t>
            </a:r>
            <a:r>
              <a:rPr lang="es-ES" sz="2000" b="1" i="1" dirty="0"/>
              <a:t> de </a:t>
            </a:r>
            <a:r>
              <a:rPr lang="es-ES" sz="2000" b="1" i="1" dirty="0" err="1"/>
              <a:t>valorización</a:t>
            </a:r>
            <a:r>
              <a:rPr lang="es-ES" sz="2000" b="1" i="1" dirty="0"/>
              <a:t> mediante la cual los materiales de residuos son transformados de nuevo en productos, materiales o sustancias, tanto si es con la </a:t>
            </a:r>
            <a:r>
              <a:rPr lang="es-ES" sz="2000" b="1" i="1" dirty="0" smtClean="0"/>
              <a:t>finalidad </a:t>
            </a:r>
            <a:r>
              <a:rPr lang="es-ES" sz="2000" b="1" i="1" dirty="0"/>
              <a:t>original como con cualquier otra finalidad”. </a:t>
            </a:r>
          </a:p>
          <a:p>
            <a:pPr marL="250825" indent="-250825" algn="just">
              <a:spcBef>
                <a:spcPts val="600"/>
              </a:spcBef>
              <a:buClr>
                <a:srgbClr val="A206B6"/>
              </a:buClr>
              <a:buSzPct val="160000"/>
              <a:buFont typeface="Arial"/>
              <a:buChar char="•"/>
            </a:pPr>
            <a:r>
              <a:rPr lang="es-ES" sz="2000" b="1" dirty="0" smtClean="0"/>
              <a:t>Cada </a:t>
            </a:r>
            <a:r>
              <a:rPr lang="es-ES" sz="2000" b="1" dirty="0"/>
              <a:t>vez hay más posibilidades tecnológicas para reciclar. Hay en el mercado una amplia oferta de nuevas tecnologías de reciclaje que abren perspectivas y posibilidades insospechadas hasta ahora. </a:t>
            </a:r>
          </a:p>
          <a:p>
            <a:pPr marL="250825" indent="-250825" algn="just">
              <a:spcBef>
                <a:spcPts val="600"/>
              </a:spcBef>
              <a:buClr>
                <a:srgbClr val="A206B6"/>
              </a:buClr>
              <a:buSzPct val="160000"/>
              <a:buFont typeface="Arial"/>
              <a:buChar char="•"/>
            </a:pPr>
            <a:r>
              <a:rPr lang="es-ES" sz="2000" b="1" dirty="0">
                <a:solidFill>
                  <a:srgbClr val="008000"/>
                </a:solidFill>
              </a:rPr>
              <a:t>Algunos ejemplos: </a:t>
            </a:r>
          </a:p>
          <a:p>
            <a:pPr marL="717550" indent="-257175" algn="just">
              <a:spcBef>
                <a:spcPts val="600"/>
              </a:spcBef>
              <a:buClr>
                <a:srgbClr val="0000FF"/>
              </a:buClr>
              <a:buSzPct val="125000"/>
              <a:buFont typeface="Arial"/>
              <a:buChar char="•"/>
            </a:pPr>
            <a:r>
              <a:rPr lang="es-ES" sz="2000" b="1" dirty="0" smtClean="0"/>
              <a:t>Papeleras que utilizan como materia prima papel reciclado.</a:t>
            </a:r>
          </a:p>
          <a:p>
            <a:pPr marL="717550" indent="-257175" algn="just">
              <a:buClr>
                <a:srgbClr val="0000FF"/>
              </a:buClr>
              <a:buSzPct val="125000"/>
              <a:buFont typeface="Arial"/>
              <a:buChar char="•"/>
            </a:pPr>
            <a:r>
              <a:rPr lang="es-ES_tradnl" sz="2000" b="1" dirty="0" smtClean="0"/>
              <a:t>La industria del vidrio que utiliza un porcentaje creciente de chatarra de vidrio. </a:t>
            </a:r>
          </a:p>
          <a:p>
            <a:pPr marL="717550" indent="-257175" algn="just">
              <a:buClr>
                <a:srgbClr val="0000FF"/>
              </a:buClr>
              <a:buSzPct val="125000"/>
              <a:buFont typeface="Arial"/>
              <a:buChar char="•"/>
            </a:pPr>
            <a:r>
              <a:rPr lang="es-ES_tradnl" sz="2000" b="1" dirty="0" smtClean="0"/>
              <a:t>Chatarra férrica en las acerías.</a:t>
            </a:r>
          </a:p>
          <a:p>
            <a:pPr marL="717550" indent="-257175" algn="just">
              <a:buClr>
                <a:srgbClr val="0000FF"/>
              </a:buClr>
              <a:buSzPct val="125000"/>
              <a:buFont typeface="Arial"/>
              <a:buChar char="•"/>
            </a:pPr>
            <a:r>
              <a:rPr lang="es-ES_tradnl" sz="2000" b="1" dirty="0" smtClean="0"/>
              <a:t>Aluminio reciclado en la industria del aluminio ...</a:t>
            </a:r>
            <a:endParaRPr lang="es-ES_tradnl" sz="2000" b="1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0" y="6248400"/>
            <a:ext cx="6096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2700338" algn="ctr"/>
                <a:tab pos="5400675" algn="r"/>
              </a:tabLst>
            </a:pPr>
            <a:r>
              <a:rPr lang="es-ES" sz="1200" i="1" dirty="0" smtClean="0">
                <a:latin typeface="Times New Roman"/>
                <a:cs typeface="Times New Roman"/>
              </a:rPr>
              <a:t>OCW 2014. Tecnologías Ambientales: Gestión y Minimización de Residuos Industriales. Estudio de Casos. </a:t>
            </a:r>
            <a:r>
              <a:rPr lang="es-ES" sz="1200" i="1" dirty="0">
                <a:latin typeface="Times New Roman"/>
                <a:cs typeface="Times New Roman"/>
              </a:rPr>
              <a:t>F. Fernández Marzo, C. Peña Rodríguez y M.P.  Ruiz Ojeda</a:t>
            </a:r>
            <a:endParaRPr lang="es-ES" sz="1200" dirty="0">
              <a:latin typeface="Times New Roman"/>
              <a:cs typeface="Times New Roman"/>
            </a:endParaRPr>
          </a:p>
        </p:txBody>
      </p:sp>
      <p:pic>
        <p:nvPicPr>
          <p:cNvPr id="7" name="Imagen 6" descr="Captura de pantalla 2013-02-15 a la(s) 14.12.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276304"/>
            <a:ext cx="990600" cy="451119"/>
          </a:xfrm>
          <a:prstGeom prst="rect">
            <a:avLst/>
          </a:prstGeom>
        </p:spPr>
      </p:pic>
      <p:sp>
        <p:nvSpPr>
          <p:cNvPr id="8" name="5 Marcador de número de diapositiva"/>
          <p:cNvSpPr txBox="1">
            <a:spLocks/>
          </p:cNvSpPr>
          <p:nvPr/>
        </p:nvSpPr>
        <p:spPr bwMode="auto">
          <a:xfrm>
            <a:off x="8542215" y="6248400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80A1FFF-C2F6-CB4E-AAAB-8BDB8429C952}" type="slidenum">
              <a:rPr lang="eu-ES" sz="1600">
                <a:latin typeface="Arial" charset="0"/>
                <a:cs typeface="Arial" charset="0"/>
              </a:rPr>
              <a:pPr eaLnBrk="1" hangingPunct="1"/>
              <a:t>29</a:t>
            </a:fld>
            <a:endParaRPr lang="eu-ES" sz="1600" dirty="0">
              <a:latin typeface="Arial" charset="0"/>
              <a:cs typeface="Arial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143000" y="304800"/>
            <a:ext cx="6858000" cy="559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lvl="1" algn="just">
              <a:lnSpc>
                <a:spcPct val="110000"/>
              </a:lnSpc>
              <a:spcBef>
                <a:spcPts val="600"/>
              </a:spcBef>
              <a:buClr>
                <a:srgbClr val="0000FF"/>
              </a:buClr>
              <a:buSzPct val="111000"/>
            </a:pPr>
            <a:r>
              <a:rPr lang="es-ES" sz="2800" b="1" dirty="0" smtClean="0">
                <a:solidFill>
                  <a:srgbClr val="CC0000"/>
                </a:solidFill>
              </a:rPr>
              <a:t>4. </a:t>
            </a:r>
            <a:r>
              <a:rPr lang="es-ES" sz="2800" b="1" dirty="0">
                <a:solidFill>
                  <a:srgbClr val="CC0000"/>
                </a:solidFill>
              </a:rPr>
              <a:t>Jerarquía Europea de Gestión de </a:t>
            </a:r>
            <a:r>
              <a:rPr lang="es-ES" sz="2800" b="1" dirty="0" smtClean="0">
                <a:solidFill>
                  <a:srgbClr val="CC0000"/>
                </a:solidFill>
              </a:rPr>
              <a:t>Residuos</a:t>
            </a:r>
            <a:endParaRPr lang="es-ES" sz="2400" b="1" dirty="0"/>
          </a:p>
        </p:txBody>
      </p:sp>
    </p:spTree>
    <p:extLst>
      <p:ext uri="{BB962C8B-B14F-4D97-AF65-F5344CB8AC3E}">
        <p14:creationId xmlns="" xmlns:p14="http://schemas.microsoft.com/office/powerpoint/2010/main" val="393753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Line 2"/>
          <p:cNvSpPr>
            <a:spLocks noChangeShapeType="1"/>
          </p:cNvSpPr>
          <p:nvPr/>
        </p:nvSpPr>
        <p:spPr bwMode="auto">
          <a:xfrm>
            <a:off x="685800" y="838200"/>
            <a:ext cx="762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ES">
              <a:latin typeface="Arial" charset="0"/>
              <a:ea typeface="ＭＳ Ｐゴシック" charset="0"/>
            </a:endParaRPr>
          </a:p>
        </p:txBody>
      </p:sp>
      <p:sp>
        <p:nvSpPr>
          <p:cNvPr id="210947" name="Text Box 3"/>
          <p:cNvSpPr txBox="1">
            <a:spLocks noChangeArrowheads="1"/>
          </p:cNvSpPr>
          <p:nvPr/>
        </p:nvSpPr>
        <p:spPr bwMode="auto">
          <a:xfrm>
            <a:off x="1524000" y="304800"/>
            <a:ext cx="5791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/>
            <a:r>
              <a:rPr lang="es-ES" sz="2800" b="1" dirty="0" smtClean="0">
                <a:solidFill>
                  <a:srgbClr val="CC0000"/>
                </a:solidFill>
              </a:rPr>
              <a:t>1. Introducción</a:t>
            </a:r>
            <a:endParaRPr lang="es-ES" sz="2800" b="1" dirty="0">
              <a:solidFill>
                <a:srgbClr val="CC000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685800" y="1066800"/>
            <a:ext cx="7620000" cy="5016758"/>
          </a:xfrm>
          <a:prstGeom prst="rect">
            <a:avLst/>
          </a:prstGeom>
          <a:solidFill>
            <a:srgbClr val="D7E4BD"/>
          </a:solidFill>
        </p:spPr>
        <p:txBody>
          <a:bodyPr wrap="square">
            <a:spAutoFit/>
          </a:bodyPr>
          <a:lstStyle/>
          <a:p>
            <a:pPr marL="358775" indent="-358775" algn="just">
              <a:spcBef>
                <a:spcPts val="1200"/>
              </a:spcBef>
              <a:buClr>
                <a:srgbClr val="A72F74"/>
              </a:buClr>
              <a:buSzPct val="190000"/>
              <a:buFont typeface="Arial" pitchFamily="34" charset="0"/>
              <a:buChar char="•"/>
            </a:pPr>
            <a:r>
              <a:rPr lang="es-ES" sz="2000" b="1" dirty="0" smtClean="0"/>
              <a:t>La generación de residuos está ligada al </a:t>
            </a:r>
            <a:r>
              <a:rPr lang="es-ES" sz="2000" b="1" dirty="0" smtClean="0">
                <a:solidFill>
                  <a:srgbClr val="0000FF"/>
                </a:solidFill>
              </a:rPr>
              <a:t>modelo de desarrollo </a:t>
            </a:r>
            <a:r>
              <a:rPr lang="es-ES" sz="2000" b="1" dirty="0" smtClean="0"/>
              <a:t>actual de la sociedad y constituye uno de los principales problemas ambientales a los que se enfrenta el mundo. </a:t>
            </a:r>
          </a:p>
          <a:p>
            <a:pPr marL="358775" indent="-358775" algn="just">
              <a:spcBef>
                <a:spcPts val="1200"/>
              </a:spcBef>
              <a:buClr>
                <a:srgbClr val="A72F74"/>
              </a:buClr>
              <a:buSzPct val="190000"/>
              <a:buFont typeface="Arial" pitchFamily="34" charset="0"/>
              <a:buChar char="•"/>
            </a:pPr>
            <a:r>
              <a:rPr lang="es-ES" sz="2000" b="1" dirty="0" smtClean="0"/>
              <a:t>Así, en la época </a:t>
            </a:r>
            <a:r>
              <a:rPr lang="es-ES" sz="2000" b="1" dirty="0" smtClean="0">
                <a:solidFill>
                  <a:srgbClr val="0000FF"/>
                </a:solidFill>
              </a:rPr>
              <a:t>preindustrial</a:t>
            </a:r>
            <a:r>
              <a:rPr lang="es-ES" sz="2000" b="1" dirty="0" smtClean="0"/>
              <a:t> la producción de residuos era mínima, pues el número de habitantes era reducido, la actividad industrial limitada, y los materiales se reutilizaban. </a:t>
            </a:r>
          </a:p>
          <a:p>
            <a:pPr marL="358775" indent="-358775" algn="just">
              <a:spcBef>
                <a:spcPts val="1200"/>
              </a:spcBef>
              <a:buClr>
                <a:srgbClr val="A72F74"/>
              </a:buClr>
              <a:buSzPct val="190000"/>
              <a:buFont typeface="Arial" pitchFamily="34" charset="0"/>
              <a:buChar char="•"/>
            </a:pPr>
            <a:r>
              <a:rPr lang="es-ES" sz="2000" b="1" dirty="0" smtClean="0"/>
              <a:t>La revolución industrial fue </a:t>
            </a:r>
            <a:r>
              <a:rPr lang="es-ES" sz="2000" b="1" dirty="0"/>
              <a:t>un proceso de innovaciones </a:t>
            </a:r>
            <a:r>
              <a:rPr lang="es-ES" sz="2000" b="1" dirty="0" smtClean="0"/>
              <a:t>tecnológicas, científicas, sociales y económicas nunca </a:t>
            </a:r>
            <a:r>
              <a:rPr lang="es-ES" sz="2000" b="1" dirty="0"/>
              <a:t>antes </a:t>
            </a:r>
            <a:r>
              <a:rPr lang="es-ES" sz="2000" b="1" dirty="0" smtClean="0"/>
              <a:t>vistas y que continúa en el siglo XXI.</a:t>
            </a:r>
          </a:p>
          <a:p>
            <a:pPr marL="358775" indent="-358775" algn="just">
              <a:spcBef>
                <a:spcPts val="1200"/>
              </a:spcBef>
              <a:buClr>
                <a:srgbClr val="A72F74"/>
              </a:buClr>
              <a:buSzPct val="190000"/>
              <a:buFont typeface="Arial" pitchFamily="34" charset="0"/>
              <a:buChar char="•"/>
            </a:pPr>
            <a:r>
              <a:rPr lang="es-ES" sz="2000" b="1" dirty="0" smtClean="0"/>
              <a:t>Durante el siglo XX se aceleró </a:t>
            </a:r>
            <a:r>
              <a:rPr lang="es-ES" sz="2000" b="1" dirty="0"/>
              <a:t>el progreso de la </a:t>
            </a:r>
            <a:r>
              <a:rPr lang="es-ES" sz="2000" b="1" dirty="0" smtClean="0"/>
              <a:t>humanidad, de una parte al menos, </a:t>
            </a:r>
            <a:r>
              <a:rPr lang="es-ES" sz="2000" b="1" dirty="0"/>
              <a:t>en muchos </a:t>
            </a:r>
            <a:r>
              <a:rPr lang="es-ES" sz="2000" b="1" dirty="0" smtClean="0"/>
              <a:t>campos.</a:t>
            </a:r>
          </a:p>
          <a:p>
            <a:pPr marL="358775" indent="-358775" algn="just">
              <a:spcBef>
                <a:spcPts val="1200"/>
              </a:spcBef>
              <a:buClr>
                <a:srgbClr val="A72F74"/>
              </a:buClr>
              <a:buSzPct val="190000"/>
              <a:buFont typeface="Arial" pitchFamily="34" charset="0"/>
              <a:buChar char="•"/>
            </a:pPr>
            <a:r>
              <a:rPr lang="es-ES" sz="2000" b="1" dirty="0" smtClean="0"/>
              <a:t>Los </a:t>
            </a:r>
            <a:r>
              <a:rPr lang="es-ES" sz="2000" b="1" dirty="0"/>
              <a:t>avances en las ciencias médicas y en salud pública redujeron las tasas de mortalidad y se produjo un aumento espectacular de la </a:t>
            </a:r>
            <a:r>
              <a:rPr lang="es-ES" sz="2000" b="1" dirty="0">
                <a:solidFill>
                  <a:srgbClr val="0000FF"/>
                </a:solidFill>
              </a:rPr>
              <a:t>población </a:t>
            </a:r>
            <a:r>
              <a:rPr lang="es-ES" sz="2000" b="1" dirty="0" smtClean="0">
                <a:solidFill>
                  <a:srgbClr val="0000FF"/>
                </a:solidFill>
              </a:rPr>
              <a:t>mundial</a:t>
            </a:r>
            <a:r>
              <a:rPr lang="es-ES" sz="2000" b="1" dirty="0" smtClean="0"/>
              <a:t>.</a:t>
            </a:r>
          </a:p>
        </p:txBody>
      </p:sp>
      <p:sp>
        <p:nvSpPr>
          <p:cNvPr id="5" name="5 Marcador de número de diapositiva"/>
          <p:cNvSpPr txBox="1">
            <a:spLocks/>
          </p:cNvSpPr>
          <p:nvPr/>
        </p:nvSpPr>
        <p:spPr bwMode="auto">
          <a:xfrm>
            <a:off x="8572500" y="6248400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80A1FFF-C2F6-CB4E-AAAB-8BDB8429C952}" type="slidenum">
              <a:rPr lang="eu-ES" sz="1600">
                <a:latin typeface="Arial" charset="0"/>
                <a:cs typeface="Arial" charset="0"/>
              </a:rPr>
              <a:pPr eaLnBrk="1" hangingPunct="1"/>
              <a:t>3</a:t>
            </a:fld>
            <a:endParaRPr lang="eu-ES" sz="1600" dirty="0">
              <a:latin typeface="Arial" charset="0"/>
              <a:cs typeface="Arial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524000" y="6248400"/>
            <a:ext cx="6096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2700338" algn="ctr"/>
                <a:tab pos="5400675" algn="r"/>
              </a:tabLst>
            </a:pPr>
            <a:r>
              <a:rPr lang="es-ES" sz="1200" i="1" dirty="0" smtClean="0">
                <a:latin typeface="Times New Roman"/>
                <a:cs typeface="Times New Roman"/>
              </a:rPr>
              <a:t>OCW 2014. Tecnologías Ambientales: Gestión y Minimización de Residuos Industriales. Estudio de Casos. </a:t>
            </a:r>
            <a:r>
              <a:rPr lang="es-ES" sz="1200" i="1" dirty="0">
                <a:latin typeface="Times New Roman"/>
                <a:cs typeface="Times New Roman"/>
              </a:rPr>
              <a:t>F. Fernández Marzo, C. Peña Rodríguez y M.P.  Ruiz Ojeda</a:t>
            </a:r>
            <a:endParaRPr lang="es-ES" sz="1200" dirty="0">
              <a:latin typeface="Times New Roman"/>
              <a:cs typeface="Times New Roman"/>
            </a:endParaRPr>
          </a:p>
        </p:txBody>
      </p:sp>
      <p:pic>
        <p:nvPicPr>
          <p:cNvPr id="10" name="Imagen 9" descr="Captura de pantalla 2013-02-15 a la(s) 14.12.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" y="6248400"/>
            <a:ext cx="990600" cy="4511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4256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Line 2"/>
          <p:cNvSpPr>
            <a:spLocks noChangeShapeType="1"/>
          </p:cNvSpPr>
          <p:nvPr/>
        </p:nvSpPr>
        <p:spPr bwMode="auto">
          <a:xfrm>
            <a:off x="609600" y="914400"/>
            <a:ext cx="777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ES">
              <a:latin typeface="Arial" charset="0"/>
              <a:ea typeface="ＭＳ Ｐゴシック" charset="0"/>
            </a:endParaRPr>
          </a:p>
        </p:txBody>
      </p:sp>
      <p:sp>
        <p:nvSpPr>
          <p:cNvPr id="5" name="CuadroTexto 2"/>
          <p:cNvSpPr txBox="1"/>
          <p:nvPr/>
        </p:nvSpPr>
        <p:spPr>
          <a:xfrm>
            <a:off x="609600" y="1066800"/>
            <a:ext cx="7772400" cy="2462213"/>
          </a:xfrm>
          <a:prstGeom prst="rect">
            <a:avLst/>
          </a:prstGeom>
          <a:solidFill>
            <a:srgbClr val="CFE6F2"/>
          </a:solidFill>
        </p:spPr>
        <p:txBody>
          <a:bodyPr wrap="square">
            <a:spAutoFit/>
          </a:bodyPr>
          <a:lstStyle/>
          <a:p>
            <a:pPr marL="715963" indent="-371475" algn="just">
              <a:spcBef>
                <a:spcPts val="0"/>
              </a:spcBef>
              <a:buClr>
                <a:srgbClr val="0000FF"/>
              </a:buClr>
              <a:buSzPct val="110000"/>
              <a:buFont typeface="+mj-lt"/>
              <a:buAutoNum type="arabicPeriod" startAt="3"/>
            </a:pPr>
            <a:r>
              <a:rPr lang="es-ES" sz="2400" b="1" dirty="0" smtClean="0">
                <a:solidFill>
                  <a:srgbClr val="0000FF"/>
                </a:solidFill>
              </a:rPr>
              <a:t>“Reciclado” (</a:t>
            </a:r>
            <a:r>
              <a:rPr lang="es-ES" sz="2400" b="1" dirty="0">
                <a:solidFill>
                  <a:srgbClr val="0000FF"/>
                </a:solidFill>
              </a:rPr>
              <a:t>Art. 3, definiciones):</a:t>
            </a:r>
            <a:endParaRPr lang="es-ES" sz="2400" b="1" dirty="0" smtClean="0">
              <a:solidFill>
                <a:srgbClr val="0000FF"/>
              </a:solidFill>
            </a:endParaRPr>
          </a:p>
          <a:p>
            <a:pPr marL="250825" indent="-250825" algn="just">
              <a:spcBef>
                <a:spcPts val="600"/>
              </a:spcBef>
              <a:buClr>
                <a:srgbClr val="A206B6"/>
              </a:buClr>
              <a:buSzPct val="160000"/>
              <a:buFont typeface="Arial"/>
              <a:buChar char="•"/>
            </a:pPr>
            <a:r>
              <a:rPr lang="es-ES" sz="2000" b="1" dirty="0" smtClean="0">
                <a:solidFill>
                  <a:srgbClr val="008000"/>
                </a:solidFill>
              </a:rPr>
              <a:t>Algunos </a:t>
            </a:r>
            <a:r>
              <a:rPr lang="es-ES" sz="2000" b="1" dirty="0">
                <a:solidFill>
                  <a:srgbClr val="008000"/>
                </a:solidFill>
              </a:rPr>
              <a:t>ejemplos: </a:t>
            </a:r>
          </a:p>
          <a:p>
            <a:pPr marL="717550" indent="-257175" algn="just">
              <a:spcBef>
                <a:spcPts val="600"/>
              </a:spcBef>
              <a:buClr>
                <a:srgbClr val="0000FF"/>
              </a:buClr>
              <a:buSzPct val="125000"/>
              <a:buFont typeface="Arial"/>
              <a:buChar char="•"/>
            </a:pPr>
            <a:r>
              <a:rPr lang="es-ES" sz="2000" b="1" dirty="0" smtClean="0"/>
              <a:t>Papeleras que utilizan como materia prima papel reciclado.</a:t>
            </a:r>
          </a:p>
          <a:p>
            <a:pPr marL="717550" indent="-257175" algn="just">
              <a:buClr>
                <a:srgbClr val="0000FF"/>
              </a:buClr>
              <a:buSzPct val="125000"/>
              <a:buFont typeface="Arial"/>
              <a:buChar char="•"/>
            </a:pPr>
            <a:r>
              <a:rPr lang="es-ES_tradnl" sz="2000" b="1" dirty="0" smtClean="0"/>
              <a:t>La industria del vidrio que utiliza un porcentaje creciente de chatarra de vidrio. </a:t>
            </a:r>
          </a:p>
          <a:p>
            <a:pPr marL="717550" indent="-257175" algn="just">
              <a:buClr>
                <a:srgbClr val="0000FF"/>
              </a:buClr>
              <a:buSzPct val="125000"/>
              <a:buFont typeface="Arial"/>
              <a:buChar char="•"/>
            </a:pPr>
            <a:r>
              <a:rPr lang="es-ES_tradnl" sz="2000" b="1" dirty="0" smtClean="0"/>
              <a:t>Chatarra férrica en las acerías.</a:t>
            </a:r>
          </a:p>
          <a:p>
            <a:pPr marL="717550" indent="-257175" algn="just">
              <a:buClr>
                <a:srgbClr val="0000FF"/>
              </a:buClr>
              <a:buSzPct val="125000"/>
              <a:buFont typeface="Arial"/>
              <a:buChar char="•"/>
            </a:pPr>
            <a:r>
              <a:rPr lang="es-ES_tradnl" sz="2000" b="1" dirty="0" smtClean="0"/>
              <a:t>Aluminio reciclado en la industria del aluminio ...</a:t>
            </a:r>
            <a:endParaRPr lang="es-ES_tradnl" sz="2000" b="1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0" y="6248400"/>
            <a:ext cx="6096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2700338" algn="ctr"/>
                <a:tab pos="5400675" algn="r"/>
              </a:tabLst>
            </a:pPr>
            <a:r>
              <a:rPr lang="es-ES" sz="1200" i="1" dirty="0" smtClean="0">
                <a:latin typeface="Times New Roman"/>
                <a:cs typeface="Times New Roman"/>
              </a:rPr>
              <a:t>OCW 2014. Tecnologías Ambientales: Gestión y Minimización de Residuos Industriales. Estudio de Casos. </a:t>
            </a:r>
            <a:r>
              <a:rPr lang="es-ES" sz="1200" i="1" dirty="0">
                <a:latin typeface="Times New Roman"/>
                <a:cs typeface="Times New Roman"/>
              </a:rPr>
              <a:t>F. Fernández Marzo, C. Peña Rodríguez y M.P.  Ruiz Ojeda</a:t>
            </a:r>
            <a:endParaRPr lang="es-ES" sz="1200" dirty="0">
              <a:latin typeface="Times New Roman"/>
              <a:cs typeface="Times New Roman"/>
            </a:endParaRPr>
          </a:p>
        </p:txBody>
      </p:sp>
      <p:pic>
        <p:nvPicPr>
          <p:cNvPr id="7" name="Imagen 6" descr="Captura de pantalla 2013-02-15 a la(s) 14.12.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276304"/>
            <a:ext cx="990600" cy="451119"/>
          </a:xfrm>
          <a:prstGeom prst="rect">
            <a:avLst/>
          </a:prstGeom>
        </p:spPr>
      </p:pic>
      <p:sp>
        <p:nvSpPr>
          <p:cNvPr id="8" name="5 Marcador de número de diapositiva"/>
          <p:cNvSpPr txBox="1">
            <a:spLocks/>
          </p:cNvSpPr>
          <p:nvPr/>
        </p:nvSpPr>
        <p:spPr bwMode="auto">
          <a:xfrm>
            <a:off x="8542215" y="6248400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80A1FFF-C2F6-CB4E-AAAB-8BDB8429C952}" type="slidenum">
              <a:rPr lang="eu-ES" sz="1600">
                <a:latin typeface="Arial" charset="0"/>
                <a:cs typeface="Arial" charset="0"/>
              </a:rPr>
              <a:pPr eaLnBrk="1" hangingPunct="1"/>
              <a:t>30</a:t>
            </a:fld>
            <a:endParaRPr lang="eu-ES" sz="1600" dirty="0">
              <a:latin typeface="Arial" charset="0"/>
              <a:cs typeface="Arial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143000" y="304800"/>
            <a:ext cx="6858000" cy="559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lvl="1" algn="just">
              <a:lnSpc>
                <a:spcPct val="110000"/>
              </a:lnSpc>
              <a:spcBef>
                <a:spcPts val="600"/>
              </a:spcBef>
              <a:buClr>
                <a:srgbClr val="0000FF"/>
              </a:buClr>
              <a:buSzPct val="111000"/>
            </a:pPr>
            <a:r>
              <a:rPr lang="es-ES" sz="2800" b="1" dirty="0" smtClean="0">
                <a:solidFill>
                  <a:srgbClr val="CC0000"/>
                </a:solidFill>
              </a:rPr>
              <a:t>4. </a:t>
            </a:r>
            <a:r>
              <a:rPr lang="es-ES" sz="2800" b="1" dirty="0">
                <a:solidFill>
                  <a:srgbClr val="CC0000"/>
                </a:solidFill>
              </a:rPr>
              <a:t>Jerarquía Europea de Gestión de </a:t>
            </a:r>
            <a:r>
              <a:rPr lang="es-ES" sz="2800" b="1" dirty="0" smtClean="0">
                <a:solidFill>
                  <a:srgbClr val="CC0000"/>
                </a:solidFill>
              </a:rPr>
              <a:t>Residuos</a:t>
            </a:r>
            <a:endParaRPr lang="es-ES" sz="2400" b="1" dirty="0"/>
          </a:p>
        </p:txBody>
      </p:sp>
      <p:pic>
        <p:nvPicPr>
          <p:cNvPr id="10" name="Imagen 9" descr="Captura de pantalla 2012-09-26 a la(s) 09.53.0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810000"/>
            <a:ext cx="2389897" cy="210146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" name="CuadroTexto 1"/>
          <p:cNvSpPr txBox="1"/>
          <p:nvPr/>
        </p:nvSpPr>
        <p:spPr>
          <a:xfrm>
            <a:off x="4267200" y="3962400"/>
            <a:ext cx="3581400" cy="1785104"/>
          </a:xfrm>
          <a:prstGeom prst="rect">
            <a:avLst/>
          </a:prstGeom>
          <a:solidFill>
            <a:srgbClr val="FFDFE2"/>
          </a:solidFill>
          <a:ln>
            <a:solidFill>
              <a:srgbClr val="7F7F7F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2000" b="1" i="1" dirty="0" smtClean="0">
                <a:solidFill>
                  <a:srgbClr val="0000FF"/>
                </a:solidFill>
              </a:rPr>
              <a:t>Círculo de </a:t>
            </a:r>
            <a:r>
              <a:rPr lang="es-ES" sz="2000" b="1" i="1" dirty="0" err="1" smtClean="0">
                <a:solidFill>
                  <a:srgbClr val="0000FF"/>
                </a:solidFill>
              </a:rPr>
              <a:t>Mobius</a:t>
            </a:r>
            <a:r>
              <a:rPr lang="es-ES" b="1" dirty="0" smtClean="0"/>
              <a:t>. </a:t>
            </a:r>
            <a:r>
              <a:rPr lang="es-ES" b="1" i="1" dirty="0" smtClean="0"/>
              <a:t>Identifica la reutilización y el reciclaje de los materiales. Las flechas representan las tres fases del reciclaje (recogida, conversión en nuevo producto reciclado y embalaje). </a:t>
            </a:r>
            <a:endParaRPr lang="es-ES" b="1" i="1" dirty="0"/>
          </a:p>
        </p:txBody>
      </p:sp>
    </p:spTree>
    <p:extLst>
      <p:ext uri="{BB962C8B-B14F-4D97-AF65-F5344CB8AC3E}">
        <p14:creationId xmlns="" xmlns:p14="http://schemas.microsoft.com/office/powerpoint/2010/main" val="252323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Line 2"/>
          <p:cNvSpPr>
            <a:spLocks noChangeShapeType="1"/>
          </p:cNvSpPr>
          <p:nvPr/>
        </p:nvSpPr>
        <p:spPr bwMode="auto">
          <a:xfrm>
            <a:off x="609600" y="762000"/>
            <a:ext cx="769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ES">
              <a:latin typeface="Arial" charset="0"/>
              <a:ea typeface="ＭＳ Ｐゴシック" charset="0"/>
            </a:endParaRPr>
          </a:p>
        </p:txBody>
      </p:sp>
      <p:sp>
        <p:nvSpPr>
          <p:cNvPr id="5" name="CuadroTexto 2"/>
          <p:cNvSpPr txBox="1"/>
          <p:nvPr/>
        </p:nvSpPr>
        <p:spPr>
          <a:xfrm>
            <a:off x="609600" y="914400"/>
            <a:ext cx="7696200" cy="5293757"/>
          </a:xfrm>
          <a:prstGeom prst="rect">
            <a:avLst/>
          </a:prstGeom>
          <a:solidFill>
            <a:srgbClr val="FCE0BE"/>
          </a:solidFill>
        </p:spPr>
        <p:txBody>
          <a:bodyPr wrap="square">
            <a:spAutoFit/>
          </a:bodyPr>
          <a:lstStyle/>
          <a:p>
            <a:pPr marL="801688" indent="-457200" algn="just">
              <a:spcBef>
                <a:spcPts val="0"/>
              </a:spcBef>
              <a:buClr>
                <a:srgbClr val="0000FF"/>
              </a:buClr>
              <a:buSzPct val="110000"/>
              <a:buFont typeface="+mj-lt"/>
              <a:buAutoNum type="arabicPeriod" startAt="4"/>
            </a:pPr>
            <a:r>
              <a:rPr lang="es-ES" sz="2400" b="1" dirty="0" smtClean="0">
                <a:solidFill>
                  <a:srgbClr val="0000FF"/>
                </a:solidFill>
              </a:rPr>
              <a:t>“Valorización” </a:t>
            </a:r>
            <a:r>
              <a:rPr lang="es-ES" sz="2400" b="1" dirty="0">
                <a:solidFill>
                  <a:srgbClr val="0000FF"/>
                </a:solidFill>
              </a:rPr>
              <a:t>(Art. 3, definiciones):</a:t>
            </a:r>
          </a:p>
          <a:p>
            <a:pPr marL="342900" indent="-342900" algn="just">
              <a:spcBef>
                <a:spcPts val="600"/>
              </a:spcBef>
              <a:buClr>
                <a:srgbClr val="A206B6"/>
              </a:buClr>
              <a:buSzPct val="160000"/>
              <a:buFont typeface="Arial"/>
              <a:buChar char="•"/>
            </a:pPr>
            <a:r>
              <a:rPr lang="es-ES" sz="2000" b="1" i="1" dirty="0" smtClean="0"/>
              <a:t>“</a:t>
            </a:r>
            <a:r>
              <a:rPr lang="es-ES" sz="2000" b="1" i="1" dirty="0"/>
              <a:t>C</a:t>
            </a:r>
            <a:r>
              <a:rPr lang="es-ES" sz="2000" b="1" i="1" dirty="0" smtClean="0"/>
              <a:t>ualquier </a:t>
            </a:r>
            <a:r>
              <a:rPr lang="es-ES" sz="2000" b="1" i="1" dirty="0" err="1"/>
              <a:t>operación</a:t>
            </a:r>
            <a:r>
              <a:rPr lang="es-ES" sz="2000" b="1" i="1" dirty="0"/>
              <a:t> cuyo resultado principal sea que el residuo sirva a una finalidad </a:t>
            </a:r>
            <a:r>
              <a:rPr lang="es-ES" sz="2000" b="1" i="1" dirty="0" err="1"/>
              <a:t>útil</a:t>
            </a:r>
            <a:r>
              <a:rPr lang="es-ES" sz="2000" b="1" i="1" dirty="0"/>
              <a:t> al sustituir a otros materiales que de otro modo se </a:t>
            </a:r>
            <a:r>
              <a:rPr lang="es-ES" sz="2000" b="1" i="1" dirty="0" err="1"/>
              <a:t>habrían</a:t>
            </a:r>
            <a:r>
              <a:rPr lang="es-ES" sz="2000" b="1" i="1" dirty="0"/>
              <a:t> utilizado </a:t>
            </a:r>
            <a:r>
              <a:rPr lang="es-ES" sz="2000" b="1" i="1" dirty="0" smtClean="0"/>
              <a:t>…”</a:t>
            </a:r>
            <a:endParaRPr lang="es-ES" sz="2000" b="1" i="1" dirty="0"/>
          </a:p>
          <a:p>
            <a:pPr marL="357188" algn="just">
              <a:spcBef>
                <a:spcPts val="600"/>
              </a:spcBef>
              <a:buClr>
                <a:srgbClr val="A206B6"/>
              </a:buClr>
              <a:buSzPct val="100000"/>
            </a:pPr>
            <a:r>
              <a:rPr lang="es-ES" sz="2400" b="1" dirty="0" smtClean="0">
                <a:solidFill>
                  <a:srgbClr val="0000FF"/>
                </a:solidFill>
              </a:rPr>
              <a:t>Valorización Energética (Incineración</a:t>
            </a:r>
            <a:r>
              <a:rPr lang="es-ES" sz="2400" b="1" dirty="0">
                <a:solidFill>
                  <a:srgbClr val="0000FF"/>
                </a:solidFill>
              </a:rPr>
              <a:t>):</a:t>
            </a:r>
          </a:p>
          <a:p>
            <a:pPr marL="342900" indent="-342900" algn="just">
              <a:spcBef>
                <a:spcPts val="600"/>
              </a:spcBef>
              <a:buClr>
                <a:srgbClr val="A206B6"/>
              </a:buClr>
              <a:buSzPct val="160000"/>
              <a:buFont typeface="Arial"/>
              <a:buChar char="•"/>
            </a:pPr>
            <a:r>
              <a:rPr lang="es-ES" sz="2000" b="1" dirty="0"/>
              <a:t>Sólo se deben valorizar energéticamente aquellos residuos que no se hayan podido evitar y que no sean </a:t>
            </a:r>
            <a:r>
              <a:rPr lang="es-ES" sz="2000" b="1" dirty="0" smtClean="0"/>
              <a:t>reutilizables </a:t>
            </a:r>
            <a:r>
              <a:rPr lang="es-ES" sz="2000" b="1" dirty="0"/>
              <a:t>ni reciclables.</a:t>
            </a:r>
          </a:p>
          <a:p>
            <a:pPr marL="342900" indent="-342900" algn="just">
              <a:spcBef>
                <a:spcPts val="600"/>
              </a:spcBef>
              <a:buClr>
                <a:srgbClr val="A206B6"/>
              </a:buClr>
              <a:buSzPct val="160000"/>
              <a:buFont typeface="Arial"/>
              <a:buChar char="•"/>
            </a:pPr>
            <a:r>
              <a:rPr lang="es-ES" sz="2000" b="1" dirty="0"/>
              <a:t>En este caso no se aprovechan los materiales que componen los residuos, sino la energía contenida en ellos.</a:t>
            </a:r>
          </a:p>
          <a:p>
            <a:pPr marL="342900" indent="-342900" algn="just">
              <a:spcBef>
                <a:spcPts val="600"/>
              </a:spcBef>
              <a:buClr>
                <a:srgbClr val="A206B6"/>
              </a:buClr>
              <a:buSzPct val="160000"/>
              <a:buFont typeface="Arial"/>
              <a:buChar char="•"/>
            </a:pPr>
            <a:r>
              <a:rPr lang="es-ES" sz="2000" b="1" dirty="0"/>
              <a:t>Según la Directiva Marco </a:t>
            </a:r>
            <a:r>
              <a:rPr lang="es-ES" sz="2000" b="1" dirty="0" smtClean="0"/>
              <a:t>se habla de </a:t>
            </a:r>
            <a:r>
              <a:rPr lang="es-ES" sz="2000" b="1" dirty="0"/>
              <a:t>valorización energética si:</a:t>
            </a:r>
          </a:p>
          <a:p>
            <a:pPr marL="712788" indent="-257175" algn="just">
              <a:spcBef>
                <a:spcPts val="600"/>
              </a:spcBef>
              <a:buClr>
                <a:srgbClr val="0000FF"/>
              </a:buClr>
              <a:buSzPct val="125000"/>
              <a:buFont typeface="Arial"/>
              <a:buChar char="•"/>
            </a:pPr>
            <a:r>
              <a:rPr lang="es-ES" sz="2000" b="1" dirty="0"/>
              <a:t>El poder calorífico del residuo es </a:t>
            </a:r>
            <a:r>
              <a:rPr lang="es-ES" sz="2000" b="1" dirty="0" smtClean="0"/>
              <a:t>alto. </a:t>
            </a:r>
            <a:endParaRPr lang="es-ES" sz="2000" b="1" dirty="0"/>
          </a:p>
          <a:p>
            <a:pPr marL="712788" indent="-257175" algn="just">
              <a:buClr>
                <a:srgbClr val="0000FF"/>
              </a:buClr>
              <a:buSzPct val="125000"/>
              <a:buFont typeface="Arial"/>
              <a:buChar char="•"/>
            </a:pPr>
            <a:r>
              <a:rPr lang="es-ES" sz="2000" b="1" dirty="0"/>
              <a:t>Se recupera mediante un proceso de alta eficiencia </a:t>
            </a:r>
            <a:r>
              <a:rPr lang="es-ES" sz="2000" b="1" dirty="0" smtClean="0"/>
              <a:t>energética.</a:t>
            </a:r>
            <a:endParaRPr lang="es-ES" sz="2000" b="1" dirty="0"/>
          </a:p>
          <a:p>
            <a:pPr marL="712788" indent="-257175" algn="just">
              <a:buClr>
                <a:srgbClr val="0000FF"/>
              </a:buClr>
              <a:buSzPct val="125000"/>
              <a:buFont typeface="Arial"/>
              <a:buChar char="•"/>
            </a:pPr>
            <a:r>
              <a:rPr lang="es-ES" sz="2000" b="1" dirty="0"/>
              <a:t>Hay una demanda real de esa </a:t>
            </a:r>
            <a:r>
              <a:rPr lang="es-ES" sz="2000" b="1" dirty="0" smtClean="0"/>
              <a:t>energía.</a:t>
            </a:r>
            <a:endParaRPr lang="es-ES" sz="2000" b="1" dirty="0"/>
          </a:p>
          <a:p>
            <a:pPr marL="712788" indent="-257175" algn="just">
              <a:buClr>
                <a:srgbClr val="0000FF"/>
              </a:buClr>
              <a:buSzPct val="125000"/>
              <a:buFont typeface="Arial"/>
              <a:buChar char="•"/>
            </a:pPr>
            <a:r>
              <a:rPr lang="es-ES" sz="2000" b="1" dirty="0"/>
              <a:t>La </a:t>
            </a:r>
            <a:r>
              <a:rPr lang="es-ES" sz="2000" b="1" dirty="0" smtClean="0"/>
              <a:t>energía obtenida </a:t>
            </a:r>
            <a:r>
              <a:rPr lang="es-ES" sz="2000" b="1" dirty="0"/>
              <a:t>sustituye a otras procedentes de recursos no renovables.</a:t>
            </a:r>
            <a:endParaRPr lang="es-ES_tradnl" sz="2000" b="1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0" y="6248400"/>
            <a:ext cx="6096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2700338" algn="ctr"/>
                <a:tab pos="5400675" algn="r"/>
              </a:tabLst>
            </a:pPr>
            <a:r>
              <a:rPr lang="es-ES" sz="1200" i="1" dirty="0" smtClean="0">
                <a:latin typeface="Times New Roman"/>
                <a:cs typeface="Times New Roman"/>
              </a:rPr>
              <a:t>OCW 2014. Tecnologías Ambientales: Gestión y Minimización de Residuos Industriales. Estudio de Casos. </a:t>
            </a:r>
            <a:r>
              <a:rPr lang="es-ES" sz="1200" i="1" dirty="0">
                <a:latin typeface="Times New Roman"/>
                <a:cs typeface="Times New Roman"/>
              </a:rPr>
              <a:t>F. Fernández Marzo, C. Peña Rodríguez y M.P.  Ruiz Ojeda</a:t>
            </a:r>
            <a:endParaRPr lang="es-ES" sz="1200" dirty="0">
              <a:latin typeface="Times New Roman"/>
              <a:cs typeface="Times New Roman"/>
            </a:endParaRPr>
          </a:p>
        </p:txBody>
      </p:sp>
      <p:pic>
        <p:nvPicPr>
          <p:cNvPr id="7" name="Imagen 6" descr="Captura de pantalla 2013-02-15 a la(s) 14.12.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276304"/>
            <a:ext cx="990600" cy="451119"/>
          </a:xfrm>
          <a:prstGeom prst="rect">
            <a:avLst/>
          </a:prstGeom>
        </p:spPr>
      </p:pic>
      <p:sp>
        <p:nvSpPr>
          <p:cNvPr id="8" name="5 Marcador de número de diapositiva"/>
          <p:cNvSpPr txBox="1">
            <a:spLocks/>
          </p:cNvSpPr>
          <p:nvPr/>
        </p:nvSpPr>
        <p:spPr bwMode="auto">
          <a:xfrm>
            <a:off x="8542215" y="6248400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80A1FFF-C2F6-CB4E-AAAB-8BDB8429C952}" type="slidenum">
              <a:rPr lang="eu-ES" sz="1600">
                <a:latin typeface="Arial" charset="0"/>
                <a:cs typeface="Arial" charset="0"/>
              </a:rPr>
              <a:pPr eaLnBrk="1" hangingPunct="1"/>
              <a:t>31</a:t>
            </a:fld>
            <a:endParaRPr lang="eu-ES" sz="1600" dirty="0">
              <a:latin typeface="Arial" charset="0"/>
              <a:cs typeface="Arial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295400" y="228600"/>
            <a:ext cx="6858000" cy="559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lvl="1" algn="just">
              <a:lnSpc>
                <a:spcPct val="110000"/>
              </a:lnSpc>
              <a:spcBef>
                <a:spcPts val="600"/>
              </a:spcBef>
              <a:buClr>
                <a:srgbClr val="0000FF"/>
              </a:buClr>
              <a:buSzPct val="111000"/>
            </a:pPr>
            <a:r>
              <a:rPr lang="es-ES" sz="2800" b="1" dirty="0" smtClean="0">
                <a:solidFill>
                  <a:srgbClr val="CC0000"/>
                </a:solidFill>
              </a:rPr>
              <a:t>4. </a:t>
            </a:r>
            <a:r>
              <a:rPr lang="es-ES" sz="2800" b="1" dirty="0">
                <a:solidFill>
                  <a:srgbClr val="CC0000"/>
                </a:solidFill>
              </a:rPr>
              <a:t>Jerarquía Europea de Gestión de </a:t>
            </a:r>
            <a:r>
              <a:rPr lang="es-ES" sz="2800" b="1" dirty="0" smtClean="0">
                <a:solidFill>
                  <a:srgbClr val="CC0000"/>
                </a:solidFill>
              </a:rPr>
              <a:t>Residuos</a:t>
            </a:r>
            <a:endParaRPr lang="es-ES" sz="2400" b="1" dirty="0"/>
          </a:p>
        </p:txBody>
      </p:sp>
    </p:spTree>
    <p:extLst>
      <p:ext uri="{BB962C8B-B14F-4D97-AF65-F5344CB8AC3E}">
        <p14:creationId xmlns="" xmlns:p14="http://schemas.microsoft.com/office/powerpoint/2010/main" val="25877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Line 2"/>
          <p:cNvSpPr>
            <a:spLocks noChangeShapeType="1"/>
          </p:cNvSpPr>
          <p:nvPr/>
        </p:nvSpPr>
        <p:spPr bwMode="auto">
          <a:xfrm>
            <a:off x="381000" y="990600"/>
            <a:ext cx="784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ES">
              <a:latin typeface="Arial" charset="0"/>
              <a:ea typeface="ＭＳ Ｐゴシック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0" y="6248400"/>
            <a:ext cx="6096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2700338" algn="ctr"/>
                <a:tab pos="5400675" algn="r"/>
              </a:tabLst>
            </a:pPr>
            <a:r>
              <a:rPr lang="es-ES" sz="1200" i="1" dirty="0" smtClean="0">
                <a:latin typeface="Times New Roman"/>
                <a:cs typeface="Times New Roman"/>
              </a:rPr>
              <a:t>OCW 2014. Tecnologías Ambientales: Gestión y Minimización de Residuos Industriales. Estudio de Casos. </a:t>
            </a:r>
            <a:r>
              <a:rPr lang="es-ES" sz="1200" i="1" dirty="0">
                <a:latin typeface="Times New Roman"/>
                <a:cs typeface="Times New Roman"/>
              </a:rPr>
              <a:t>F. Fernández Marzo, C. Peña Rodríguez y M.P.  Ruiz Ojeda</a:t>
            </a:r>
            <a:endParaRPr lang="es-ES" sz="1200" dirty="0">
              <a:latin typeface="Times New Roman"/>
              <a:cs typeface="Times New Roman"/>
            </a:endParaRPr>
          </a:p>
        </p:txBody>
      </p:sp>
      <p:pic>
        <p:nvPicPr>
          <p:cNvPr id="7" name="Imagen 6" descr="Captura de pantalla 2013-02-15 a la(s) 14.12.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276304"/>
            <a:ext cx="990600" cy="451119"/>
          </a:xfrm>
          <a:prstGeom prst="rect">
            <a:avLst/>
          </a:prstGeom>
        </p:spPr>
      </p:pic>
      <p:sp>
        <p:nvSpPr>
          <p:cNvPr id="8" name="5 Marcador de número de diapositiva"/>
          <p:cNvSpPr txBox="1">
            <a:spLocks/>
          </p:cNvSpPr>
          <p:nvPr/>
        </p:nvSpPr>
        <p:spPr bwMode="auto">
          <a:xfrm>
            <a:off x="8542215" y="6248400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80A1FFF-C2F6-CB4E-AAAB-8BDB8429C952}" type="slidenum">
              <a:rPr lang="eu-ES" sz="1600">
                <a:latin typeface="Arial" charset="0"/>
                <a:cs typeface="Arial" charset="0"/>
              </a:rPr>
              <a:pPr eaLnBrk="1" hangingPunct="1"/>
              <a:t>32</a:t>
            </a:fld>
            <a:endParaRPr lang="eu-ES" sz="1600" dirty="0">
              <a:latin typeface="Arial" charset="0"/>
              <a:cs typeface="Arial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066800" y="304800"/>
            <a:ext cx="6858000" cy="559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lvl="1" algn="just">
              <a:lnSpc>
                <a:spcPct val="110000"/>
              </a:lnSpc>
              <a:spcBef>
                <a:spcPts val="600"/>
              </a:spcBef>
              <a:buClr>
                <a:srgbClr val="0000FF"/>
              </a:buClr>
              <a:buSzPct val="111000"/>
            </a:pPr>
            <a:r>
              <a:rPr lang="es-ES" sz="2800" b="1" dirty="0" smtClean="0">
                <a:solidFill>
                  <a:srgbClr val="CC0000"/>
                </a:solidFill>
              </a:rPr>
              <a:t>4. </a:t>
            </a:r>
            <a:r>
              <a:rPr lang="es-ES" sz="2800" b="1" dirty="0">
                <a:solidFill>
                  <a:srgbClr val="CC0000"/>
                </a:solidFill>
              </a:rPr>
              <a:t>Jerarquía Europea de Gestión de </a:t>
            </a:r>
            <a:r>
              <a:rPr lang="es-ES" sz="2800" b="1" dirty="0" smtClean="0">
                <a:solidFill>
                  <a:srgbClr val="CC0000"/>
                </a:solidFill>
              </a:rPr>
              <a:t>Residuos</a:t>
            </a:r>
            <a:endParaRPr lang="es-ES" sz="24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524000"/>
            <a:ext cx="3429000" cy="3429000"/>
          </a:xfrm>
          <a:prstGeom prst="rect">
            <a:avLst/>
          </a:prstGeom>
          <a:ln w="28575" cap="sq" cmpd="sng">
            <a:solidFill>
              <a:srgbClr val="7F7F7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CuadroTexto 9"/>
          <p:cNvSpPr txBox="1"/>
          <p:nvPr/>
        </p:nvSpPr>
        <p:spPr>
          <a:xfrm>
            <a:off x="304800" y="5257800"/>
            <a:ext cx="3733800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lvl1pPr algn="ctr">
              <a:defRPr sz="1200" b="1" i="1" u="sng">
                <a:latin typeface="Times New Roman"/>
                <a:cs typeface="Times New Roman"/>
              </a:defRPr>
            </a:lvl1pPr>
            <a:extLst/>
          </a:lstStyle>
          <a:p>
            <a:r>
              <a:rPr lang="es-ES" u="none" dirty="0" smtClean="0"/>
              <a:t> </a:t>
            </a:r>
            <a:r>
              <a:rPr lang="es-ES" sz="1400" u="none" dirty="0" smtClean="0">
                <a:hlinkClick r:id="rId4"/>
              </a:rPr>
              <a:t>Incineradora de </a:t>
            </a:r>
            <a:r>
              <a:rPr lang="es-ES" sz="1400" u="none" dirty="0" err="1" smtClean="0">
                <a:hlinkClick r:id="rId4"/>
              </a:rPr>
              <a:t>Darmstadt</a:t>
            </a:r>
            <a:r>
              <a:rPr lang="es-ES" sz="1400" u="none" dirty="0" smtClean="0">
                <a:hlinkClick r:id="rId4"/>
              </a:rPr>
              <a:t> </a:t>
            </a:r>
            <a:r>
              <a:rPr lang="es-ES" sz="1400" u="none" dirty="0" smtClean="0"/>
              <a:t>(</a:t>
            </a:r>
            <a:r>
              <a:rPr lang="es-ES" sz="1400" u="none" dirty="0" err="1" smtClean="0"/>
              <a:t>Armin</a:t>
            </a:r>
            <a:r>
              <a:rPr lang="es-ES" sz="1400" u="none" dirty="0" smtClean="0"/>
              <a:t> </a:t>
            </a:r>
            <a:r>
              <a:rPr lang="es-ES" sz="1400" u="none" dirty="0" err="1" smtClean="0"/>
              <a:t>Kübelbeck</a:t>
            </a:r>
            <a:r>
              <a:rPr lang="es-ES" sz="1400" u="none" dirty="0" smtClean="0"/>
              <a:t>)</a:t>
            </a:r>
            <a:endParaRPr lang="es-ES" u="none" dirty="0" smtClean="0"/>
          </a:p>
          <a:p>
            <a:r>
              <a:rPr lang="es-ES_tradnl" dirty="0" smtClean="0">
                <a:hlinkClick r:id="rId4"/>
              </a:rPr>
              <a:t>Publicada </a:t>
            </a:r>
            <a:r>
              <a:rPr lang="es-ES_tradnl" dirty="0">
                <a:hlinkClick r:id="rId4"/>
              </a:rPr>
              <a:t>en Wikipedia con licencia CC BY-SA 3.0</a:t>
            </a:r>
            <a:endParaRPr lang="es-ES_tradnl" dirty="0"/>
          </a:p>
        </p:txBody>
      </p:sp>
      <p:sp>
        <p:nvSpPr>
          <p:cNvPr id="12" name="CuadroTexto 11"/>
          <p:cNvSpPr txBox="1"/>
          <p:nvPr/>
        </p:nvSpPr>
        <p:spPr>
          <a:xfrm>
            <a:off x="4267200" y="5105400"/>
            <a:ext cx="3962399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lvl1pPr algn="ctr">
              <a:defRPr sz="1200" b="1" i="1" u="sng">
                <a:latin typeface="Times New Roman"/>
                <a:cs typeface="Times New Roman"/>
              </a:defRPr>
            </a:lvl1pPr>
            <a:extLst/>
          </a:lstStyle>
          <a:p>
            <a:r>
              <a:rPr lang="es-ES" u="none" dirty="0" smtClean="0">
                <a:hlinkClick r:id="rId5"/>
              </a:rPr>
              <a:t> </a:t>
            </a:r>
            <a:r>
              <a:rPr lang="es-ES" sz="1400" u="none" dirty="0" smtClean="0">
                <a:hlinkClick r:id="rId5"/>
              </a:rPr>
              <a:t>Planta de Compostaje</a:t>
            </a:r>
            <a:endParaRPr lang="es-ES" sz="1400" u="none" dirty="0" smtClean="0"/>
          </a:p>
          <a:p>
            <a:r>
              <a:rPr lang="es-ES" u="none" dirty="0" smtClean="0"/>
              <a:t>Publicada en </a:t>
            </a:r>
            <a:r>
              <a:rPr lang="es-ES" u="none" dirty="0" err="1" smtClean="0"/>
              <a:t>Wikimedia</a:t>
            </a:r>
            <a:r>
              <a:rPr lang="es-ES" u="none" dirty="0" smtClean="0"/>
              <a:t> </a:t>
            </a:r>
            <a:r>
              <a:rPr lang="es-ES" u="none" dirty="0" err="1" smtClean="0"/>
              <a:t>Commons</a:t>
            </a:r>
            <a:r>
              <a:rPr lang="es-ES" u="none" dirty="0" smtClean="0"/>
              <a:t> por </a:t>
            </a:r>
            <a:r>
              <a:rPr lang="es-ES" dirty="0" smtClean="0">
                <a:hlinkClick r:id="rId6" action="ppaction://hlinkfile" tooltip="de:User:Martina Nolte"/>
              </a:rPr>
              <a:t>Martina </a:t>
            </a:r>
            <a:r>
              <a:rPr lang="es-ES" dirty="0" err="1" smtClean="0">
                <a:hlinkClick r:id="rId6" action="ppaction://hlinkfile" tooltip="de:User:Martina Nolte"/>
              </a:rPr>
              <a:t>Nolte</a:t>
            </a:r>
            <a:r>
              <a:rPr lang="es-ES" dirty="0" smtClean="0"/>
              <a:t>, con licencia </a:t>
            </a:r>
            <a:r>
              <a:rPr lang="es-ES" dirty="0" err="1" smtClean="0">
                <a:hlinkClick r:id="rId7"/>
              </a:rPr>
              <a:t>Creative</a:t>
            </a:r>
            <a:r>
              <a:rPr lang="es-ES" dirty="0" smtClean="0">
                <a:hlinkClick r:id="rId7"/>
              </a:rPr>
              <a:t> </a:t>
            </a:r>
            <a:r>
              <a:rPr lang="es-ES" dirty="0" err="1" smtClean="0">
                <a:hlinkClick r:id="rId7"/>
              </a:rPr>
              <a:t>Commons</a:t>
            </a:r>
            <a:r>
              <a:rPr lang="es-ES" dirty="0" smtClean="0">
                <a:hlinkClick r:id="rId7"/>
              </a:rPr>
              <a:t> by-sa-3.0 de</a:t>
            </a:r>
            <a:endParaRPr lang="es-ES" u="none" dirty="0" smtClean="0"/>
          </a:p>
        </p:txBody>
      </p:sp>
      <p:pic>
        <p:nvPicPr>
          <p:cNvPr id="13" name="12 Imagen" descr="Foto Compostaje 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114800" y="1905000"/>
            <a:ext cx="4166673" cy="2789718"/>
          </a:xfrm>
          <a:prstGeom prst="rect">
            <a:avLst/>
          </a:prstGeom>
          <a:ln w="28575" cap="sq" cmpd="sng">
            <a:solidFill>
              <a:srgbClr val="7F7F7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07629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Line 2"/>
          <p:cNvSpPr>
            <a:spLocks noChangeShapeType="1"/>
          </p:cNvSpPr>
          <p:nvPr/>
        </p:nvSpPr>
        <p:spPr bwMode="auto">
          <a:xfrm>
            <a:off x="609600" y="838200"/>
            <a:ext cx="769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ES">
              <a:latin typeface="Arial" charset="0"/>
              <a:ea typeface="ＭＳ Ｐゴシック" charset="0"/>
            </a:endParaRPr>
          </a:p>
        </p:txBody>
      </p:sp>
      <p:sp>
        <p:nvSpPr>
          <p:cNvPr id="5" name="CuadroTexto 2"/>
          <p:cNvSpPr txBox="1"/>
          <p:nvPr/>
        </p:nvSpPr>
        <p:spPr>
          <a:xfrm>
            <a:off x="609600" y="1066800"/>
            <a:ext cx="7620000" cy="5017783"/>
          </a:xfrm>
          <a:prstGeom prst="rect">
            <a:avLst/>
          </a:prstGeom>
          <a:solidFill>
            <a:srgbClr val="FCE0BE"/>
          </a:solidFill>
        </p:spPr>
        <p:txBody>
          <a:bodyPr wrap="square">
            <a:spAutoFit/>
          </a:bodyPr>
          <a:lstStyle/>
          <a:p>
            <a:pPr marL="357188" algn="just">
              <a:lnSpc>
                <a:spcPct val="110000"/>
              </a:lnSpc>
              <a:spcBef>
                <a:spcPts val="600"/>
              </a:spcBef>
              <a:buClr>
                <a:srgbClr val="A206B6"/>
              </a:buClr>
              <a:buSzPct val="100000"/>
            </a:pPr>
            <a:r>
              <a:rPr lang="es-ES" sz="2400" b="1" dirty="0" smtClean="0">
                <a:solidFill>
                  <a:srgbClr val="0000FF"/>
                </a:solidFill>
              </a:rPr>
              <a:t>Compostaje:</a:t>
            </a:r>
            <a:endParaRPr lang="es-ES" sz="2400" b="1" dirty="0">
              <a:solidFill>
                <a:srgbClr val="0000FF"/>
              </a:solidFill>
            </a:endParaRPr>
          </a:p>
          <a:p>
            <a:pPr marL="342900" indent="-342900" algn="just">
              <a:lnSpc>
                <a:spcPct val="110000"/>
              </a:lnSpc>
              <a:spcBef>
                <a:spcPts val="600"/>
              </a:spcBef>
              <a:buClr>
                <a:srgbClr val="A206B6"/>
              </a:buClr>
              <a:buSzPct val="160000"/>
              <a:buFont typeface="Arial"/>
              <a:buChar char="•"/>
            </a:pPr>
            <a:r>
              <a:rPr lang="es-ES" sz="2000" b="1" dirty="0" err="1" smtClean="0">
                <a:solidFill>
                  <a:srgbClr val="0000FF"/>
                </a:solidFill>
              </a:rPr>
              <a:t>Definición</a:t>
            </a:r>
            <a:r>
              <a:rPr lang="es-ES" b="1" dirty="0" smtClean="0">
                <a:solidFill>
                  <a:srgbClr val="0000FF"/>
                </a:solidFill>
              </a:rPr>
              <a:t>:</a:t>
            </a:r>
            <a:r>
              <a:rPr lang="es-ES" sz="2000" b="1" dirty="0" smtClean="0">
                <a:solidFill>
                  <a:srgbClr val="0000FF"/>
                </a:solidFill>
              </a:rPr>
              <a:t> </a:t>
            </a:r>
            <a:r>
              <a:rPr lang="es-ES" sz="2000" b="1" dirty="0" err="1" smtClean="0"/>
              <a:t>Recuperación</a:t>
            </a:r>
            <a:r>
              <a:rPr lang="es-ES" sz="2000" b="1" dirty="0" smtClean="0"/>
              <a:t> de los materiales </a:t>
            </a:r>
            <a:r>
              <a:rPr lang="es-ES" sz="2000" b="1" dirty="0" err="1" smtClean="0"/>
              <a:t>orgánicos</a:t>
            </a:r>
            <a:r>
              <a:rPr lang="es-ES" sz="2000" b="1" dirty="0" smtClean="0"/>
              <a:t> fermentables contenidos en los residuos urbanos, RU (reciclaje), para su empleo en la agricultura (vuelta a la naturaleza). Se realiza en condiciones </a:t>
            </a:r>
            <a:r>
              <a:rPr lang="es-ES" sz="2000" b="1" dirty="0" smtClean="0">
                <a:solidFill>
                  <a:srgbClr val="0000FF"/>
                </a:solidFill>
              </a:rPr>
              <a:t>aerobias</a:t>
            </a:r>
            <a:r>
              <a:rPr lang="es-ES" sz="2000" b="1" dirty="0" smtClean="0"/>
              <a:t> por medio de microorganismos presentes en las basuras. </a:t>
            </a:r>
          </a:p>
          <a:p>
            <a:pPr marL="405661" algn="just">
              <a:lnSpc>
                <a:spcPct val="110000"/>
              </a:lnSpc>
              <a:spcBef>
                <a:spcPts val="600"/>
              </a:spcBef>
              <a:buClr>
                <a:srgbClr val="B40AB5"/>
              </a:buClr>
              <a:buSzPct val="175000"/>
            </a:pPr>
            <a:r>
              <a:rPr lang="es-ES" sz="2000" b="1" dirty="0" smtClean="0">
                <a:solidFill>
                  <a:srgbClr val="0000FF"/>
                </a:solidFill>
              </a:rPr>
              <a:t>Objetivos:</a:t>
            </a:r>
          </a:p>
          <a:p>
            <a:pPr marL="386003" indent="-386003" algn="just">
              <a:lnSpc>
                <a:spcPct val="110000"/>
              </a:lnSpc>
              <a:spcBef>
                <a:spcPts val="600"/>
              </a:spcBef>
              <a:buClr>
                <a:srgbClr val="B40AB5"/>
              </a:buClr>
              <a:buSzPct val="175000"/>
              <a:buFont typeface="Arial"/>
              <a:buChar char="•"/>
            </a:pPr>
            <a:r>
              <a:rPr lang="es-ES" sz="2000" b="1" dirty="0" smtClean="0"/>
              <a:t>Elaborar un producto que se aplica para el </a:t>
            </a:r>
            <a:r>
              <a:rPr lang="es-ES" sz="2000" b="1" dirty="0" smtClean="0">
                <a:solidFill>
                  <a:srgbClr val="B40AB5"/>
                </a:solidFill>
              </a:rPr>
              <a:t>crecimiento</a:t>
            </a:r>
            <a:r>
              <a:rPr lang="es-ES" sz="2000" b="1" dirty="0" smtClean="0"/>
              <a:t> de plantas y como </a:t>
            </a:r>
            <a:r>
              <a:rPr lang="es-ES" sz="2000" b="1" dirty="0" smtClean="0">
                <a:solidFill>
                  <a:srgbClr val="B40AB5"/>
                </a:solidFill>
              </a:rPr>
              <a:t>enmienda</a:t>
            </a:r>
            <a:r>
              <a:rPr lang="es-ES" sz="2000" b="1" dirty="0" smtClean="0"/>
              <a:t> del suelo (mejora la textura de los suelos, incrementa la capacidad de </a:t>
            </a:r>
            <a:r>
              <a:rPr lang="es-ES" sz="2000" b="1" dirty="0" err="1" smtClean="0"/>
              <a:t>retención</a:t>
            </a:r>
            <a:r>
              <a:rPr lang="es-ES" sz="2000" b="1" dirty="0" smtClean="0"/>
              <a:t> de agua, …). </a:t>
            </a:r>
          </a:p>
          <a:p>
            <a:pPr marL="386003" indent="-386003" algn="just">
              <a:lnSpc>
                <a:spcPct val="110000"/>
              </a:lnSpc>
              <a:spcBef>
                <a:spcPts val="600"/>
              </a:spcBef>
              <a:buClr>
                <a:srgbClr val="B40AB5"/>
              </a:buClr>
              <a:buSzPct val="175000"/>
              <a:buFont typeface="Arial"/>
              <a:buChar char="•"/>
            </a:pPr>
            <a:r>
              <a:rPr lang="es-ES" sz="2000" b="1" dirty="0" smtClean="0"/>
              <a:t>Transformar materiales </a:t>
            </a:r>
            <a:r>
              <a:rPr lang="es-ES" sz="2000" b="1" dirty="0" err="1" smtClean="0"/>
              <a:t>orgánicos</a:t>
            </a:r>
            <a:r>
              <a:rPr lang="es-ES" sz="2000" b="1" dirty="0" smtClean="0"/>
              <a:t> biodegradables en un material </a:t>
            </a:r>
            <a:r>
              <a:rPr lang="es-ES" sz="2000" b="1" dirty="0" err="1" smtClean="0">
                <a:solidFill>
                  <a:srgbClr val="B40AB5"/>
                </a:solidFill>
              </a:rPr>
              <a:t>biológicamente</a:t>
            </a:r>
            <a:r>
              <a:rPr lang="es-ES" sz="2000" b="1" dirty="0" smtClean="0">
                <a:solidFill>
                  <a:srgbClr val="B40AB5"/>
                </a:solidFill>
              </a:rPr>
              <a:t> estable </a:t>
            </a:r>
            <a:r>
              <a:rPr lang="es-ES" sz="2000" b="1" dirty="0" smtClean="0"/>
              <a:t>(se reduce el volumen original).</a:t>
            </a:r>
          </a:p>
          <a:p>
            <a:pPr marL="386003" indent="-386003" algn="just">
              <a:lnSpc>
                <a:spcPct val="110000"/>
              </a:lnSpc>
              <a:spcBef>
                <a:spcPts val="600"/>
              </a:spcBef>
              <a:buClr>
                <a:srgbClr val="B40AB5"/>
              </a:buClr>
              <a:buSzPct val="175000"/>
              <a:buFont typeface="Arial"/>
              <a:buChar char="•"/>
            </a:pPr>
            <a:r>
              <a:rPr lang="es-ES" sz="2000" b="1" dirty="0" smtClean="0"/>
              <a:t>Destruir microorganismos </a:t>
            </a:r>
            <a:r>
              <a:rPr lang="es-ES" sz="2000" b="1" dirty="0" err="1" smtClean="0">
                <a:solidFill>
                  <a:srgbClr val="B40AB5"/>
                </a:solidFill>
              </a:rPr>
              <a:t>patógenos</a:t>
            </a:r>
            <a:r>
              <a:rPr lang="es-ES" sz="2000" b="1" dirty="0" smtClean="0">
                <a:solidFill>
                  <a:srgbClr val="B40AB5"/>
                </a:solidFill>
              </a:rPr>
              <a:t> </a:t>
            </a:r>
            <a:r>
              <a:rPr lang="es-ES" sz="2000" b="1" dirty="0" smtClean="0"/>
              <a:t>de los RU. </a:t>
            </a:r>
          </a:p>
          <a:p>
            <a:pPr marL="386003" indent="-386003" algn="just">
              <a:lnSpc>
                <a:spcPct val="110000"/>
              </a:lnSpc>
              <a:spcBef>
                <a:spcPts val="600"/>
              </a:spcBef>
              <a:buClr>
                <a:srgbClr val="B40AB5"/>
              </a:buClr>
              <a:buSzPct val="175000"/>
              <a:buFont typeface="Arial"/>
              <a:buChar char="•"/>
            </a:pPr>
            <a:r>
              <a:rPr lang="es-ES" sz="2000" b="1" dirty="0" smtClean="0"/>
              <a:t>Retener el </a:t>
            </a:r>
            <a:r>
              <a:rPr lang="es-ES" sz="2000" b="1" dirty="0" err="1" smtClean="0"/>
              <a:t>máximo</a:t>
            </a:r>
            <a:r>
              <a:rPr lang="es-ES" sz="2000" b="1" dirty="0" smtClean="0"/>
              <a:t> contenido nutricional (N, P, y K).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0" y="6248400"/>
            <a:ext cx="6096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2700338" algn="ctr"/>
                <a:tab pos="5400675" algn="r"/>
              </a:tabLst>
            </a:pPr>
            <a:r>
              <a:rPr lang="es-ES" sz="1200" i="1" dirty="0" smtClean="0">
                <a:latin typeface="Times New Roman"/>
                <a:cs typeface="Times New Roman"/>
              </a:rPr>
              <a:t>OCW 2014. Tecnologías Ambientales: Gestión y Minimización de Residuos Industriales. Estudio de Casos. </a:t>
            </a:r>
            <a:r>
              <a:rPr lang="es-ES" sz="1200" i="1" dirty="0">
                <a:latin typeface="Times New Roman"/>
                <a:cs typeface="Times New Roman"/>
              </a:rPr>
              <a:t>F. Fernández Marzo, C. Peña Rodríguez y M.P.  Ruiz Ojeda</a:t>
            </a:r>
            <a:endParaRPr lang="es-ES" sz="1200" dirty="0">
              <a:latin typeface="Times New Roman"/>
              <a:cs typeface="Times New Roman"/>
            </a:endParaRPr>
          </a:p>
        </p:txBody>
      </p:sp>
      <p:pic>
        <p:nvPicPr>
          <p:cNvPr id="7" name="Imagen 6" descr="Captura de pantalla 2013-02-15 a la(s) 14.12.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276304"/>
            <a:ext cx="990600" cy="451119"/>
          </a:xfrm>
          <a:prstGeom prst="rect">
            <a:avLst/>
          </a:prstGeom>
        </p:spPr>
      </p:pic>
      <p:sp>
        <p:nvSpPr>
          <p:cNvPr id="8" name="5 Marcador de número de diapositiva"/>
          <p:cNvSpPr txBox="1">
            <a:spLocks/>
          </p:cNvSpPr>
          <p:nvPr/>
        </p:nvSpPr>
        <p:spPr bwMode="auto">
          <a:xfrm>
            <a:off x="8542215" y="6248400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80A1FFF-C2F6-CB4E-AAAB-8BDB8429C952}" type="slidenum">
              <a:rPr lang="eu-ES" sz="1600">
                <a:latin typeface="Arial" charset="0"/>
                <a:cs typeface="Arial" charset="0"/>
              </a:rPr>
              <a:pPr eaLnBrk="1" hangingPunct="1"/>
              <a:t>33</a:t>
            </a:fld>
            <a:endParaRPr lang="eu-ES" sz="1600" dirty="0">
              <a:latin typeface="Arial" charset="0"/>
              <a:cs typeface="Arial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990600" y="228600"/>
            <a:ext cx="6858000" cy="559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lvl="1" algn="just">
              <a:lnSpc>
                <a:spcPct val="110000"/>
              </a:lnSpc>
              <a:spcBef>
                <a:spcPts val="600"/>
              </a:spcBef>
              <a:buClr>
                <a:srgbClr val="0000FF"/>
              </a:buClr>
              <a:buSzPct val="111000"/>
            </a:pPr>
            <a:r>
              <a:rPr lang="es-ES" sz="2800" b="1" dirty="0" smtClean="0">
                <a:solidFill>
                  <a:srgbClr val="CC0000"/>
                </a:solidFill>
              </a:rPr>
              <a:t>4. </a:t>
            </a:r>
            <a:r>
              <a:rPr lang="es-ES" sz="2800" b="1" dirty="0">
                <a:solidFill>
                  <a:srgbClr val="CC0000"/>
                </a:solidFill>
              </a:rPr>
              <a:t>Jerarquía Europea </a:t>
            </a:r>
            <a:r>
              <a:rPr lang="es-ES" sz="2800" b="1" dirty="0" smtClean="0">
                <a:solidFill>
                  <a:srgbClr val="CC0000"/>
                </a:solidFill>
              </a:rPr>
              <a:t>de </a:t>
            </a:r>
            <a:r>
              <a:rPr lang="es-ES" sz="2800" b="1" dirty="0">
                <a:solidFill>
                  <a:srgbClr val="CC0000"/>
                </a:solidFill>
              </a:rPr>
              <a:t>Gestión de </a:t>
            </a:r>
            <a:r>
              <a:rPr lang="es-ES" sz="2800" b="1" dirty="0" smtClean="0">
                <a:solidFill>
                  <a:srgbClr val="CC0000"/>
                </a:solidFill>
              </a:rPr>
              <a:t>Residuos</a:t>
            </a:r>
            <a:endParaRPr lang="es-ES" sz="2400" b="1" dirty="0"/>
          </a:p>
        </p:txBody>
      </p:sp>
    </p:spTree>
    <p:extLst>
      <p:ext uri="{BB962C8B-B14F-4D97-AF65-F5344CB8AC3E}">
        <p14:creationId xmlns="" xmlns:p14="http://schemas.microsoft.com/office/powerpoint/2010/main" val="263591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Line 2"/>
          <p:cNvSpPr>
            <a:spLocks noChangeShapeType="1"/>
          </p:cNvSpPr>
          <p:nvPr/>
        </p:nvSpPr>
        <p:spPr bwMode="auto">
          <a:xfrm>
            <a:off x="609600" y="914400"/>
            <a:ext cx="769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ES">
              <a:latin typeface="Arial" charset="0"/>
              <a:ea typeface="ＭＳ Ｐゴシック" charset="0"/>
            </a:endParaRPr>
          </a:p>
        </p:txBody>
      </p:sp>
      <p:sp>
        <p:nvSpPr>
          <p:cNvPr id="5" name="CuadroTexto 2"/>
          <p:cNvSpPr txBox="1"/>
          <p:nvPr/>
        </p:nvSpPr>
        <p:spPr>
          <a:xfrm>
            <a:off x="609600" y="1143000"/>
            <a:ext cx="7620000" cy="3548279"/>
          </a:xfrm>
          <a:prstGeom prst="rect">
            <a:avLst/>
          </a:prstGeom>
          <a:solidFill>
            <a:srgbClr val="FCE0BE"/>
          </a:solidFill>
        </p:spPr>
        <p:txBody>
          <a:bodyPr wrap="square">
            <a:spAutoFit/>
          </a:bodyPr>
          <a:lstStyle/>
          <a:p>
            <a:pPr marL="357188" algn="just">
              <a:lnSpc>
                <a:spcPct val="110000"/>
              </a:lnSpc>
              <a:spcBef>
                <a:spcPts val="600"/>
              </a:spcBef>
              <a:buClr>
                <a:srgbClr val="A206B6"/>
              </a:buClr>
              <a:buSzPct val="100000"/>
            </a:pPr>
            <a:r>
              <a:rPr lang="es-ES" sz="2400" b="1" dirty="0" err="1" smtClean="0">
                <a:solidFill>
                  <a:srgbClr val="0000FF"/>
                </a:solidFill>
              </a:rPr>
              <a:t>Biometanización</a:t>
            </a:r>
            <a:r>
              <a:rPr lang="es-ES" sz="2400" b="1" dirty="0" smtClean="0">
                <a:solidFill>
                  <a:srgbClr val="0000FF"/>
                </a:solidFill>
              </a:rPr>
              <a:t>:</a:t>
            </a:r>
            <a:endParaRPr lang="es-ES" sz="2400" b="1" dirty="0">
              <a:solidFill>
                <a:srgbClr val="0000FF"/>
              </a:solidFill>
            </a:endParaRPr>
          </a:p>
          <a:p>
            <a:pPr marL="386003" indent="-386003" algn="just">
              <a:lnSpc>
                <a:spcPct val="110000"/>
              </a:lnSpc>
              <a:spcBef>
                <a:spcPts val="675"/>
              </a:spcBef>
              <a:buClr>
                <a:srgbClr val="B40AB5"/>
              </a:buClr>
              <a:buSzPct val="181000"/>
              <a:buFont typeface="Arial"/>
              <a:buChar char="•"/>
            </a:pPr>
            <a:r>
              <a:rPr lang="es-ES" sz="2000" b="1" dirty="0" smtClean="0"/>
              <a:t>Es una tecnología adecuada para el tratamiento y </a:t>
            </a:r>
            <a:r>
              <a:rPr lang="es-ES" sz="2000" b="1" dirty="0" err="1" smtClean="0"/>
              <a:t>valorización</a:t>
            </a:r>
            <a:r>
              <a:rPr lang="es-ES" sz="2000" b="1" dirty="0" smtClean="0"/>
              <a:t> de </a:t>
            </a:r>
            <a:r>
              <a:rPr lang="es-ES" sz="2000" b="1" dirty="0" smtClean="0">
                <a:solidFill>
                  <a:srgbClr val="AC0A93"/>
                </a:solidFill>
              </a:rPr>
              <a:t>residuos biodegradables</a:t>
            </a:r>
            <a:r>
              <a:rPr lang="es-ES" sz="2000" b="1" dirty="0" smtClean="0"/>
              <a:t>: </a:t>
            </a:r>
            <a:r>
              <a:rPr lang="es-ES" sz="2000" b="1" dirty="0" err="1" smtClean="0"/>
              <a:t>agrícolas</a:t>
            </a:r>
            <a:r>
              <a:rPr lang="es-ES" sz="2000" b="1" dirty="0" smtClean="0"/>
              <a:t>, ganaderos y urbanos, y la </a:t>
            </a:r>
            <a:r>
              <a:rPr lang="es-ES" sz="2000" b="1" dirty="0" err="1" smtClean="0"/>
              <a:t>estabilización</a:t>
            </a:r>
            <a:r>
              <a:rPr lang="es-ES" sz="2000" b="1" dirty="0" smtClean="0"/>
              <a:t> de fangos procedentes del tratamiento de aguas residuales urbanas (EDAR). </a:t>
            </a:r>
          </a:p>
          <a:p>
            <a:pPr marL="386003" indent="-386003" algn="just">
              <a:lnSpc>
                <a:spcPct val="110000"/>
              </a:lnSpc>
              <a:spcBef>
                <a:spcPts val="675"/>
              </a:spcBef>
              <a:buClr>
                <a:srgbClr val="B40AB5"/>
              </a:buClr>
              <a:buSzPct val="181000"/>
              <a:buFont typeface="Arial"/>
              <a:buChar char="•"/>
            </a:pPr>
            <a:r>
              <a:rPr lang="es-ES" sz="2000" b="1" dirty="0" smtClean="0"/>
              <a:t>La materia orgánica se transforma por medio de </a:t>
            </a:r>
            <a:r>
              <a:rPr lang="es-ES" sz="2000" b="1" dirty="0" smtClean="0">
                <a:solidFill>
                  <a:srgbClr val="0000FF"/>
                </a:solidFill>
              </a:rPr>
              <a:t>bacterias anaerobias </a:t>
            </a:r>
            <a:r>
              <a:rPr lang="es-ES" sz="2000" b="1" dirty="0" smtClean="0"/>
              <a:t>y en </a:t>
            </a:r>
            <a:r>
              <a:rPr lang="es-ES" sz="2000" b="1" dirty="0" smtClean="0">
                <a:solidFill>
                  <a:srgbClr val="0000FF"/>
                </a:solidFill>
              </a:rPr>
              <a:t>ausencia de oxígeno</a:t>
            </a:r>
            <a:r>
              <a:rPr lang="es-ES" sz="2000" b="1" dirty="0" smtClean="0"/>
              <a:t>. </a:t>
            </a:r>
          </a:p>
          <a:p>
            <a:pPr marL="386003" indent="-386003" algn="just">
              <a:lnSpc>
                <a:spcPct val="110000"/>
              </a:lnSpc>
              <a:spcBef>
                <a:spcPts val="1351"/>
              </a:spcBef>
              <a:buClr>
                <a:srgbClr val="B40AB5"/>
              </a:buClr>
              <a:buSzPct val="181000"/>
              <a:buFont typeface="Arial"/>
              <a:buChar char="•"/>
            </a:pPr>
            <a:r>
              <a:rPr lang="es-ES" sz="2000" b="1" dirty="0" smtClean="0"/>
              <a:t>El biogás obtenido es rico en metano y se </a:t>
            </a:r>
            <a:r>
              <a:rPr lang="es-ES_tradnl" sz="2000" b="1" dirty="0" smtClean="0"/>
              <a:t>utiliza como combustible para obtener energía eléctrica y/o calor.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0" y="6248400"/>
            <a:ext cx="6096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2700338" algn="ctr"/>
                <a:tab pos="5400675" algn="r"/>
              </a:tabLst>
            </a:pPr>
            <a:r>
              <a:rPr lang="es-ES" sz="1200" i="1" dirty="0" smtClean="0">
                <a:latin typeface="Times New Roman"/>
                <a:cs typeface="Times New Roman"/>
              </a:rPr>
              <a:t>OCW 2014. Tecnologías Ambientales: Gestión y Minimización de Residuos Industriales. Estudio de Casos. </a:t>
            </a:r>
            <a:r>
              <a:rPr lang="es-ES" sz="1200" i="1" dirty="0">
                <a:latin typeface="Times New Roman"/>
                <a:cs typeface="Times New Roman"/>
              </a:rPr>
              <a:t>F. Fernández Marzo, C. Peña Rodríguez y M.P.  Ruiz Ojeda</a:t>
            </a:r>
            <a:endParaRPr lang="es-ES" sz="1200" dirty="0">
              <a:latin typeface="Times New Roman"/>
              <a:cs typeface="Times New Roman"/>
            </a:endParaRPr>
          </a:p>
        </p:txBody>
      </p:sp>
      <p:pic>
        <p:nvPicPr>
          <p:cNvPr id="7" name="Imagen 6" descr="Captura de pantalla 2013-02-15 a la(s) 14.12.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276304"/>
            <a:ext cx="990600" cy="451119"/>
          </a:xfrm>
          <a:prstGeom prst="rect">
            <a:avLst/>
          </a:prstGeom>
        </p:spPr>
      </p:pic>
      <p:sp>
        <p:nvSpPr>
          <p:cNvPr id="8" name="5 Marcador de número de diapositiva"/>
          <p:cNvSpPr txBox="1">
            <a:spLocks/>
          </p:cNvSpPr>
          <p:nvPr/>
        </p:nvSpPr>
        <p:spPr bwMode="auto">
          <a:xfrm>
            <a:off x="8542215" y="6248400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80A1FFF-C2F6-CB4E-AAAB-8BDB8429C952}" type="slidenum">
              <a:rPr lang="eu-ES" sz="1600">
                <a:latin typeface="Arial" charset="0"/>
                <a:cs typeface="Arial" charset="0"/>
              </a:rPr>
              <a:pPr eaLnBrk="1" hangingPunct="1"/>
              <a:t>34</a:t>
            </a:fld>
            <a:endParaRPr lang="eu-ES" sz="1600" dirty="0">
              <a:latin typeface="Arial" charset="0"/>
              <a:cs typeface="Arial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066800" y="304800"/>
            <a:ext cx="6858000" cy="559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lvl="1" algn="just">
              <a:lnSpc>
                <a:spcPct val="110000"/>
              </a:lnSpc>
              <a:spcBef>
                <a:spcPts val="600"/>
              </a:spcBef>
              <a:buClr>
                <a:srgbClr val="0000FF"/>
              </a:buClr>
              <a:buSzPct val="111000"/>
            </a:pPr>
            <a:r>
              <a:rPr lang="es-ES" sz="2800" b="1" dirty="0" smtClean="0">
                <a:solidFill>
                  <a:srgbClr val="CC0000"/>
                </a:solidFill>
              </a:rPr>
              <a:t>4. </a:t>
            </a:r>
            <a:r>
              <a:rPr lang="es-ES" sz="2800" b="1" dirty="0">
                <a:solidFill>
                  <a:srgbClr val="CC0000"/>
                </a:solidFill>
              </a:rPr>
              <a:t>Jerarquía Europea de Gestión de </a:t>
            </a:r>
            <a:r>
              <a:rPr lang="es-ES" sz="2800" b="1" dirty="0" smtClean="0">
                <a:solidFill>
                  <a:srgbClr val="CC0000"/>
                </a:solidFill>
              </a:rPr>
              <a:t>Residuos</a:t>
            </a:r>
            <a:endParaRPr lang="es-ES" sz="2400" b="1" dirty="0"/>
          </a:p>
        </p:txBody>
      </p:sp>
    </p:spTree>
    <p:extLst>
      <p:ext uri="{BB962C8B-B14F-4D97-AF65-F5344CB8AC3E}">
        <p14:creationId xmlns="" xmlns:p14="http://schemas.microsoft.com/office/powerpoint/2010/main" val="263591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Line 2"/>
          <p:cNvSpPr>
            <a:spLocks noChangeShapeType="1"/>
          </p:cNvSpPr>
          <p:nvPr/>
        </p:nvSpPr>
        <p:spPr bwMode="auto">
          <a:xfrm>
            <a:off x="762000" y="914400"/>
            <a:ext cx="739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ES">
              <a:latin typeface="Arial" charset="0"/>
              <a:ea typeface="ＭＳ Ｐゴシック" charset="0"/>
            </a:endParaRPr>
          </a:p>
        </p:txBody>
      </p:sp>
      <p:sp>
        <p:nvSpPr>
          <p:cNvPr id="5" name="CuadroTexto 2"/>
          <p:cNvSpPr txBox="1"/>
          <p:nvPr/>
        </p:nvSpPr>
        <p:spPr>
          <a:xfrm>
            <a:off x="762000" y="1143000"/>
            <a:ext cx="7391400" cy="5001369"/>
          </a:xfrm>
          <a:prstGeom prst="rect">
            <a:avLst/>
          </a:prstGeom>
          <a:solidFill>
            <a:srgbClr val="D7E4BD"/>
          </a:solidFill>
        </p:spPr>
        <p:txBody>
          <a:bodyPr wrap="square">
            <a:spAutoFit/>
          </a:bodyPr>
          <a:lstStyle/>
          <a:p>
            <a:pPr marL="357188" algn="just">
              <a:spcBef>
                <a:spcPts val="1200"/>
              </a:spcBef>
              <a:buClr>
                <a:srgbClr val="A206B6"/>
              </a:buClr>
              <a:buSzPct val="160000"/>
            </a:pPr>
            <a:r>
              <a:rPr lang="es-ES" sz="2400" b="1" dirty="0" smtClean="0">
                <a:solidFill>
                  <a:srgbClr val="0000FF"/>
                </a:solidFill>
              </a:rPr>
              <a:t>5. “Eliminación</a:t>
            </a:r>
            <a:r>
              <a:rPr lang="es-ES" sz="2400" b="1" dirty="0">
                <a:solidFill>
                  <a:srgbClr val="0000FF"/>
                </a:solidFill>
              </a:rPr>
              <a:t>” (Art. 3, definiciones</a:t>
            </a:r>
            <a:r>
              <a:rPr lang="es-ES" sz="2400" b="1" dirty="0" smtClean="0">
                <a:solidFill>
                  <a:srgbClr val="0000FF"/>
                </a:solidFill>
              </a:rPr>
              <a:t>):</a:t>
            </a:r>
          </a:p>
          <a:p>
            <a:pPr marL="342900" indent="-342900" algn="just">
              <a:spcBef>
                <a:spcPts val="1200"/>
              </a:spcBef>
              <a:buClr>
                <a:srgbClr val="A206B6"/>
              </a:buClr>
              <a:buSzPct val="160000"/>
              <a:buFont typeface="Arial"/>
              <a:buChar char="•"/>
            </a:pPr>
            <a:r>
              <a:rPr lang="es-ES" sz="2000" b="1" i="1" dirty="0" smtClean="0"/>
              <a:t>“Cualquier </a:t>
            </a:r>
            <a:r>
              <a:rPr lang="es-ES" sz="2000" b="1" i="1" dirty="0" err="1"/>
              <a:t>operación</a:t>
            </a:r>
            <a:r>
              <a:rPr lang="es-ES" sz="2000" b="1" i="1" dirty="0"/>
              <a:t> que no sea la </a:t>
            </a:r>
            <a:r>
              <a:rPr lang="es-ES" sz="2000" b="1" i="1" dirty="0" err="1" smtClean="0"/>
              <a:t>valorización</a:t>
            </a:r>
            <a:r>
              <a:rPr lang="es-ES" sz="2000" b="1" i="1" dirty="0"/>
              <a:t>, incluso cuando la </a:t>
            </a:r>
            <a:r>
              <a:rPr lang="es-ES" sz="2000" b="1" i="1" dirty="0" err="1"/>
              <a:t>operación</a:t>
            </a:r>
            <a:r>
              <a:rPr lang="es-ES" sz="2000" b="1" i="1" dirty="0"/>
              <a:t> tenga como </a:t>
            </a:r>
            <a:r>
              <a:rPr lang="es-ES" sz="2000" b="1" i="1" dirty="0" smtClean="0"/>
              <a:t>consecuencia </a:t>
            </a:r>
            <a:r>
              <a:rPr lang="es-ES" sz="2000" b="1" i="1" dirty="0"/>
              <a:t>secundaria el aprovechamiento de sustancias o </a:t>
            </a:r>
            <a:r>
              <a:rPr lang="es-ES" sz="2000" b="1" i="1" dirty="0" err="1" smtClean="0"/>
              <a:t>energía</a:t>
            </a:r>
            <a:r>
              <a:rPr lang="es-ES" sz="2000" b="1" i="1" dirty="0" smtClean="0"/>
              <a:t>”</a:t>
            </a:r>
            <a:r>
              <a:rPr lang="es-ES" sz="2000" b="1" dirty="0" smtClean="0"/>
              <a:t>. </a:t>
            </a:r>
            <a:endParaRPr lang="es-ES" sz="2000" b="1" dirty="0"/>
          </a:p>
          <a:p>
            <a:pPr marL="342900" indent="-342900" algn="just">
              <a:spcBef>
                <a:spcPts val="600"/>
              </a:spcBef>
              <a:buClr>
                <a:srgbClr val="A206B6"/>
              </a:buClr>
              <a:buSzPct val="160000"/>
              <a:buFont typeface="Arial"/>
              <a:buChar char="•"/>
            </a:pPr>
            <a:r>
              <a:rPr lang="es-ES" sz="2000" b="1" dirty="0" smtClean="0"/>
              <a:t>Es </a:t>
            </a:r>
            <a:r>
              <a:rPr lang="es-ES" sz="2000" b="1" dirty="0"/>
              <a:t>la última prioridad, la opción menos ecológica de entre las posibles, </a:t>
            </a:r>
            <a:r>
              <a:rPr lang="es-ES" sz="2000" b="1" dirty="0" smtClean="0"/>
              <a:t>la que </a:t>
            </a:r>
            <a:r>
              <a:rPr lang="es-ES" sz="2000" b="1" dirty="0"/>
              <a:t>se debe aplicar cuando no existe otra. </a:t>
            </a:r>
            <a:endParaRPr lang="es-ES" sz="2000" b="1" dirty="0" smtClean="0"/>
          </a:p>
          <a:p>
            <a:pPr marL="342900" indent="-342900" algn="just">
              <a:spcBef>
                <a:spcPts val="600"/>
              </a:spcBef>
              <a:buClr>
                <a:srgbClr val="A206B6"/>
              </a:buClr>
              <a:buSzPct val="160000"/>
              <a:buFont typeface="Arial"/>
              <a:buChar char="•"/>
            </a:pPr>
            <a:r>
              <a:rPr lang="es-ES" sz="2000" b="1" dirty="0" smtClean="0"/>
              <a:t>En el </a:t>
            </a:r>
            <a:r>
              <a:rPr lang="es-ES" sz="2000" b="1" dirty="0" smtClean="0">
                <a:solidFill>
                  <a:srgbClr val="0000FF"/>
                </a:solidFill>
              </a:rPr>
              <a:t>Anexo I de la Directiva Marco </a:t>
            </a:r>
            <a:r>
              <a:rPr lang="es-ES" sz="2000" b="1" dirty="0" smtClean="0"/>
              <a:t>se recoge una lista no exhaustiva de Operaciones de Eliminación. </a:t>
            </a:r>
          </a:p>
          <a:p>
            <a:pPr marL="342900" indent="-342900" algn="just">
              <a:spcBef>
                <a:spcPts val="600"/>
              </a:spcBef>
              <a:buClr>
                <a:srgbClr val="A206B6"/>
              </a:buClr>
              <a:buSzPct val="160000"/>
              <a:buFont typeface="Arial"/>
              <a:buChar char="•"/>
            </a:pPr>
            <a:r>
              <a:rPr lang="es-ES" sz="2000" b="1" dirty="0" smtClean="0"/>
              <a:t>Muchas veces son necesarios tratamientos previos para reducir su volumen y el carácter nocivo.</a:t>
            </a:r>
          </a:p>
          <a:p>
            <a:pPr marL="342900" indent="-342900" algn="just">
              <a:spcBef>
                <a:spcPts val="600"/>
              </a:spcBef>
              <a:buClr>
                <a:srgbClr val="A206B6"/>
              </a:buClr>
              <a:buSzPct val="160000"/>
              <a:buFont typeface="Arial"/>
              <a:buChar char="•"/>
            </a:pPr>
            <a:r>
              <a:rPr lang="es-ES" sz="2000" b="1" dirty="0" smtClean="0"/>
              <a:t>El </a:t>
            </a:r>
            <a:r>
              <a:rPr lang="es-ES" sz="2000" b="1" dirty="0" smtClean="0">
                <a:solidFill>
                  <a:srgbClr val="0000FF"/>
                </a:solidFill>
              </a:rPr>
              <a:t>depósito </a:t>
            </a:r>
            <a:r>
              <a:rPr lang="es-ES" sz="2000" b="1" dirty="0">
                <a:solidFill>
                  <a:srgbClr val="0000FF"/>
                </a:solidFill>
              </a:rPr>
              <a:t>de </a:t>
            </a:r>
            <a:r>
              <a:rPr lang="es-ES" sz="2000" b="1" dirty="0" smtClean="0">
                <a:solidFill>
                  <a:srgbClr val="0000FF"/>
                </a:solidFill>
              </a:rPr>
              <a:t>seguridad </a:t>
            </a:r>
            <a:r>
              <a:rPr lang="es-ES" sz="2000" b="1" dirty="0"/>
              <a:t>se contempla sólo para aquellos residuos para los que </a:t>
            </a:r>
            <a:r>
              <a:rPr lang="es-ES" sz="2000" b="1" dirty="0" smtClean="0"/>
              <a:t>no hay otra </a:t>
            </a:r>
            <a:r>
              <a:rPr lang="es-ES" sz="2000" b="1" dirty="0"/>
              <a:t>posibilidad de gestión viable. </a:t>
            </a:r>
            <a:endParaRPr lang="es-ES" sz="2000" b="1" dirty="0" smtClean="0"/>
          </a:p>
          <a:p>
            <a:pPr marL="342900" indent="-342900" algn="just">
              <a:spcBef>
                <a:spcPts val="600"/>
              </a:spcBef>
              <a:buClr>
                <a:srgbClr val="A206B6"/>
              </a:buClr>
              <a:buSzPct val="160000"/>
              <a:buFont typeface="Arial"/>
              <a:buChar char="•"/>
            </a:pPr>
            <a:r>
              <a:rPr lang="es-ES" sz="2000" b="1" dirty="0"/>
              <a:t>Aún quedan en nuestro país </a:t>
            </a:r>
            <a:r>
              <a:rPr lang="es-ES" sz="2000" b="1" dirty="0">
                <a:solidFill>
                  <a:srgbClr val="0000FF"/>
                </a:solidFill>
              </a:rPr>
              <a:t>vertederos de residuos urbanos</a:t>
            </a:r>
            <a:r>
              <a:rPr lang="es-ES" sz="2000" b="1" dirty="0"/>
              <a:t>, que deben ser adaptados a la normativa o clausurados</a:t>
            </a:r>
            <a:r>
              <a:rPr lang="es-ES" sz="2000" b="1" dirty="0" smtClean="0"/>
              <a:t>.</a:t>
            </a:r>
            <a:endParaRPr lang="es-ES" sz="2000" b="1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0" y="6393938"/>
            <a:ext cx="6096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2700338" algn="ctr"/>
                <a:tab pos="5400675" algn="r"/>
              </a:tabLst>
            </a:pPr>
            <a:r>
              <a:rPr lang="es-ES" sz="1200" i="1" dirty="0" smtClean="0">
                <a:latin typeface="Times New Roman"/>
                <a:cs typeface="Times New Roman"/>
              </a:rPr>
              <a:t>OCW 2014. Tecnologías Ambientales: Gestión y Minimización de Residuos Industriales. Estudio de Casos. </a:t>
            </a:r>
            <a:r>
              <a:rPr lang="es-ES" sz="1200" i="1" dirty="0">
                <a:latin typeface="Times New Roman"/>
                <a:cs typeface="Times New Roman"/>
              </a:rPr>
              <a:t>F. Fernández Marzo, C. Peña Rodríguez y M.P.  Ruiz Ojeda</a:t>
            </a:r>
            <a:endParaRPr lang="es-ES" sz="1200" dirty="0">
              <a:latin typeface="Times New Roman"/>
              <a:cs typeface="Times New Roman"/>
            </a:endParaRPr>
          </a:p>
        </p:txBody>
      </p:sp>
      <p:pic>
        <p:nvPicPr>
          <p:cNvPr id="7" name="Imagen 6" descr="Captura de pantalla 2013-02-15 a la(s) 14.12.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92155"/>
            <a:ext cx="990600" cy="451119"/>
          </a:xfrm>
          <a:prstGeom prst="rect">
            <a:avLst/>
          </a:prstGeom>
        </p:spPr>
      </p:pic>
      <p:sp>
        <p:nvSpPr>
          <p:cNvPr id="8" name="5 Marcador de número de diapositiva"/>
          <p:cNvSpPr txBox="1">
            <a:spLocks/>
          </p:cNvSpPr>
          <p:nvPr/>
        </p:nvSpPr>
        <p:spPr bwMode="auto">
          <a:xfrm>
            <a:off x="8572500" y="6381750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80A1FFF-C2F6-CB4E-AAAB-8BDB8429C952}" type="slidenum">
              <a:rPr lang="eu-ES" sz="1600">
                <a:latin typeface="Arial" charset="0"/>
                <a:cs typeface="Arial" charset="0"/>
              </a:rPr>
              <a:pPr eaLnBrk="1" hangingPunct="1"/>
              <a:t>35</a:t>
            </a:fld>
            <a:endParaRPr lang="eu-ES" sz="1600" dirty="0">
              <a:latin typeface="Arial" charset="0"/>
              <a:cs typeface="Arial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143000" y="304800"/>
            <a:ext cx="6858000" cy="559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lvl="1" algn="just">
              <a:lnSpc>
                <a:spcPct val="110000"/>
              </a:lnSpc>
              <a:spcBef>
                <a:spcPts val="600"/>
              </a:spcBef>
              <a:buClr>
                <a:srgbClr val="0000FF"/>
              </a:buClr>
              <a:buSzPct val="111000"/>
            </a:pPr>
            <a:r>
              <a:rPr lang="es-ES" sz="2800" b="1" dirty="0" smtClean="0">
                <a:solidFill>
                  <a:srgbClr val="CC0000"/>
                </a:solidFill>
              </a:rPr>
              <a:t>4. </a:t>
            </a:r>
            <a:r>
              <a:rPr lang="es-ES" sz="2800" b="1" dirty="0">
                <a:solidFill>
                  <a:srgbClr val="CC0000"/>
                </a:solidFill>
              </a:rPr>
              <a:t>Jerarquía Europea de Gestión de </a:t>
            </a:r>
            <a:r>
              <a:rPr lang="es-ES" sz="2800" b="1" dirty="0" smtClean="0">
                <a:solidFill>
                  <a:srgbClr val="CC0000"/>
                </a:solidFill>
              </a:rPr>
              <a:t>Residuos</a:t>
            </a:r>
            <a:endParaRPr lang="es-ES" sz="2400" b="1" dirty="0"/>
          </a:p>
        </p:txBody>
      </p:sp>
    </p:spTree>
    <p:extLst>
      <p:ext uri="{BB962C8B-B14F-4D97-AF65-F5344CB8AC3E}">
        <p14:creationId xmlns="" xmlns:p14="http://schemas.microsoft.com/office/powerpoint/2010/main" val="144943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Line 2"/>
          <p:cNvSpPr>
            <a:spLocks noChangeShapeType="1"/>
          </p:cNvSpPr>
          <p:nvPr/>
        </p:nvSpPr>
        <p:spPr bwMode="auto">
          <a:xfrm>
            <a:off x="381000" y="685800"/>
            <a:ext cx="784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ES">
              <a:latin typeface="Arial" charset="0"/>
              <a:ea typeface="ＭＳ Ｐゴシック" charset="0"/>
            </a:endParaRPr>
          </a:p>
        </p:txBody>
      </p:sp>
      <p:sp>
        <p:nvSpPr>
          <p:cNvPr id="5" name="CuadroTexto 2"/>
          <p:cNvSpPr txBox="1"/>
          <p:nvPr/>
        </p:nvSpPr>
        <p:spPr>
          <a:xfrm>
            <a:off x="609600" y="914400"/>
            <a:ext cx="7391400" cy="1400383"/>
          </a:xfrm>
          <a:prstGeom prst="rect">
            <a:avLst/>
          </a:prstGeom>
          <a:solidFill>
            <a:srgbClr val="D7E4BD"/>
          </a:solidFill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buClr>
                <a:srgbClr val="A206B6"/>
              </a:buClr>
              <a:buSzPct val="160000"/>
              <a:buFont typeface="Arial"/>
              <a:buChar char="•"/>
            </a:pPr>
            <a:r>
              <a:rPr lang="es-ES" sz="2000" b="1" dirty="0"/>
              <a:t>El </a:t>
            </a:r>
            <a:r>
              <a:rPr lang="es-ES" sz="2000" b="1" dirty="0">
                <a:solidFill>
                  <a:srgbClr val="0000FF"/>
                </a:solidFill>
              </a:rPr>
              <a:t>depósito de seguridad </a:t>
            </a:r>
            <a:r>
              <a:rPr lang="es-ES" sz="2000" b="1" dirty="0"/>
              <a:t>se contempla sólo para aquellos residuos para los que no hay otra posibilidad de gestión viable. </a:t>
            </a:r>
          </a:p>
          <a:p>
            <a:pPr marL="342900" indent="-342900" algn="just">
              <a:spcBef>
                <a:spcPts val="600"/>
              </a:spcBef>
              <a:buClr>
                <a:srgbClr val="A206B6"/>
              </a:buClr>
              <a:buSzPct val="160000"/>
              <a:buFont typeface="Arial"/>
              <a:buChar char="•"/>
            </a:pPr>
            <a:r>
              <a:rPr lang="es-ES" sz="2000" b="1" dirty="0"/>
              <a:t>Aún quedan en nuestro país </a:t>
            </a:r>
            <a:r>
              <a:rPr lang="es-ES" sz="2000" b="1" dirty="0">
                <a:solidFill>
                  <a:srgbClr val="0000FF"/>
                </a:solidFill>
              </a:rPr>
              <a:t>vertederos de residuos urbanos</a:t>
            </a:r>
            <a:r>
              <a:rPr lang="es-ES" sz="2000" b="1" dirty="0"/>
              <a:t>, que deben ser adaptados a la normativa o clausurados.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0" y="6393938"/>
            <a:ext cx="6096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2700338" algn="ctr"/>
                <a:tab pos="5400675" algn="r"/>
              </a:tabLst>
            </a:pPr>
            <a:r>
              <a:rPr lang="es-ES" sz="1200" i="1" dirty="0" smtClean="0">
                <a:latin typeface="Times New Roman"/>
                <a:cs typeface="Times New Roman"/>
              </a:rPr>
              <a:t>OCW 2014. Tecnologías Ambientales: Gestión y Minimización de Residuos Industriales. Estudio de Casos. </a:t>
            </a:r>
            <a:r>
              <a:rPr lang="es-ES" sz="1200" i="1" dirty="0">
                <a:latin typeface="Times New Roman"/>
                <a:cs typeface="Times New Roman"/>
              </a:rPr>
              <a:t>F. Fernández Marzo, C. Peña Rodríguez y M.P.  Ruiz Ojeda</a:t>
            </a:r>
            <a:endParaRPr lang="es-ES" sz="1200" dirty="0">
              <a:latin typeface="Times New Roman"/>
              <a:cs typeface="Times New Roman"/>
            </a:endParaRPr>
          </a:p>
        </p:txBody>
      </p:sp>
      <p:pic>
        <p:nvPicPr>
          <p:cNvPr id="7" name="Imagen 6" descr="Captura de pantalla 2013-02-15 a la(s) 14.12.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92155"/>
            <a:ext cx="990600" cy="451119"/>
          </a:xfrm>
          <a:prstGeom prst="rect">
            <a:avLst/>
          </a:prstGeom>
        </p:spPr>
      </p:pic>
      <p:sp>
        <p:nvSpPr>
          <p:cNvPr id="8" name="5 Marcador de número de diapositiva"/>
          <p:cNvSpPr txBox="1">
            <a:spLocks/>
          </p:cNvSpPr>
          <p:nvPr/>
        </p:nvSpPr>
        <p:spPr bwMode="auto">
          <a:xfrm>
            <a:off x="8572500" y="6381750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80A1FFF-C2F6-CB4E-AAAB-8BDB8429C952}" type="slidenum">
              <a:rPr lang="eu-ES" sz="1600">
                <a:latin typeface="Arial" charset="0"/>
                <a:cs typeface="Arial" charset="0"/>
              </a:rPr>
              <a:pPr eaLnBrk="1" hangingPunct="1"/>
              <a:t>36</a:t>
            </a:fld>
            <a:endParaRPr lang="eu-ES" sz="1600" dirty="0">
              <a:latin typeface="Arial" charset="0"/>
              <a:cs typeface="Arial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143000" y="152400"/>
            <a:ext cx="6858000" cy="559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lvl="1" algn="just">
              <a:lnSpc>
                <a:spcPct val="110000"/>
              </a:lnSpc>
              <a:spcBef>
                <a:spcPts val="600"/>
              </a:spcBef>
              <a:buClr>
                <a:srgbClr val="0000FF"/>
              </a:buClr>
              <a:buSzPct val="111000"/>
            </a:pPr>
            <a:r>
              <a:rPr lang="es-ES" sz="2800" b="1" dirty="0" smtClean="0">
                <a:solidFill>
                  <a:srgbClr val="CC0000"/>
                </a:solidFill>
              </a:rPr>
              <a:t>4. </a:t>
            </a:r>
            <a:r>
              <a:rPr lang="es-ES" sz="2800" b="1" dirty="0">
                <a:solidFill>
                  <a:srgbClr val="CC0000"/>
                </a:solidFill>
              </a:rPr>
              <a:t>Jerarquía Europea de Gestión de </a:t>
            </a:r>
            <a:r>
              <a:rPr lang="es-ES" sz="2800" b="1" dirty="0" smtClean="0">
                <a:solidFill>
                  <a:srgbClr val="CC0000"/>
                </a:solidFill>
              </a:rPr>
              <a:t>Residuos</a:t>
            </a:r>
            <a:endParaRPr lang="es-ES" sz="24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2667000"/>
            <a:ext cx="3683000" cy="2762250"/>
          </a:xfrm>
          <a:prstGeom prst="rect">
            <a:avLst/>
          </a:prstGeom>
          <a:ln w="28575" cap="sq" cmpd="sng">
            <a:solidFill>
              <a:srgbClr val="7F7F7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CuadroTexto 9"/>
          <p:cNvSpPr txBox="1"/>
          <p:nvPr/>
        </p:nvSpPr>
        <p:spPr>
          <a:xfrm>
            <a:off x="457200" y="5562600"/>
            <a:ext cx="3471766" cy="49244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lvl1pPr algn="ctr">
              <a:defRPr sz="1200" b="1" i="1" u="sng">
                <a:latin typeface="Times New Roman"/>
                <a:cs typeface="Times New Roman"/>
              </a:defRPr>
            </a:lvl1pPr>
            <a:extLst/>
          </a:lstStyle>
          <a:p>
            <a:r>
              <a:rPr lang="es-ES" u="none" dirty="0" smtClean="0"/>
              <a:t> </a:t>
            </a:r>
            <a:r>
              <a:rPr lang="es-ES" sz="1400" u="none" dirty="0" smtClean="0">
                <a:hlinkClick r:id="rId4"/>
              </a:rPr>
              <a:t>Vertedero Incontrolado</a:t>
            </a:r>
            <a:endParaRPr lang="es-ES" u="none" dirty="0" smtClean="0"/>
          </a:p>
          <a:p>
            <a:r>
              <a:rPr lang="es-ES_tradnl" dirty="0" smtClean="0">
                <a:hlinkClick r:id="rId4"/>
              </a:rPr>
              <a:t>Publicada </a:t>
            </a:r>
            <a:r>
              <a:rPr lang="es-ES_tradnl" dirty="0">
                <a:hlinkClick r:id="rId4"/>
              </a:rPr>
              <a:t>en Wikipedia con licencia CC BY-SA 3.0</a:t>
            </a:r>
            <a:endParaRPr lang="es-ES_tradnl" dirty="0"/>
          </a:p>
        </p:txBody>
      </p:sp>
      <p:sp>
        <p:nvSpPr>
          <p:cNvPr id="12" name="CuadroTexto 11"/>
          <p:cNvSpPr txBox="1"/>
          <p:nvPr/>
        </p:nvSpPr>
        <p:spPr>
          <a:xfrm>
            <a:off x="4495800" y="5562600"/>
            <a:ext cx="3733799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lvl1pPr algn="ctr">
              <a:defRPr sz="1200" b="1" i="1" u="sng">
                <a:latin typeface="Times New Roman"/>
                <a:cs typeface="Times New Roman"/>
              </a:defRPr>
            </a:lvl1pPr>
            <a:extLst/>
          </a:lstStyle>
          <a:p>
            <a:r>
              <a:rPr lang="es-ES" sz="1400" u="none" dirty="0" smtClean="0">
                <a:hlinkClick r:id="rId5"/>
              </a:rPr>
              <a:t>Celda de Seguridad</a:t>
            </a:r>
            <a:endParaRPr lang="es-ES" sz="1400" u="none" dirty="0" smtClean="0"/>
          </a:p>
          <a:p>
            <a:r>
              <a:rPr lang="es-ES" u="none" dirty="0" smtClean="0"/>
              <a:t>Publicada en </a:t>
            </a:r>
            <a:r>
              <a:rPr lang="es-ES" u="none" dirty="0" err="1" smtClean="0"/>
              <a:t>Wikimedia</a:t>
            </a:r>
            <a:r>
              <a:rPr lang="es-ES" u="none" dirty="0" smtClean="0"/>
              <a:t> </a:t>
            </a:r>
            <a:r>
              <a:rPr lang="es-ES" u="none" dirty="0" err="1" smtClean="0"/>
              <a:t>Commons</a:t>
            </a:r>
            <a:r>
              <a:rPr lang="es-ES" u="none" dirty="0" smtClean="0"/>
              <a:t> con licencia </a:t>
            </a:r>
            <a:r>
              <a:rPr lang="es-ES" dirty="0" smtClean="0">
                <a:hlinkClick r:id="rId6" action="ppaction://hlinkfile" tooltip="Category:CC-BY-SA-3.0"/>
              </a:rPr>
              <a:t>CC-BY-SA-3.0</a:t>
            </a:r>
            <a:r>
              <a:rPr lang="es-ES" u="none" dirty="0" smtClean="0"/>
              <a:t> (autor </a:t>
            </a:r>
            <a:r>
              <a:rPr lang="es-ES" dirty="0" smtClean="0">
                <a:hlinkClick r:id="rId7" action="ppaction://hlinkfile" tooltip="en:User:Ponchitos"/>
              </a:rPr>
              <a:t>Ponchitos</a:t>
            </a:r>
            <a:r>
              <a:rPr lang="es-ES" dirty="0" smtClean="0"/>
              <a:t> at </a:t>
            </a:r>
            <a:r>
              <a:rPr lang="es-ES" dirty="0" err="1" smtClean="0">
                <a:hlinkClick r:id="rId8"/>
              </a:rPr>
              <a:t>en.wikipedia</a:t>
            </a:r>
            <a:r>
              <a:rPr lang="es-ES" dirty="0" smtClean="0"/>
              <a:t>)</a:t>
            </a:r>
            <a:endParaRPr lang="es-ES" u="none" dirty="0" smtClean="0"/>
          </a:p>
        </p:txBody>
      </p:sp>
      <p:pic>
        <p:nvPicPr>
          <p:cNvPr id="13" name="12 Imagen" descr="Celda Seguridad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495800" y="2667000"/>
            <a:ext cx="3683000" cy="2762250"/>
          </a:xfrm>
          <a:prstGeom prst="rect">
            <a:avLst/>
          </a:prstGeom>
          <a:ln w="28575" cap="sq" cmpd="sng">
            <a:solidFill>
              <a:srgbClr val="7F7F7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16073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Line 2"/>
          <p:cNvSpPr>
            <a:spLocks noChangeShapeType="1"/>
          </p:cNvSpPr>
          <p:nvPr/>
        </p:nvSpPr>
        <p:spPr bwMode="auto">
          <a:xfrm>
            <a:off x="762000" y="1066800"/>
            <a:ext cx="739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ES">
              <a:latin typeface="Arial" charset="0"/>
              <a:ea typeface="ＭＳ Ｐゴシック" charset="0"/>
            </a:endParaRPr>
          </a:p>
        </p:txBody>
      </p:sp>
      <p:sp>
        <p:nvSpPr>
          <p:cNvPr id="5" name="CuadroTexto 2"/>
          <p:cNvSpPr txBox="1"/>
          <p:nvPr/>
        </p:nvSpPr>
        <p:spPr>
          <a:xfrm>
            <a:off x="762000" y="1295400"/>
            <a:ext cx="7391400" cy="3785652"/>
          </a:xfrm>
          <a:prstGeom prst="rect">
            <a:avLst/>
          </a:prstGeom>
          <a:solidFill>
            <a:srgbClr val="FFDFE2"/>
          </a:solidFill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buClr>
                <a:srgbClr val="A206B6"/>
              </a:buClr>
              <a:buSzPct val="160000"/>
            </a:pPr>
            <a:r>
              <a:rPr lang="es-ES" sz="2000" b="1" dirty="0" smtClean="0"/>
              <a:t>En la Directiva Marco 2008/98/CE se establece (Art. 11) que los Estados miembros adoptarán los siguientes objetivos:</a:t>
            </a:r>
          </a:p>
          <a:p>
            <a:pPr marL="446088" indent="-371475" algn="just">
              <a:spcBef>
                <a:spcPts val="1200"/>
              </a:spcBef>
              <a:buClr>
                <a:srgbClr val="A206B6"/>
              </a:buClr>
              <a:buSzPct val="110000"/>
              <a:buFont typeface="+mj-lt"/>
              <a:buAutoNum type="alphaLcParenR"/>
            </a:pPr>
            <a:r>
              <a:rPr lang="es-ES" sz="2000" b="1" dirty="0" smtClean="0">
                <a:solidFill>
                  <a:srgbClr val="0000FF"/>
                </a:solidFill>
              </a:rPr>
              <a:t>Antes </a:t>
            </a:r>
            <a:r>
              <a:rPr lang="es-ES" sz="2000" b="1" dirty="0">
                <a:solidFill>
                  <a:srgbClr val="0000FF"/>
                </a:solidFill>
              </a:rPr>
              <a:t>de 2020</a:t>
            </a:r>
            <a:r>
              <a:rPr lang="es-ES" sz="2000" b="1" dirty="0"/>
              <a:t>, </a:t>
            </a:r>
            <a:r>
              <a:rPr lang="es-ES" sz="2000" b="1" dirty="0" err="1"/>
              <a:t>debera</a:t>
            </a:r>
            <a:r>
              <a:rPr lang="es-ES" sz="2000" b="1" dirty="0"/>
              <a:t>́ aumentarse como </a:t>
            </a:r>
            <a:r>
              <a:rPr lang="es-ES" sz="2000" b="1" dirty="0" err="1"/>
              <a:t>mínimo</a:t>
            </a:r>
            <a:r>
              <a:rPr lang="es-ES" sz="2000" b="1" dirty="0"/>
              <a:t> hasta un 50 % global de su peso la </a:t>
            </a:r>
            <a:r>
              <a:rPr lang="es-ES" sz="2000" b="1" dirty="0" err="1"/>
              <a:t>preparación</a:t>
            </a:r>
            <a:r>
              <a:rPr lang="es-ES" sz="2000" b="1" dirty="0"/>
              <a:t> para la </a:t>
            </a:r>
            <a:r>
              <a:rPr lang="es-ES" sz="2000" b="1" dirty="0" err="1"/>
              <a:t>reutilización</a:t>
            </a:r>
            <a:r>
              <a:rPr lang="es-ES" sz="2000" b="1" dirty="0"/>
              <a:t> y el reciclado de residuos de materiales tales como, al menos, el papel, los metales, el </a:t>
            </a:r>
            <a:r>
              <a:rPr lang="es-ES" sz="2000" b="1" dirty="0" err="1"/>
              <a:t>plástico</a:t>
            </a:r>
            <a:r>
              <a:rPr lang="es-ES" sz="2000" b="1" dirty="0"/>
              <a:t> y el vidrio de los residuos </a:t>
            </a:r>
            <a:r>
              <a:rPr lang="es-ES" sz="2000" b="1" dirty="0" err="1" smtClean="0"/>
              <a:t>domésticos</a:t>
            </a:r>
            <a:r>
              <a:rPr lang="es-ES" sz="2000" b="1" dirty="0" smtClean="0"/>
              <a:t> ... </a:t>
            </a:r>
            <a:endParaRPr lang="es-ES" sz="2000" b="1" dirty="0"/>
          </a:p>
          <a:p>
            <a:pPr marL="446088" indent="-371475" algn="just">
              <a:spcBef>
                <a:spcPts val="1200"/>
              </a:spcBef>
              <a:buClr>
                <a:srgbClr val="A206B6"/>
              </a:buClr>
              <a:buSzPct val="110000"/>
              <a:buFont typeface="+mj-lt"/>
              <a:buAutoNum type="alphaLcParenR"/>
            </a:pPr>
            <a:r>
              <a:rPr lang="es-ES" sz="2000" b="1" dirty="0" smtClean="0">
                <a:solidFill>
                  <a:srgbClr val="0000FF"/>
                </a:solidFill>
              </a:rPr>
              <a:t>Antes </a:t>
            </a:r>
            <a:r>
              <a:rPr lang="es-ES" sz="2000" b="1" dirty="0">
                <a:solidFill>
                  <a:srgbClr val="0000FF"/>
                </a:solidFill>
              </a:rPr>
              <a:t>de 2020</a:t>
            </a:r>
            <a:r>
              <a:rPr lang="es-ES" sz="2000" b="1" dirty="0"/>
              <a:t>, </a:t>
            </a:r>
            <a:r>
              <a:rPr lang="es-ES" sz="2000" b="1" dirty="0" err="1"/>
              <a:t>debera</a:t>
            </a:r>
            <a:r>
              <a:rPr lang="es-ES" sz="2000" b="1" dirty="0"/>
              <a:t>́ aumentarse hasta un </a:t>
            </a:r>
            <a:r>
              <a:rPr lang="es-ES" sz="2000" b="1" dirty="0" err="1"/>
              <a:t>mínimo</a:t>
            </a:r>
            <a:r>
              <a:rPr lang="es-ES" sz="2000" b="1" dirty="0"/>
              <a:t> del 70 % de su peso la </a:t>
            </a:r>
            <a:r>
              <a:rPr lang="es-ES" sz="2000" b="1" dirty="0" err="1"/>
              <a:t>preparación</a:t>
            </a:r>
            <a:r>
              <a:rPr lang="es-ES" sz="2000" b="1" dirty="0"/>
              <a:t> para la </a:t>
            </a:r>
            <a:r>
              <a:rPr lang="es-ES" sz="2000" b="1" dirty="0" err="1"/>
              <a:t>reutilización</a:t>
            </a:r>
            <a:r>
              <a:rPr lang="es-ES" sz="2000" b="1" dirty="0"/>
              <a:t>, el reciclado </a:t>
            </a:r>
            <a:r>
              <a:rPr lang="es-ES" sz="2000" b="1" dirty="0" smtClean="0"/>
              <a:t>… de </a:t>
            </a:r>
            <a:r>
              <a:rPr lang="es-ES" sz="2000" b="1" dirty="0"/>
              <a:t>los residuos no peligrosos procedentes de la </a:t>
            </a:r>
            <a:r>
              <a:rPr lang="es-ES" sz="2000" b="1" dirty="0" err="1"/>
              <a:t>construcción</a:t>
            </a:r>
            <a:r>
              <a:rPr lang="es-ES" sz="2000" b="1" dirty="0"/>
              <a:t> y de las </a:t>
            </a:r>
            <a:r>
              <a:rPr lang="es-ES" sz="2000" b="1" dirty="0" smtClean="0"/>
              <a:t>demoliciones</a:t>
            </a:r>
            <a:r>
              <a:rPr lang="es-ES" sz="2000" b="1" dirty="0"/>
              <a:t> </a:t>
            </a:r>
            <a:r>
              <a:rPr lang="es-ES" sz="2000" b="1" dirty="0" smtClean="0"/>
              <a:t>(Residuos de Construcción y Demolición, </a:t>
            </a:r>
            <a:r>
              <a:rPr lang="es-ES" sz="2000" b="1" dirty="0" err="1" smtClean="0"/>
              <a:t>RCDs</a:t>
            </a:r>
            <a:r>
              <a:rPr lang="es-ES" sz="2000" b="1" dirty="0" smtClean="0"/>
              <a:t>).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0" y="6324600"/>
            <a:ext cx="6096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2700338" algn="ctr"/>
                <a:tab pos="5400675" algn="r"/>
              </a:tabLst>
            </a:pPr>
            <a:r>
              <a:rPr lang="es-ES" sz="1200" i="1" dirty="0" smtClean="0">
                <a:latin typeface="Times New Roman"/>
                <a:cs typeface="Times New Roman"/>
              </a:rPr>
              <a:t>OCW 2014. Tecnologías Ambientales: Gestión y Minimización de Residuos Industriales. Estudio de Casos. </a:t>
            </a:r>
            <a:r>
              <a:rPr lang="es-ES" sz="1200" i="1" dirty="0">
                <a:latin typeface="Times New Roman"/>
                <a:cs typeface="Times New Roman"/>
              </a:rPr>
              <a:t>F. Fernández Marzo, C. Peña Rodríguez y M.P.  Ruiz Ojeda</a:t>
            </a:r>
            <a:endParaRPr lang="es-ES" sz="1200" dirty="0">
              <a:latin typeface="Times New Roman"/>
              <a:cs typeface="Times New Roman"/>
            </a:endParaRPr>
          </a:p>
        </p:txBody>
      </p:sp>
      <p:pic>
        <p:nvPicPr>
          <p:cNvPr id="7" name="Imagen 6" descr="Captura de pantalla 2013-02-15 a la(s) 14.12.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24600"/>
            <a:ext cx="990600" cy="451119"/>
          </a:xfrm>
          <a:prstGeom prst="rect">
            <a:avLst/>
          </a:prstGeom>
        </p:spPr>
      </p:pic>
      <p:sp>
        <p:nvSpPr>
          <p:cNvPr id="8" name="5 Marcador de número de diapositiva"/>
          <p:cNvSpPr txBox="1">
            <a:spLocks/>
          </p:cNvSpPr>
          <p:nvPr/>
        </p:nvSpPr>
        <p:spPr bwMode="auto">
          <a:xfrm>
            <a:off x="8572500" y="6344592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80A1FFF-C2F6-CB4E-AAAB-8BDB8429C952}" type="slidenum">
              <a:rPr lang="eu-ES" sz="1600">
                <a:latin typeface="Arial" charset="0"/>
                <a:cs typeface="Arial" charset="0"/>
              </a:rPr>
              <a:pPr eaLnBrk="1" hangingPunct="1"/>
              <a:t>37</a:t>
            </a:fld>
            <a:endParaRPr lang="eu-ES" sz="1600" dirty="0">
              <a:latin typeface="Arial" charset="0"/>
              <a:cs typeface="Arial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143000" y="457200"/>
            <a:ext cx="6858000" cy="559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lvl="1" algn="just">
              <a:lnSpc>
                <a:spcPct val="110000"/>
              </a:lnSpc>
              <a:spcBef>
                <a:spcPts val="600"/>
              </a:spcBef>
              <a:buClr>
                <a:srgbClr val="0000FF"/>
              </a:buClr>
              <a:buSzPct val="111000"/>
            </a:pPr>
            <a:r>
              <a:rPr lang="es-ES" sz="2800" b="1" dirty="0" smtClean="0">
                <a:solidFill>
                  <a:srgbClr val="CC0000"/>
                </a:solidFill>
              </a:rPr>
              <a:t>4. </a:t>
            </a:r>
            <a:r>
              <a:rPr lang="es-ES" sz="2800" b="1" dirty="0">
                <a:solidFill>
                  <a:srgbClr val="CC0000"/>
                </a:solidFill>
              </a:rPr>
              <a:t>Jerarquía Europea de Gestión de </a:t>
            </a:r>
            <a:r>
              <a:rPr lang="es-ES" sz="2800" b="1" dirty="0" smtClean="0">
                <a:solidFill>
                  <a:srgbClr val="CC0000"/>
                </a:solidFill>
              </a:rPr>
              <a:t>Residuos</a:t>
            </a:r>
            <a:endParaRPr lang="es-ES" sz="2400" b="1" dirty="0"/>
          </a:p>
        </p:txBody>
      </p:sp>
    </p:spTree>
    <p:extLst>
      <p:ext uri="{BB962C8B-B14F-4D97-AF65-F5344CB8AC3E}">
        <p14:creationId xmlns="" xmlns:p14="http://schemas.microsoft.com/office/powerpoint/2010/main" val="392226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Line 2"/>
          <p:cNvSpPr>
            <a:spLocks noChangeShapeType="1"/>
          </p:cNvSpPr>
          <p:nvPr/>
        </p:nvSpPr>
        <p:spPr bwMode="auto">
          <a:xfrm>
            <a:off x="381000" y="762000"/>
            <a:ext cx="807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ES">
              <a:latin typeface="Arial" charset="0"/>
              <a:ea typeface="ＭＳ Ｐゴシック" charset="0"/>
            </a:endParaRPr>
          </a:p>
        </p:txBody>
      </p:sp>
      <p:sp>
        <p:nvSpPr>
          <p:cNvPr id="210947" name="Text Box 3"/>
          <p:cNvSpPr txBox="1">
            <a:spLocks noChangeArrowheads="1"/>
          </p:cNvSpPr>
          <p:nvPr/>
        </p:nvSpPr>
        <p:spPr bwMode="auto">
          <a:xfrm>
            <a:off x="685800" y="228600"/>
            <a:ext cx="7696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/>
            <a:r>
              <a:rPr lang="es-ES" sz="2800" b="1" dirty="0">
                <a:solidFill>
                  <a:srgbClr val="CC0000"/>
                </a:solidFill>
              </a:rPr>
              <a:t>5</a:t>
            </a:r>
            <a:r>
              <a:rPr lang="es-ES" sz="2800" b="1" dirty="0" smtClean="0">
                <a:solidFill>
                  <a:srgbClr val="CC0000"/>
                </a:solidFill>
              </a:rPr>
              <a:t>. Normativa Española sobre Residuos </a:t>
            </a:r>
            <a:r>
              <a:rPr lang="es-ES" sz="2000" b="1" i="1" dirty="0" smtClean="0">
                <a:solidFill>
                  <a:srgbClr val="0000FF"/>
                </a:solidFill>
              </a:rPr>
              <a:t>(Enlace </a:t>
            </a:r>
            <a:r>
              <a:rPr lang="es-ES" sz="2000" b="1" i="1" dirty="0" err="1" smtClean="0">
                <a:solidFill>
                  <a:srgbClr val="0000FF"/>
                </a:solidFill>
              </a:rPr>
              <a:t>Iberlex</a:t>
            </a:r>
            <a:r>
              <a:rPr lang="es-ES" sz="2000" b="1" i="1" dirty="0" smtClean="0">
                <a:solidFill>
                  <a:srgbClr val="0000FF"/>
                </a:solidFill>
              </a:rPr>
              <a:t>)</a:t>
            </a:r>
            <a:endParaRPr lang="es-ES" sz="3200" b="1" i="1" dirty="0">
              <a:solidFill>
                <a:srgbClr val="0000FF"/>
              </a:solidFill>
            </a:endParaRPr>
          </a:p>
        </p:txBody>
      </p:sp>
      <p:sp>
        <p:nvSpPr>
          <p:cNvPr id="5" name="CuadroTexto 2"/>
          <p:cNvSpPr txBox="1"/>
          <p:nvPr/>
        </p:nvSpPr>
        <p:spPr>
          <a:xfrm>
            <a:off x="381000" y="914400"/>
            <a:ext cx="8077200" cy="5233057"/>
          </a:xfrm>
          <a:prstGeom prst="rect">
            <a:avLst/>
          </a:prstGeom>
          <a:solidFill>
            <a:srgbClr val="FFFCC1"/>
          </a:solidFill>
        </p:spPr>
        <p:txBody>
          <a:bodyPr wrap="square">
            <a:spAutoFit/>
          </a:bodyPr>
          <a:lstStyle/>
          <a:p>
            <a:pPr marL="271463" indent="-271463" algn="just">
              <a:lnSpc>
                <a:spcPts val="2360"/>
              </a:lnSpc>
              <a:spcBef>
                <a:spcPts val="0"/>
              </a:spcBef>
              <a:buClr>
                <a:srgbClr val="0000CC"/>
              </a:buClr>
              <a:buSzPct val="170000"/>
              <a:buFont typeface="Arial" pitchFamily="34" charset="0"/>
              <a:buChar char="•"/>
            </a:pPr>
            <a:r>
              <a:rPr lang="es-ES" sz="1800" b="1" dirty="0" smtClean="0"/>
              <a:t>Ley 11/1997: </a:t>
            </a:r>
            <a:r>
              <a:rPr lang="es-ES" sz="1800" dirty="0" smtClean="0"/>
              <a:t>Envases y Residuos de Envases. Directiva 94/62/CEE</a:t>
            </a:r>
          </a:p>
          <a:p>
            <a:pPr marL="271463" indent="-271463" algn="just">
              <a:lnSpc>
                <a:spcPts val="2360"/>
              </a:lnSpc>
              <a:spcBef>
                <a:spcPts val="0"/>
              </a:spcBef>
              <a:buClr>
                <a:srgbClr val="0000CC"/>
              </a:buClr>
              <a:buSzPct val="170000"/>
              <a:buFont typeface="Arial" pitchFamily="34" charset="0"/>
              <a:buChar char="•"/>
            </a:pPr>
            <a:r>
              <a:rPr lang="es-ES" sz="1800" b="1" dirty="0" smtClean="0"/>
              <a:t>Ley 10/1998: </a:t>
            </a:r>
            <a:r>
              <a:rPr lang="es-ES" sz="1800" dirty="0" smtClean="0"/>
              <a:t>Residuos. Derogada </a:t>
            </a:r>
            <a:r>
              <a:rPr lang="es-ES" sz="1800" smtClean="0"/>
              <a:t>por la Ley </a:t>
            </a:r>
            <a:r>
              <a:rPr lang="es-ES" sz="1800" dirty="0" smtClean="0"/>
              <a:t>22/2011</a:t>
            </a:r>
          </a:p>
          <a:p>
            <a:pPr marL="271463" indent="-271463" algn="just">
              <a:lnSpc>
                <a:spcPts val="2360"/>
              </a:lnSpc>
              <a:spcBef>
                <a:spcPts val="0"/>
              </a:spcBef>
              <a:buClr>
                <a:srgbClr val="0000CC"/>
              </a:buClr>
              <a:buSzPct val="170000"/>
              <a:buFont typeface="Arial" pitchFamily="34" charset="0"/>
              <a:buChar char="•"/>
            </a:pPr>
            <a:r>
              <a:rPr lang="es-ES" sz="1800" b="1" dirty="0" smtClean="0"/>
              <a:t>Real Decreto 1.481/2001: </a:t>
            </a:r>
            <a:r>
              <a:rPr lang="es-ES" sz="1800" dirty="0" smtClean="0"/>
              <a:t>Depósito en vertedero. Directiva 1999/31/CE</a:t>
            </a:r>
          </a:p>
          <a:p>
            <a:pPr marL="271463" indent="-271463" algn="just">
              <a:lnSpc>
                <a:spcPts val="2360"/>
              </a:lnSpc>
              <a:spcBef>
                <a:spcPts val="0"/>
              </a:spcBef>
              <a:buClr>
                <a:srgbClr val="0000CC"/>
              </a:buClr>
              <a:buSzPct val="170000"/>
              <a:buFont typeface="Arial" pitchFamily="34" charset="0"/>
              <a:buChar char="•"/>
            </a:pPr>
            <a:r>
              <a:rPr lang="es-ES" sz="1800" b="1" dirty="0" smtClean="0"/>
              <a:t>Real Decreto 1383/2002: </a:t>
            </a:r>
            <a:r>
              <a:rPr lang="es-ES" sz="1800" dirty="0" smtClean="0"/>
              <a:t>Gestión de vehículos. Directiva 2000/53/CE</a:t>
            </a:r>
          </a:p>
          <a:p>
            <a:pPr marL="271463" indent="-271463" algn="just">
              <a:lnSpc>
                <a:spcPts val="2360"/>
              </a:lnSpc>
              <a:spcBef>
                <a:spcPts val="0"/>
              </a:spcBef>
              <a:buClr>
                <a:srgbClr val="0000CC"/>
              </a:buClr>
              <a:buSzPct val="170000"/>
              <a:buFont typeface="Arial" pitchFamily="34" charset="0"/>
              <a:buChar char="•"/>
            </a:pPr>
            <a:r>
              <a:rPr lang="es-ES" sz="1800" b="1" dirty="0" smtClean="0"/>
              <a:t>Real Decreto 653/2003: </a:t>
            </a:r>
            <a:r>
              <a:rPr lang="es-ES" sz="1800" dirty="0" smtClean="0"/>
              <a:t>Incineración de Residuos. Directiva 2000/76/CE</a:t>
            </a:r>
          </a:p>
          <a:p>
            <a:pPr marL="271463" indent="-271463" algn="just">
              <a:lnSpc>
                <a:spcPts val="2360"/>
              </a:lnSpc>
              <a:spcBef>
                <a:spcPts val="0"/>
              </a:spcBef>
              <a:buClr>
                <a:srgbClr val="0000CC"/>
              </a:buClr>
              <a:buSzPct val="170000"/>
              <a:buFont typeface="Arial" pitchFamily="34" charset="0"/>
              <a:buChar char="•"/>
            </a:pPr>
            <a:r>
              <a:rPr lang="es-ES" sz="1800" b="1" dirty="0" smtClean="0"/>
              <a:t>Real Decreto 1619/2005: </a:t>
            </a:r>
            <a:r>
              <a:rPr lang="es-ES" sz="1800" dirty="0" smtClean="0"/>
              <a:t>Gestión de neumáticos fuera de uso</a:t>
            </a:r>
          </a:p>
          <a:p>
            <a:pPr marL="271463" indent="-271463" algn="just">
              <a:lnSpc>
                <a:spcPts val="2360"/>
              </a:lnSpc>
              <a:spcBef>
                <a:spcPts val="0"/>
              </a:spcBef>
              <a:buClr>
                <a:srgbClr val="0000CC"/>
              </a:buClr>
              <a:buSzPct val="170000"/>
              <a:buFont typeface="Arial" pitchFamily="34" charset="0"/>
              <a:buChar char="•"/>
            </a:pPr>
            <a:r>
              <a:rPr lang="es-ES" sz="1800" b="1" dirty="0" smtClean="0"/>
              <a:t>Real Decreto 208/2005: </a:t>
            </a:r>
            <a:r>
              <a:rPr lang="es-ES" sz="1800" dirty="0" smtClean="0"/>
              <a:t>Aparatos eléctricos y electrónicos. Directivas 2002/96/CE y 2003/108/CE</a:t>
            </a:r>
          </a:p>
          <a:p>
            <a:pPr marL="271463" indent="-271463" algn="just">
              <a:lnSpc>
                <a:spcPts val="2360"/>
              </a:lnSpc>
              <a:spcBef>
                <a:spcPts val="0"/>
              </a:spcBef>
              <a:buClr>
                <a:srgbClr val="0000CC"/>
              </a:buClr>
              <a:buSzPct val="170000"/>
              <a:buFont typeface="Arial" pitchFamily="34" charset="0"/>
              <a:buChar char="•"/>
            </a:pPr>
            <a:r>
              <a:rPr lang="es-ES" sz="1800" b="1" dirty="0" smtClean="0"/>
              <a:t>Real Decreto 228/2006: </a:t>
            </a:r>
            <a:r>
              <a:rPr lang="es-ES" sz="1800" dirty="0" smtClean="0"/>
              <a:t>PCB y PCT. Directiva 96/59/CE</a:t>
            </a:r>
          </a:p>
          <a:p>
            <a:pPr marL="271463" indent="-271463" algn="just">
              <a:lnSpc>
                <a:spcPts val="2360"/>
              </a:lnSpc>
              <a:spcBef>
                <a:spcPts val="0"/>
              </a:spcBef>
              <a:buClr>
                <a:srgbClr val="0000CC"/>
              </a:buClr>
              <a:buSzPct val="170000"/>
              <a:buFont typeface="Arial" pitchFamily="34" charset="0"/>
              <a:buChar char="•"/>
            </a:pPr>
            <a:r>
              <a:rPr lang="es-ES" sz="1800" b="1" dirty="0" smtClean="0"/>
              <a:t>Real Decreto 252/2006: </a:t>
            </a:r>
            <a:r>
              <a:rPr lang="es-ES" sz="1800" dirty="0" smtClean="0"/>
              <a:t>Se revisan los objetivos de reciclado y valorización establecidos en la Ley 11/1997</a:t>
            </a:r>
          </a:p>
          <a:p>
            <a:pPr marL="271463" indent="-271463" algn="just">
              <a:lnSpc>
                <a:spcPts val="2360"/>
              </a:lnSpc>
              <a:spcBef>
                <a:spcPts val="0"/>
              </a:spcBef>
              <a:buClr>
                <a:srgbClr val="0000CC"/>
              </a:buClr>
              <a:buSzPct val="170000"/>
              <a:buFont typeface="Arial" pitchFamily="34" charset="0"/>
              <a:buChar char="•"/>
            </a:pPr>
            <a:r>
              <a:rPr lang="es-ES" sz="1800" b="1" dirty="0" smtClean="0"/>
              <a:t>Real Decreto 106/2008: </a:t>
            </a:r>
            <a:r>
              <a:rPr lang="es-ES" sz="1800" dirty="0" smtClean="0"/>
              <a:t>Pilas y acumuladores. Directiva 2006/66/CE</a:t>
            </a:r>
          </a:p>
          <a:p>
            <a:pPr marL="271463" indent="-271463" algn="just">
              <a:lnSpc>
                <a:spcPts val="2360"/>
              </a:lnSpc>
              <a:buClr>
                <a:srgbClr val="0000CC"/>
              </a:buClr>
              <a:buSzPct val="170000"/>
              <a:buFont typeface="Arial" pitchFamily="34" charset="0"/>
              <a:buChar char="•"/>
            </a:pPr>
            <a:r>
              <a:rPr lang="es-ES" b="1" i="1" dirty="0">
                <a:solidFill>
                  <a:srgbClr val="0000FF"/>
                </a:solidFill>
              </a:rPr>
              <a:t>Ley 22/</a:t>
            </a:r>
            <a:r>
              <a:rPr lang="es-ES" b="1" i="1" dirty="0" smtClean="0">
                <a:solidFill>
                  <a:srgbClr val="0000FF"/>
                </a:solidFill>
              </a:rPr>
              <a:t>2011, de 28 de julio, de </a:t>
            </a:r>
            <a:r>
              <a:rPr lang="es-ES" b="1" i="1" dirty="0">
                <a:solidFill>
                  <a:srgbClr val="0000FF"/>
                </a:solidFill>
              </a:rPr>
              <a:t>Residuos y Suelos </a:t>
            </a:r>
            <a:r>
              <a:rPr lang="es-ES" b="1" i="1" dirty="0" smtClean="0">
                <a:solidFill>
                  <a:srgbClr val="0000FF"/>
                </a:solidFill>
              </a:rPr>
              <a:t>contaminados. </a:t>
            </a:r>
            <a:r>
              <a:rPr lang="es-ES" dirty="0"/>
              <a:t>Transpone la Directiva 2008/98/CE</a:t>
            </a:r>
          </a:p>
          <a:p>
            <a:pPr marL="271463" indent="-271463" algn="just">
              <a:lnSpc>
                <a:spcPts val="2360"/>
              </a:lnSpc>
              <a:spcBef>
                <a:spcPts val="0"/>
              </a:spcBef>
              <a:buClr>
                <a:srgbClr val="0000CC"/>
              </a:buClr>
              <a:buSzPct val="170000"/>
              <a:buFont typeface="Arial" pitchFamily="34" charset="0"/>
              <a:buChar char="•"/>
            </a:pPr>
            <a:r>
              <a:rPr lang="es-ES" b="1" i="1" dirty="0">
                <a:solidFill>
                  <a:srgbClr val="0000FF"/>
                </a:solidFill>
              </a:rPr>
              <a:t>Ley 5/2013</a:t>
            </a:r>
            <a:r>
              <a:rPr lang="es-ES" sz="1800" dirty="0" smtClean="0">
                <a:solidFill>
                  <a:srgbClr val="0000FF"/>
                </a:solidFill>
              </a:rPr>
              <a:t>,</a:t>
            </a:r>
            <a:r>
              <a:rPr lang="es-ES" sz="1800" b="1" dirty="0" smtClean="0">
                <a:solidFill>
                  <a:srgbClr val="0000FF"/>
                </a:solidFill>
              </a:rPr>
              <a:t> </a:t>
            </a:r>
            <a:r>
              <a:rPr lang="es-ES" dirty="0">
                <a:solidFill>
                  <a:srgbClr val="0000FF"/>
                </a:solidFill>
              </a:rPr>
              <a:t>de </a:t>
            </a:r>
            <a:r>
              <a:rPr lang="es-ES" dirty="0" smtClean="0">
                <a:solidFill>
                  <a:srgbClr val="0000FF"/>
                </a:solidFill>
              </a:rPr>
              <a:t>1 de julio. Modifica la Ley 16/2002 del IPPC y la Ley 22/2011. </a:t>
            </a:r>
            <a:endParaRPr lang="es-ES" sz="1800" b="1" dirty="0" smtClean="0">
              <a:solidFill>
                <a:srgbClr val="0000FF"/>
              </a:solidFill>
            </a:endParaRPr>
          </a:p>
          <a:p>
            <a:pPr marL="271463" indent="-271463" algn="just">
              <a:lnSpc>
                <a:spcPts val="2360"/>
              </a:lnSpc>
              <a:spcBef>
                <a:spcPts val="0"/>
              </a:spcBef>
              <a:buClr>
                <a:srgbClr val="0000CC"/>
              </a:buClr>
              <a:buSzPct val="170000"/>
              <a:buFont typeface="Arial" pitchFamily="34" charset="0"/>
              <a:buChar char="•"/>
            </a:pPr>
            <a:r>
              <a:rPr lang="es-ES" sz="1800" b="1" i="1" dirty="0" smtClean="0">
                <a:solidFill>
                  <a:srgbClr val="0000FF"/>
                </a:solidFill>
              </a:rPr>
              <a:t>RD 815/2013</a:t>
            </a:r>
            <a:r>
              <a:rPr lang="es-ES" sz="1800" dirty="0" smtClean="0"/>
              <a:t>, </a:t>
            </a:r>
            <a:r>
              <a:rPr lang="es-ES" sz="1800" dirty="0" smtClean="0">
                <a:solidFill>
                  <a:srgbClr val="0000FF"/>
                </a:solidFill>
              </a:rPr>
              <a:t>de 18 de octubre. Se aprueba el Reglamento de emisiones industriales y se desarrolla la Ley 16/2002 del IPPC.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0" y="6248400"/>
            <a:ext cx="6096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2700338" algn="ctr"/>
                <a:tab pos="5400675" algn="r"/>
              </a:tabLst>
            </a:pPr>
            <a:r>
              <a:rPr lang="es-ES" sz="1200" i="1" dirty="0" smtClean="0">
                <a:latin typeface="Times New Roman"/>
                <a:cs typeface="Times New Roman"/>
              </a:rPr>
              <a:t>OCW 2014. Tecnologías Ambientales: Gestión y Minimización de Residuos Industriales. Estudio de Casos. </a:t>
            </a:r>
            <a:r>
              <a:rPr lang="es-ES" sz="1200" i="1" dirty="0">
                <a:latin typeface="Times New Roman"/>
                <a:cs typeface="Times New Roman"/>
              </a:rPr>
              <a:t>F. Fernández Marzo, C. Peña Rodríguez y M.P.  Ruiz Ojeda</a:t>
            </a:r>
            <a:endParaRPr lang="es-ES" sz="1200" dirty="0">
              <a:latin typeface="Times New Roman"/>
              <a:cs typeface="Times New Roman"/>
            </a:endParaRPr>
          </a:p>
        </p:txBody>
      </p:sp>
      <p:pic>
        <p:nvPicPr>
          <p:cNvPr id="7" name="Imagen 6" descr="Captura de pantalla 2013-02-15 a la(s) 14.12.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276304"/>
            <a:ext cx="990600" cy="451119"/>
          </a:xfrm>
          <a:prstGeom prst="rect">
            <a:avLst/>
          </a:prstGeom>
        </p:spPr>
      </p:pic>
      <p:sp>
        <p:nvSpPr>
          <p:cNvPr id="8" name="5 Marcador de número de diapositiva"/>
          <p:cNvSpPr txBox="1">
            <a:spLocks/>
          </p:cNvSpPr>
          <p:nvPr/>
        </p:nvSpPr>
        <p:spPr bwMode="auto">
          <a:xfrm>
            <a:off x="8534400" y="6248400"/>
            <a:ext cx="609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80A1FFF-C2F6-CB4E-AAAB-8BDB8429C952}" type="slidenum">
              <a:rPr lang="eu-ES" sz="1600">
                <a:latin typeface="Arial" charset="0"/>
                <a:cs typeface="Arial" charset="0"/>
              </a:rPr>
              <a:pPr eaLnBrk="1" hangingPunct="1"/>
              <a:t>38</a:t>
            </a:fld>
            <a:endParaRPr lang="eu-ES" sz="16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276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Line 2"/>
          <p:cNvSpPr>
            <a:spLocks noChangeShapeType="1"/>
          </p:cNvSpPr>
          <p:nvPr/>
        </p:nvSpPr>
        <p:spPr bwMode="auto">
          <a:xfrm>
            <a:off x="457200" y="990600"/>
            <a:ext cx="784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ES">
              <a:latin typeface="Arial" charset="0"/>
              <a:ea typeface="ＭＳ Ｐゴシック" charset="0"/>
            </a:endParaRPr>
          </a:p>
        </p:txBody>
      </p:sp>
      <p:sp>
        <p:nvSpPr>
          <p:cNvPr id="5" name="CuadroTexto 2"/>
          <p:cNvSpPr txBox="1"/>
          <p:nvPr/>
        </p:nvSpPr>
        <p:spPr>
          <a:xfrm>
            <a:off x="609600" y="2209800"/>
            <a:ext cx="7696200" cy="2494016"/>
          </a:xfrm>
          <a:prstGeom prst="rect">
            <a:avLst/>
          </a:prstGeom>
          <a:solidFill>
            <a:srgbClr val="FFDFE2"/>
          </a:solidFill>
        </p:spPr>
        <p:txBody>
          <a:bodyPr wrap="square">
            <a:spAutoFit/>
          </a:bodyPr>
          <a:lstStyle/>
          <a:p>
            <a:pPr marL="271463" algn="just">
              <a:lnSpc>
                <a:spcPct val="110000"/>
              </a:lnSpc>
              <a:spcBef>
                <a:spcPts val="1200"/>
              </a:spcBef>
              <a:buClr>
                <a:srgbClr val="0000CC"/>
              </a:buClr>
              <a:buSzPct val="170000"/>
            </a:pPr>
            <a:r>
              <a:rPr lang="es-ES" sz="2400" b="1" dirty="0" smtClean="0">
                <a:solidFill>
                  <a:srgbClr val="0000FF"/>
                </a:solidFill>
              </a:rPr>
              <a:t>Objeto (Art. 1)</a:t>
            </a:r>
            <a:r>
              <a:rPr lang="es-ES" sz="2000" b="1" dirty="0" smtClean="0">
                <a:solidFill>
                  <a:srgbClr val="0000CC"/>
                </a:solidFill>
              </a:rPr>
              <a:t>:</a:t>
            </a:r>
            <a:r>
              <a:rPr lang="es-ES" sz="2000" b="1" dirty="0" smtClean="0"/>
              <a:t> </a:t>
            </a:r>
          </a:p>
          <a:p>
            <a:pPr marL="271463" indent="-271463" algn="just">
              <a:lnSpc>
                <a:spcPct val="110000"/>
              </a:lnSpc>
              <a:spcBef>
                <a:spcPts val="1200"/>
              </a:spcBef>
              <a:buClr>
                <a:srgbClr val="0000FF"/>
              </a:buClr>
              <a:buSzPct val="175000"/>
              <a:buFont typeface="Arial" pitchFamily="34" charset="0"/>
              <a:buChar char="•"/>
            </a:pPr>
            <a:r>
              <a:rPr lang="es-ES" sz="2000" b="1" i="1" dirty="0" smtClean="0"/>
              <a:t>“Regular la </a:t>
            </a:r>
            <a:r>
              <a:rPr lang="es-ES" sz="2000" b="1" i="1" dirty="0" smtClean="0">
                <a:solidFill>
                  <a:srgbClr val="0000FF"/>
                </a:solidFill>
              </a:rPr>
              <a:t>gestión de los residuos </a:t>
            </a:r>
            <a:r>
              <a:rPr lang="es-ES" sz="2000" b="1" i="1" dirty="0" smtClean="0"/>
              <a:t>impulsando medidas que prevengan su generación y mitiguen los impactos adversos sobre la salud humana y el medio ambiente asociados a su generación y gestión. </a:t>
            </a:r>
          </a:p>
          <a:p>
            <a:pPr marL="271463" indent="-271463" algn="just">
              <a:lnSpc>
                <a:spcPct val="110000"/>
              </a:lnSpc>
              <a:spcBef>
                <a:spcPts val="1200"/>
              </a:spcBef>
              <a:buClr>
                <a:srgbClr val="0000FF"/>
              </a:buClr>
              <a:buSzPct val="175000"/>
              <a:buFont typeface="Arial" pitchFamily="34" charset="0"/>
              <a:buChar char="•"/>
            </a:pPr>
            <a:r>
              <a:rPr lang="es-ES" sz="2000" b="1" i="1" dirty="0" smtClean="0"/>
              <a:t>Regular el régimen jurídico de los </a:t>
            </a:r>
            <a:r>
              <a:rPr lang="es-ES" sz="2000" b="1" i="1" dirty="0" smtClean="0">
                <a:solidFill>
                  <a:srgbClr val="0000FF"/>
                </a:solidFill>
              </a:rPr>
              <a:t>suelos</a:t>
            </a:r>
            <a:r>
              <a:rPr lang="es-ES" sz="2000" b="1" i="1" dirty="0" smtClean="0"/>
              <a:t> contaminados.”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33400" y="381000"/>
            <a:ext cx="8001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/>
            <a:r>
              <a:rPr lang="es-ES" sz="2800" b="1" dirty="0">
                <a:solidFill>
                  <a:srgbClr val="C00000"/>
                </a:solidFill>
              </a:rPr>
              <a:t>6</a:t>
            </a:r>
            <a:r>
              <a:rPr lang="es-ES" sz="2800" b="1" dirty="0" smtClean="0">
                <a:solidFill>
                  <a:srgbClr val="C00000"/>
                </a:solidFill>
              </a:rPr>
              <a:t>. Ley 22/2011 de Residuos y Suelos Contaminados</a:t>
            </a:r>
            <a:endParaRPr lang="es-ES" sz="2800" b="1" dirty="0">
              <a:solidFill>
                <a:srgbClr val="C00000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09600" y="1219200"/>
            <a:ext cx="7696200" cy="832023"/>
          </a:xfrm>
          <a:prstGeom prst="rect">
            <a:avLst/>
          </a:prstGeom>
          <a:solidFill>
            <a:srgbClr val="FBF8C1"/>
          </a:solidFill>
        </p:spPr>
        <p:txBody>
          <a:bodyPr wrap="square">
            <a:spAutoFit/>
          </a:bodyPr>
          <a:lstStyle/>
          <a:p>
            <a:pPr marL="80963" indent="4763" algn="just">
              <a:lnSpc>
                <a:spcPct val="110000"/>
              </a:lnSpc>
              <a:spcBef>
                <a:spcPts val="1200"/>
              </a:spcBef>
              <a:buClr>
                <a:srgbClr val="0000CC"/>
              </a:buClr>
              <a:buSzPct val="175000"/>
            </a:pPr>
            <a:r>
              <a:rPr lang="es-ES" sz="2000" b="1" dirty="0">
                <a:solidFill>
                  <a:srgbClr val="0000FF"/>
                </a:solidFill>
              </a:rPr>
              <a:t>La </a:t>
            </a:r>
            <a:r>
              <a:rPr lang="es-ES" sz="2400" b="1" dirty="0">
                <a:solidFill>
                  <a:srgbClr val="0000FF"/>
                </a:solidFill>
                <a:hlinkClick r:id="rId2"/>
              </a:rPr>
              <a:t>Ley 22/2011 </a:t>
            </a:r>
            <a:r>
              <a:rPr lang="es-ES" sz="2000" b="1" dirty="0"/>
              <a:t>transpone la </a:t>
            </a:r>
            <a:r>
              <a:rPr lang="es-ES" sz="2000" b="1" dirty="0">
                <a:solidFill>
                  <a:srgbClr val="008000"/>
                </a:solidFill>
              </a:rPr>
              <a:t>Directiva 2008/98/CE </a:t>
            </a:r>
            <a:r>
              <a:rPr lang="es-ES" sz="2000" b="1" dirty="0"/>
              <a:t>del Parlamento Europeo y del Consejo, de 19 de noviembre de 2008. </a:t>
            </a:r>
          </a:p>
        </p:txBody>
      </p:sp>
      <p:sp>
        <p:nvSpPr>
          <p:cNvPr id="9" name="5 Marcador de número de diapositiva"/>
          <p:cNvSpPr txBox="1">
            <a:spLocks/>
          </p:cNvSpPr>
          <p:nvPr/>
        </p:nvSpPr>
        <p:spPr bwMode="auto">
          <a:xfrm>
            <a:off x="8572500" y="6248400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80A1FFF-C2F6-CB4E-AAAB-8BDB8429C952}" type="slidenum">
              <a:rPr lang="eu-ES" sz="1400">
                <a:latin typeface="Arial" charset="0"/>
                <a:cs typeface="Arial" charset="0"/>
              </a:rPr>
              <a:pPr eaLnBrk="1" hangingPunct="1"/>
              <a:t>39</a:t>
            </a:fld>
            <a:endParaRPr lang="eu-ES" sz="1400" dirty="0">
              <a:latin typeface="Arial" charset="0"/>
              <a:cs typeface="Arial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524000" y="6248400"/>
            <a:ext cx="6096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2700338" algn="ctr"/>
                <a:tab pos="5400675" algn="r"/>
              </a:tabLst>
            </a:pPr>
            <a:r>
              <a:rPr lang="es-ES" sz="1200" i="1" dirty="0" smtClean="0">
                <a:latin typeface="Times New Roman"/>
                <a:cs typeface="Times New Roman"/>
              </a:rPr>
              <a:t>OCW 2014. Tecnologías Ambientales: Gestión y Minimización de Residuos Industriales. Estudio de Casos. </a:t>
            </a:r>
            <a:r>
              <a:rPr lang="es-ES" sz="1200" i="1" dirty="0">
                <a:latin typeface="Times New Roman"/>
                <a:cs typeface="Times New Roman"/>
              </a:rPr>
              <a:t>F. Fernández Marzo, C. Peña Rodríguez y M.P.  Ruiz Ojeda</a:t>
            </a:r>
            <a:endParaRPr lang="es-ES" sz="1200" dirty="0">
              <a:latin typeface="Times New Roman"/>
              <a:cs typeface="Times New Roman"/>
            </a:endParaRPr>
          </a:p>
        </p:txBody>
      </p:sp>
      <p:pic>
        <p:nvPicPr>
          <p:cNvPr id="12" name="Imagen 11" descr="Captura de pantalla 2013-02-15 a la(s) 14.12.3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276304"/>
            <a:ext cx="990600" cy="451119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609600" y="4953000"/>
            <a:ext cx="7696200" cy="764312"/>
          </a:xfrm>
          <a:prstGeom prst="rect">
            <a:avLst/>
          </a:prstGeom>
          <a:solidFill>
            <a:srgbClr val="D7E4BD"/>
          </a:solidFill>
        </p:spPr>
        <p:txBody>
          <a:bodyPr wrap="square">
            <a:spAutoFit/>
          </a:bodyPr>
          <a:lstStyle/>
          <a:p>
            <a:pPr marL="80963" indent="4763" algn="just">
              <a:lnSpc>
                <a:spcPct val="110000"/>
              </a:lnSpc>
              <a:spcBef>
                <a:spcPts val="1200"/>
              </a:spcBef>
              <a:buClr>
                <a:srgbClr val="0000CC"/>
              </a:buClr>
              <a:buSzPct val="175000"/>
            </a:pPr>
            <a:r>
              <a:rPr lang="es-ES" sz="2000" b="1" dirty="0" smtClean="0"/>
              <a:t>Se comentan a continuación los aspectos más destacables de la </a:t>
            </a:r>
            <a:r>
              <a:rPr lang="es-ES" sz="2000" b="1" dirty="0">
                <a:solidFill>
                  <a:srgbClr val="0000FF"/>
                </a:solidFill>
              </a:rPr>
              <a:t>Ley 22/</a:t>
            </a:r>
            <a:r>
              <a:rPr lang="es-ES" sz="2000" b="1" dirty="0" smtClean="0">
                <a:solidFill>
                  <a:srgbClr val="0000FF"/>
                </a:solidFill>
              </a:rPr>
              <a:t>2011</a:t>
            </a:r>
            <a:endParaRPr lang="es-E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940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Line 2"/>
          <p:cNvSpPr>
            <a:spLocks noChangeShapeType="1"/>
          </p:cNvSpPr>
          <p:nvPr/>
        </p:nvSpPr>
        <p:spPr bwMode="auto">
          <a:xfrm>
            <a:off x="685800" y="914400"/>
            <a:ext cx="762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ES">
              <a:latin typeface="Arial" charset="0"/>
              <a:ea typeface="ＭＳ Ｐゴシック" charset="0"/>
            </a:endParaRPr>
          </a:p>
        </p:txBody>
      </p:sp>
      <p:sp>
        <p:nvSpPr>
          <p:cNvPr id="210947" name="Text Box 3"/>
          <p:cNvSpPr txBox="1">
            <a:spLocks noChangeArrowheads="1"/>
          </p:cNvSpPr>
          <p:nvPr/>
        </p:nvSpPr>
        <p:spPr bwMode="auto">
          <a:xfrm>
            <a:off x="1524000" y="304800"/>
            <a:ext cx="5791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/>
            <a:r>
              <a:rPr lang="es-ES" sz="2800" b="1" dirty="0" smtClean="0">
                <a:solidFill>
                  <a:srgbClr val="CC0000"/>
                </a:solidFill>
              </a:rPr>
              <a:t>1. Introducción</a:t>
            </a:r>
            <a:endParaRPr lang="es-ES" sz="2800" b="1" dirty="0">
              <a:solidFill>
                <a:srgbClr val="CC0000"/>
              </a:solidFill>
            </a:endParaRPr>
          </a:p>
        </p:txBody>
      </p:sp>
      <p:sp>
        <p:nvSpPr>
          <p:cNvPr id="5" name="5 Marcador de número de diapositiva"/>
          <p:cNvSpPr txBox="1">
            <a:spLocks/>
          </p:cNvSpPr>
          <p:nvPr/>
        </p:nvSpPr>
        <p:spPr bwMode="auto">
          <a:xfrm>
            <a:off x="8572500" y="6248400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80A1FFF-C2F6-CB4E-AAAB-8BDB8429C952}" type="slidenum">
              <a:rPr lang="eu-ES" sz="1600">
                <a:latin typeface="Arial" charset="0"/>
                <a:cs typeface="Arial" charset="0"/>
              </a:rPr>
              <a:pPr eaLnBrk="1" hangingPunct="1"/>
              <a:t>4</a:t>
            </a:fld>
            <a:endParaRPr lang="eu-ES" sz="1600" dirty="0">
              <a:latin typeface="Arial" charset="0"/>
              <a:cs typeface="Arial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524000" y="6248400"/>
            <a:ext cx="6096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2700338" algn="ctr"/>
                <a:tab pos="5400675" algn="r"/>
              </a:tabLst>
            </a:pPr>
            <a:r>
              <a:rPr lang="es-ES" sz="1200" i="1" dirty="0" smtClean="0">
                <a:latin typeface="Times New Roman"/>
                <a:cs typeface="Times New Roman"/>
              </a:rPr>
              <a:t>OCW 2014. Tecnologías Ambientales: Gestión y Minimización de Residuos Industriales. Estudio de Casos. </a:t>
            </a:r>
            <a:r>
              <a:rPr lang="es-ES" sz="1200" i="1" dirty="0">
                <a:latin typeface="Times New Roman"/>
                <a:cs typeface="Times New Roman"/>
              </a:rPr>
              <a:t>F. Fernández Marzo, C. Peña Rodríguez y M.P.  Ruiz Ojeda</a:t>
            </a:r>
            <a:endParaRPr lang="es-ES" sz="1200" dirty="0">
              <a:latin typeface="Times New Roman"/>
              <a:cs typeface="Times New Roman"/>
            </a:endParaRPr>
          </a:p>
        </p:txBody>
      </p:sp>
      <p:pic>
        <p:nvPicPr>
          <p:cNvPr id="10" name="Imagen 9" descr="Captura de pantalla 2013-02-15 a la(s) 14.12.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" y="6248400"/>
            <a:ext cx="990600" cy="45111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1219200"/>
            <a:ext cx="6202551" cy="4531378"/>
          </a:xfrm>
          <a:prstGeom prst="rect">
            <a:avLst/>
          </a:prstGeom>
          <a:ln w="38100" cap="sq">
            <a:solidFill>
              <a:srgbClr val="7F7F7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522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Line 2"/>
          <p:cNvSpPr>
            <a:spLocks noChangeShapeType="1"/>
          </p:cNvSpPr>
          <p:nvPr/>
        </p:nvSpPr>
        <p:spPr bwMode="auto">
          <a:xfrm>
            <a:off x="381000" y="1143000"/>
            <a:ext cx="838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ES">
              <a:latin typeface="Arial" charset="0"/>
              <a:ea typeface="ＭＳ Ｐゴシック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685800" y="1371600"/>
            <a:ext cx="7620000" cy="3731278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marL="542925" algn="just">
              <a:lnSpc>
                <a:spcPct val="110000"/>
              </a:lnSpc>
              <a:spcBef>
                <a:spcPts val="600"/>
              </a:spcBef>
            </a:pPr>
            <a:r>
              <a:rPr lang="es-ES" sz="2800" b="1" dirty="0" smtClean="0">
                <a:solidFill>
                  <a:srgbClr val="0000FF"/>
                </a:solidFill>
              </a:rPr>
              <a:t>Exclusiones </a:t>
            </a:r>
            <a:r>
              <a:rPr lang="es-ES" sz="2400" b="1" i="1" dirty="0" smtClean="0">
                <a:solidFill>
                  <a:srgbClr val="CC0000"/>
                </a:solidFill>
              </a:rPr>
              <a:t>(tienen normativas específicas)</a:t>
            </a:r>
            <a:r>
              <a:rPr lang="es-ES" sz="2000" b="1" dirty="0" smtClean="0">
                <a:solidFill>
                  <a:srgbClr val="0000FF"/>
                </a:solidFill>
              </a:rPr>
              <a:t>:</a:t>
            </a:r>
          </a:p>
          <a:p>
            <a:pPr marL="546100" indent="-360363" algn="just">
              <a:lnSpc>
                <a:spcPct val="110000"/>
              </a:lnSpc>
              <a:spcBef>
                <a:spcPts val="600"/>
              </a:spcBef>
              <a:buClr>
                <a:srgbClr val="0000FF"/>
              </a:buClr>
              <a:buFont typeface="+mj-lt"/>
              <a:buAutoNum type="alphaLcParenR"/>
            </a:pPr>
            <a:r>
              <a:rPr lang="es-ES" sz="2000" b="1" dirty="0" smtClean="0"/>
              <a:t>Las emisiones a la atmósfera.</a:t>
            </a:r>
          </a:p>
          <a:p>
            <a:pPr marL="546100" indent="-360363" algn="just">
              <a:lnSpc>
                <a:spcPct val="110000"/>
              </a:lnSpc>
              <a:spcBef>
                <a:spcPts val="600"/>
              </a:spcBef>
              <a:buClr>
                <a:srgbClr val="0000FF"/>
              </a:buClr>
              <a:buFont typeface="+mj-lt"/>
              <a:buAutoNum type="alphaLcParenR"/>
            </a:pPr>
            <a:r>
              <a:rPr lang="es-ES" sz="2000" b="1" dirty="0" smtClean="0"/>
              <a:t>Los suelos no contaminados y otros materiales excavados.</a:t>
            </a:r>
          </a:p>
          <a:p>
            <a:pPr marL="546100" indent="-360363" algn="just">
              <a:lnSpc>
                <a:spcPct val="110000"/>
              </a:lnSpc>
              <a:spcBef>
                <a:spcPts val="600"/>
              </a:spcBef>
              <a:buClr>
                <a:srgbClr val="0000FF"/>
              </a:buClr>
              <a:buFont typeface="+mj-lt"/>
              <a:buAutoNum type="alphaLcParenR"/>
            </a:pPr>
            <a:r>
              <a:rPr lang="es-ES" sz="2000" b="1" dirty="0" smtClean="0"/>
              <a:t>Los residuos radiactivos.</a:t>
            </a:r>
          </a:p>
          <a:p>
            <a:pPr marL="546100" indent="-360363" algn="just">
              <a:lnSpc>
                <a:spcPct val="110000"/>
              </a:lnSpc>
              <a:spcBef>
                <a:spcPts val="600"/>
              </a:spcBef>
              <a:buClr>
                <a:srgbClr val="0000FF"/>
              </a:buClr>
              <a:buFont typeface="+mj-lt"/>
              <a:buAutoNum type="alphaLcParenR"/>
            </a:pPr>
            <a:r>
              <a:rPr lang="es-ES" sz="2000" b="1" dirty="0" smtClean="0"/>
              <a:t>Los explosivos desclasificados.</a:t>
            </a:r>
          </a:p>
          <a:p>
            <a:pPr marL="546100" indent="-360363">
              <a:lnSpc>
                <a:spcPct val="110000"/>
              </a:lnSpc>
              <a:spcBef>
                <a:spcPts val="600"/>
              </a:spcBef>
              <a:buClr>
                <a:srgbClr val="0000FF"/>
              </a:buClr>
              <a:buFont typeface="+mj-lt"/>
              <a:buAutoNum type="alphaLcParenR"/>
            </a:pPr>
            <a:r>
              <a:rPr lang="es-ES" sz="2000" b="1" dirty="0" smtClean="0"/>
              <a:t>Las materias fecales, paja y otro material natural, agrícola o silvícola, no peligroso.</a:t>
            </a:r>
          </a:p>
          <a:p>
            <a:pPr marL="546100" indent="-360363">
              <a:lnSpc>
                <a:spcPct val="110000"/>
              </a:lnSpc>
              <a:spcBef>
                <a:spcPts val="600"/>
              </a:spcBef>
              <a:buClr>
                <a:srgbClr val="0000FF"/>
              </a:buClr>
              <a:buFont typeface="+mj-lt"/>
              <a:buAutoNum type="alphaLcParenR"/>
            </a:pPr>
            <a:r>
              <a:rPr lang="es-ES" sz="2000" b="1" dirty="0" smtClean="0"/>
              <a:t>Aguas residuales, subproductos animales, cadáveres de animales, residuos mineros y de canteras ….</a:t>
            </a:r>
            <a:endParaRPr lang="es-ES" sz="2000" b="1" dirty="0" smtClean="0">
              <a:solidFill>
                <a:srgbClr val="C00000"/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762000" y="533400"/>
            <a:ext cx="8153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/>
            <a:r>
              <a:rPr lang="es-ES" sz="2800" b="1" dirty="0">
                <a:solidFill>
                  <a:srgbClr val="C00000"/>
                </a:solidFill>
              </a:rPr>
              <a:t>6</a:t>
            </a:r>
            <a:r>
              <a:rPr lang="es-ES" sz="2800" b="1" dirty="0" smtClean="0">
                <a:solidFill>
                  <a:srgbClr val="C00000"/>
                </a:solidFill>
              </a:rPr>
              <a:t>. Ley 22/2011: Residuos y Suelos contaminados</a:t>
            </a:r>
            <a:endParaRPr lang="es-ES" sz="2800" b="1" dirty="0">
              <a:solidFill>
                <a:srgbClr val="C00000"/>
              </a:solidFill>
            </a:endParaRPr>
          </a:p>
        </p:txBody>
      </p:sp>
      <p:sp>
        <p:nvSpPr>
          <p:cNvPr id="8" name="5 Marcador de número de diapositiva"/>
          <p:cNvSpPr txBox="1">
            <a:spLocks/>
          </p:cNvSpPr>
          <p:nvPr/>
        </p:nvSpPr>
        <p:spPr bwMode="auto">
          <a:xfrm>
            <a:off x="8554545" y="6248400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80A1FFF-C2F6-CB4E-AAAB-8BDB8429C952}" type="slidenum">
              <a:rPr lang="eu-ES" sz="1600">
                <a:latin typeface="Arial" charset="0"/>
                <a:cs typeface="Arial" charset="0"/>
              </a:rPr>
              <a:pPr eaLnBrk="1" hangingPunct="1"/>
              <a:t>40</a:t>
            </a:fld>
            <a:endParaRPr lang="eu-ES" sz="1600" dirty="0">
              <a:latin typeface="Arial" charset="0"/>
              <a:cs typeface="Arial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524000" y="6248400"/>
            <a:ext cx="6096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2700338" algn="ctr"/>
                <a:tab pos="5400675" algn="r"/>
              </a:tabLst>
            </a:pPr>
            <a:r>
              <a:rPr lang="es-ES" sz="1200" i="1" dirty="0" smtClean="0">
                <a:latin typeface="Times New Roman"/>
                <a:cs typeface="Times New Roman"/>
              </a:rPr>
              <a:t>OCW 2014. Tecnologías Ambientales: Gestión y Minimización de Residuos Industriales. Estudio de Casos. </a:t>
            </a:r>
            <a:r>
              <a:rPr lang="es-ES" sz="1200" i="1" dirty="0">
                <a:latin typeface="Times New Roman"/>
                <a:cs typeface="Times New Roman"/>
              </a:rPr>
              <a:t>F. Fernández Marzo, C. Peña Rodríguez y M.P.  Ruiz Ojeda</a:t>
            </a:r>
            <a:endParaRPr lang="es-ES" sz="1200" dirty="0">
              <a:latin typeface="Times New Roman"/>
              <a:cs typeface="Times New Roman"/>
            </a:endParaRPr>
          </a:p>
        </p:txBody>
      </p:sp>
      <p:pic>
        <p:nvPicPr>
          <p:cNvPr id="12" name="Imagen 11" descr="Captura de pantalla 2013-02-15 a la(s) 14.12.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276304"/>
            <a:ext cx="990600" cy="4511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7818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Line 2"/>
          <p:cNvSpPr>
            <a:spLocks noChangeShapeType="1"/>
          </p:cNvSpPr>
          <p:nvPr/>
        </p:nvSpPr>
        <p:spPr bwMode="auto">
          <a:xfrm>
            <a:off x="457200" y="990600"/>
            <a:ext cx="784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ES">
              <a:latin typeface="Arial" charset="0"/>
              <a:ea typeface="ＭＳ Ｐゴシック" charset="0"/>
            </a:endParaRPr>
          </a:p>
        </p:txBody>
      </p:sp>
      <p:sp>
        <p:nvSpPr>
          <p:cNvPr id="5" name="CuadroTexto 2"/>
          <p:cNvSpPr txBox="1"/>
          <p:nvPr/>
        </p:nvSpPr>
        <p:spPr>
          <a:xfrm>
            <a:off x="609600" y="1295400"/>
            <a:ext cx="7696200" cy="4616648"/>
          </a:xfrm>
          <a:prstGeom prst="rect">
            <a:avLst/>
          </a:prstGeom>
          <a:solidFill>
            <a:srgbClr val="FFDFE2"/>
          </a:solidFill>
        </p:spPr>
        <p:txBody>
          <a:bodyPr wrap="square">
            <a:spAutoFit/>
          </a:bodyPr>
          <a:lstStyle/>
          <a:p>
            <a:pPr marL="271463" algn="just">
              <a:spcBef>
                <a:spcPts val="1200"/>
              </a:spcBef>
              <a:buClr>
                <a:srgbClr val="0000CC"/>
              </a:buClr>
              <a:buSzPct val="170000"/>
            </a:pPr>
            <a:r>
              <a:rPr lang="es-ES" sz="2400" b="1" dirty="0" smtClean="0">
                <a:solidFill>
                  <a:srgbClr val="0000FF"/>
                </a:solidFill>
              </a:rPr>
              <a:t>Algunas definiciones relevantes (Art. 3)</a:t>
            </a:r>
            <a:r>
              <a:rPr lang="es-ES" sz="2000" b="1" dirty="0" smtClean="0">
                <a:solidFill>
                  <a:srgbClr val="0000CC"/>
                </a:solidFill>
              </a:rPr>
              <a:t>:</a:t>
            </a:r>
            <a:r>
              <a:rPr lang="es-ES" sz="2000" b="1" dirty="0" smtClean="0"/>
              <a:t> </a:t>
            </a:r>
          </a:p>
          <a:p>
            <a:pPr marL="271463" indent="-271463" algn="just">
              <a:spcBef>
                <a:spcPts val="1200"/>
              </a:spcBef>
              <a:buClr>
                <a:srgbClr val="A8007D"/>
              </a:buClr>
              <a:buSzPct val="175000"/>
              <a:buFont typeface="Arial" pitchFamily="34" charset="0"/>
              <a:buChar char="•"/>
            </a:pPr>
            <a:r>
              <a:rPr lang="es-ES" sz="2000" b="1" i="1" dirty="0" smtClean="0"/>
              <a:t>“</a:t>
            </a:r>
            <a:r>
              <a:rPr lang="es-ES" sz="2000" b="1" i="1" dirty="0" smtClean="0">
                <a:solidFill>
                  <a:srgbClr val="0000FF"/>
                </a:solidFill>
              </a:rPr>
              <a:t>Residuo</a:t>
            </a:r>
            <a:r>
              <a:rPr lang="es-ES" sz="2000" b="1" i="1" dirty="0" smtClean="0"/>
              <a:t>”: Cualquier sustancia u objeto que su poseedor deseche o tenga la intención o la obligación de desechar. </a:t>
            </a:r>
          </a:p>
          <a:p>
            <a:pPr marL="271463" indent="-271463" algn="just">
              <a:spcBef>
                <a:spcPts val="1200"/>
              </a:spcBef>
              <a:buClr>
                <a:srgbClr val="A8007D"/>
              </a:buClr>
              <a:buSzPct val="175000"/>
              <a:buFont typeface="Arial" pitchFamily="34" charset="0"/>
              <a:buChar char="•"/>
            </a:pPr>
            <a:r>
              <a:rPr lang="es-ES" sz="2000" b="1" i="1" dirty="0" smtClean="0"/>
              <a:t>“</a:t>
            </a:r>
            <a:r>
              <a:rPr lang="es-ES" sz="2000" b="1" i="1" dirty="0">
                <a:solidFill>
                  <a:srgbClr val="0000FF"/>
                </a:solidFill>
              </a:rPr>
              <a:t>Residuos</a:t>
            </a:r>
            <a:r>
              <a:rPr lang="es-ES" sz="2000" b="1" i="1" dirty="0" smtClean="0"/>
              <a:t> </a:t>
            </a:r>
            <a:r>
              <a:rPr lang="es-ES" sz="2000" b="1" i="1" dirty="0">
                <a:solidFill>
                  <a:srgbClr val="0000FF"/>
                </a:solidFill>
              </a:rPr>
              <a:t>industriales</a:t>
            </a:r>
            <a:r>
              <a:rPr lang="es-ES" sz="2000" b="1" i="1" dirty="0" smtClean="0"/>
              <a:t>”: Residuos resultantes de los procesos de fabricación, de transformación, de utilización, de consumo, de limpieza o de mantenimiento generados por la actividad industrial, excluidas las emisiones a la atmósfera reguladas en la Ley 34/2007.</a:t>
            </a:r>
          </a:p>
          <a:p>
            <a:pPr marL="271463" indent="-271463" algn="just">
              <a:spcBef>
                <a:spcPts val="1200"/>
              </a:spcBef>
              <a:buClr>
                <a:srgbClr val="A8007D"/>
              </a:buClr>
              <a:buSzPct val="175000"/>
              <a:buFont typeface="Arial" pitchFamily="34" charset="0"/>
              <a:buChar char="•"/>
            </a:pPr>
            <a:r>
              <a:rPr lang="es-ES" sz="2000" b="1" i="1" dirty="0" smtClean="0"/>
              <a:t>“</a:t>
            </a:r>
            <a:r>
              <a:rPr lang="es-ES" sz="2000" b="1" i="1" dirty="0">
                <a:solidFill>
                  <a:srgbClr val="0000FF"/>
                </a:solidFill>
              </a:rPr>
              <a:t>Residuo</a:t>
            </a:r>
            <a:r>
              <a:rPr lang="es-ES" sz="2000" b="1" i="1" dirty="0" smtClean="0"/>
              <a:t> </a:t>
            </a:r>
            <a:r>
              <a:rPr lang="es-ES" sz="2000" b="1" i="1" dirty="0">
                <a:solidFill>
                  <a:srgbClr val="0000FF"/>
                </a:solidFill>
              </a:rPr>
              <a:t>Peligroso</a:t>
            </a:r>
            <a:r>
              <a:rPr lang="es-ES" sz="2000" b="1" i="1" dirty="0" smtClean="0"/>
              <a:t>”: </a:t>
            </a:r>
            <a:r>
              <a:rPr lang="es-ES" sz="2000" b="1" i="1" dirty="0"/>
              <a:t>R</a:t>
            </a:r>
            <a:r>
              <a:rPr lang="es-ES" sz="2000" b="1" i="1" dirty="0" smtClean="0"/>
              <a:t>esiduo </a:t>
            </a:r>
            <a:r>
              <a:rPr lang="es-ES" sz="2000" b="1" i="1" dirty="0"/>
              <a:t>que presenta una o varias de las </a:t>
            </a:r>
            <a:r>
              <a:rPr lang="es-ES" sz="2000" b="1" i="1" dirty="0" err="1"/>
              <a:t>características</a:t>
            </a:r>
            <a:r>
              <a:rPr lang="es-ES" sz="2000" b="1" i="1" dirty="0"/>
              <a:t> peligrosas enumeradas en el anexo III, y </a:t>
            </a:r>
            <a:r>
              <a:rPr lang="es-ES" sz="2000" b="1" i="1" dirty="0" err="1"/>
              <a:t>aquél</a:t>
            </a:r>
            <a:r>
              <a:rPr lang="es-ES" sz="2000" b="1" i="1" dirty="0"/>
              <a:t> que pueda aprobar el Gobierno de conformidad con lo establecido en la normativa europea o en los convenios internacionales de los que </a:t>
            </a:r>
            <a:r>
              <a:rPr lang="es-ES" sz="2000" b="1" i="1" dirty="0" err="1"/>
              <a:t>España</a:t>
            </a:r>
            <a:r>
              <a:rPr lang="es-ES" sz="2000" b="1" i="1" dirty="0"/>
              <a:t> sea parte, </a:t>
            </a:r>
            <a:r>
              <a:rPr lang="es-ES" sz="2000" b="1" i="1" dirty="0" smtClean="0"/>
              <a:t>así </a:t>
            </a:r>
            <a:r>
              <a:rPr lang="es-ES" sz="2000" b="1" i="1" dirty="0"/>
              <a:t>como los recipientes y envases que los hayan contenido</a:t>
            </a:r>
            <a:r>
              <a:rPr lang="es-ES" sz="2000" dirty="0"/>
              <a:t>. 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33400" y="381000"/>
            <a:ext cx="8001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/>
            <a:r>
              <a:rPr lang="es-ES" sz="2800" b="1" dirty="0">
                <a:solidFill>
                  <a:srgbClr val="C00000"/>
                </a:solidFill>
              </a:rPr>
              <a:t>6</a:t>
            </a:r>
            <a:r>
              <a:rPr lang="es-ES" sz="2800" b="1" dirty="0" smtClean="0">
                <a:solidFill>
                  <a:srgbClr val="C00000"/>
                </a:solidFill>
              </a:rPr>
              <a:t>. Ley 22/2011 de Residuos y Suelos Contaminados</a:t>
            </a:r>
            <a:endParaRPr lang="es-ES" sz="2800" b="1" dirty="0">
              <a:solidFill>
                <a:srgbClr val="C00000"/>
              </a:solidFill>
            </a:endParaRPr>
          </a:p>
        </p:txBody>
      </p:sp>
      <p:sp>
        <p:nvSpPr>
          <p:cNvPr id="9" name="5 Marcador de número de diapositiva"/>
          <p:cNvSpPr txBox="1">
            <a:spLocks/>
          </p:cNvSpPr>
          <p:nvPr/>
        </p:nvSpPr>
        <p:spPr bwMode="auto">
          <a:xfrm>
            <a:off x="8572500" y="6248400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80A1FFF-C2F6-CB4E-AAAB-8BDB8429C952}" type="slidenum">
              <a:rPr lang="eu-ES" sz="1400">
                <a:latin typeface="Arial" charset="0"/>
                <a:cs typeface="Arial" charset="0"/>
              </a:rPr>
              <a:pPr eaLnBrk="1" hangingPunct="1"/>
              <a:t>41</a:t>
            </a:fld>
            <a:endParaRPr lang="eu-ES" sz="1400" dirty="0">
              <a:latin typeface="Arial" charset="0"/>
              <a:cs typeface="Arial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524000" y="6248400"/>
            <a:ext cx="6096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2700338" algn="ctr"/>
                <a:tab pos="5400675" algn="r"/>
              </a:tabLst>
            </a:pPr>
            <a:r>
              <a:rPr lang="es-ES" sz="1200" i="1" dirty="0" smtClean="0">
                <a:latin typeface="Times New Roman"/>
                <a:cs typeface="Times New Roman"/>
              </a:rPr>
              <a:t>OCW 2014. Tecnologías Ambientales: Gestión y Minimización de Residuos Industriales. Estudio de Casos. </a:t>
            </a:r>
            <a:r>
              <a:rPr lang="es-ES" sz="1200" i="1" dirty="0">
                <a:latin typeface="Times New Roman"/>
                <a:cs typeface="Times New Roman"/>
              </a:rPr>
              <a:t>F. Fernández Marzo, C. Peña Rodríguez y M.P.  Ruiz Ojeda</a:t>
            </a:r>
            <a:endParaRPr lang="es-ES" sz="1200" dirty="0">
              <a:latin typeface="Times New Roman"/>
              <a:cs typeface="Times New Roman"/>
            </a:endParaRPr>
          </a:p>
        </p:txBody>
      </p:sp>
      <p:pic>
        <p:nvPicPr>
          <p:cNvPr id="12" name="Imagen 11" descr="Captura de pantalla 2013-02-15 a la(s) 14.12.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276304"/>
            <a:ext cx="990600" cy="4511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9648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Line 2"/>
          <p:cNvSpPr>
            <a:spLocks noChangeShapeType="1"/>
          </p:cNvSpPr>
          <p:nvPr/>
        </p:nvSpPr>
        <p:spPr bwMode="auto">
          <a:xfrm>
            <a:off x="457200" y="990600"/>
            <a:ext cx="784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ES">
              <a:latin typeface="Arial" charset="0"/>
              <a:ea typeface="ＭＳ Ｐゴシック" charset="0"/>
            </a:endParaRPr>
          </a:p>
        </p:txBody>
      </p:sp>
      <p:sp>
        <p:nvSpPr>
          <p:cNvPr id="5" name="CuadroTexto 2"/>
          <p:cNvSpPr txBox="1"/>
          <p:nvPr/>
        </p:nvSpPr>
        <p:spPr>
          <a:xfrm>
            <a:off x="609600" y="1295400"/>
            <a:ext cx="7696200" cy="3785652"/>
          </a:xfrm>
          <a:prstGeom prst="rect">
            <a:avLst/>
          </a:prstGeom>
          <a:solidFill>
            <a:srgbClr val="FFDFE2"/>
          </a:solidFill>
        </p:spPr>
        <p:txBody>
          <a:bodyPr wrap="square">
            <a:spAutoFit/>
          </a:bodyPr>
          <a:lstStyle/>
          <a:p>
            <a:pPr marL="271463" indent="-271463" algn="just">
              <a:spcBef>
                <a:spcPts val="1200"/>
              </a:spcBef>
              <a:buClr>
                <a:srgbClr val="A8007D"/>
              </a:buClr>
              <a:buSzPct val="175000"/>
              <a:buFont typeface="Arial" pitchFamily="34" charset="0"/>
              <a:buChar char="•"/>
            </a:pPr>
            <a:r>
              <a:rPr lang="es-ES" sz="2000" b="1" i="1" dirty="0" smtClean="0"/>
              <a:t>“</a:t>
            </a:r>
            <a:r>
              <a:rPr lang="es-ES" sz="2000" b="1" i="1" dirty="0" smtClean="0">
                <a:solidFill>
                  <a:srgbClr val="0000FF"/>
                </a:solidFill>
              </a:rPr>
              <a:t>Productor de Residuos</a:t>
            </a:r>
            <a:r>
              <a:rPr lang="es-ES" sz="2000" b="1" i="1" dirty="0" smtClean="0"/>
              <a:t>”: </a:t>
            </a:r>
            <a:r>
              <a:rPr lang="es-ES" sz="2000" b="1" i="1" dirty="0"/>
              <a:t>C</a:t>
            </a:r>
            <a:r>
              <a:rPr lang="es-ES" sz="2000" b="1" i="1" dirty="0" smtClean="0"/>
              <a:t>ualquier </a:t>
            </a:r>
            <a:r>
              <a:rPr lang="es-ES" sz="2000" b="1" i="1" dirty="0"/>
              <a:t>persona </a:t>
            </a:r>
            <a:r>
              <a:rPr lang="es-ES" sz="2000" b="1" i="1" dirty="0" err="1"/>
              <a:t>física</a:t>
            </a:r>
            <a:r>
              <a:rPr lang="es-ES" sz="2000" b="1" i="1" dirty="0"/>
              <a:t> o </a:t>
            </a:r>
            <a:r>
              <a:rPr lang="es-ES" sz="2000" b="1" i="1" dirty="0" err="1"/>
              <a:t>jurídica</a:t>
            </a:r>
            <a:r>
              <a:rPr lang="es-ES" sz="2000" b="1" i="1" dirty="0"/>
              <a:t> cuya actividad produzca residuos (productor inicial de residuos) o cualquier persona que </a:t>
            </a:r>
            <a:r>
              <a:rPr lang="es-ES" sz="2000" b="1" i="1" dirty="0" err="1"/>
              <a:t>efectúe</a:t>
            </a:r>
            <a:r>
              <a:rPr lang="es-ES" sz="2000" b="1" i="1" dirty="0"/>
              <a:t> operaciones de tratamiento previo, de mezcla o de otro tipo, que ocasionen un cambio de naturaleza o de </a:t>
            </a:r>
            <a:r>
              <a:rPr lang="es-ES" sz="2000" b="1" i="1" dirty="0" err="1"/>
              <a:t>composición</a:t>
            </a:r>
            <a:r>
              <a:rPr lang="es-ES" sz="2000" b="1" i="1" dirty="0"/>
              <a:t> de esos residuos. </a:t>
            </a:r>
          </a:p>
          <a:p>
            <a:pPr marL="271463" indent="-271463" algn="just">
              <a:spcBef>
                <a:spcPts val="1200"/>
              </a:spcBef>
              <a:buClr>
                <a:srgbClr val="A8007D"/>
              </a:buClr>
              <a:buSzPct val="175000"/>
              <a:buFont typeface="Arial" pitchFamily="34" charset="0"/>
              <a:buChar char="•"/>
            </a:pPr>
            <a:r>
              <a:rPr lang="es-ES" sz="2000" b="1" i="1" dirty="0" smtClean="0"/>
              <a:t>“</a:t>
            </a:r>
            <a:r>
              <a:rPr lang="es-ES" sz="2000" b="1" i="1" dirty="0" smtClean="0">
                <a:solidFill>
                  <a:srgbClr val="0000FF"/>
                </a:solidFill>
              </a:rPr>
              <a:t>Poseedor de Residuos</a:t>
            </a:r>
            <a:r>
              <a:rPr lang="es-ES" sz="2000" b="1" i="1" dirty="0" smtClean="0"/>
              <a:t>”: </a:t>
            </a:r>
            <a:r>
              <a:rPr lang="es-ES" sz="2000" b="1" i="1" dirty="0"/>
              <a:t>el productor de residuos u otra persona </a:t>
            </a:r>
            <a:r>
              <a:rPr lang="es-ES" sz="2000" b="1" i="1" dirty="0" err="1"/>
              <a:t>física</a:t>
            </a:r>
            <a:r>
              <a:rPr lang="es-ES" sz="2000" b="1" i="1" dirty="0"/>
              <a:t> o </a:t>
            </a:r>
            <a:r>
              <a:rPr lang="es-ES" sz="2000" b="1" i="1" dirty="0" err="1"/>
              <a:t>jurídica</a:t>
            </a:r>
            <a:r>
              <a:rPr lang="es-ES" sz="2000" b="1" i="1" dirty="0"/>
              <a:t> que esté en </a:t>
            </a:r>
            <a:r>
              <a:rPr lang="es-ES" sz="2000" b="1" i="1" dirty="0" err="1"/>
              <a:t>posesión</a:t>
            </a:r>
            <a:r>
              <a:rPr lang="es-ES" sz="2000" b="1" i="1" dirty="0"/>
              <a:t> de residuos. </a:t>
            </a:r>
            <a:endParaRPr lang="es-ES" sz="2000" b="1" i="1" dirty="0" smtClean="0"/>
          </a:p>
          <a:p>
            <a:pPr marL="271463" indent="-271463" algn="just">
              <a:spcBef>
                <a:spcPts val="1200"/>
              </a:spcBef>
              <a:buClr>
                <a:srgbClr val="A8007D"/>
              </a:buClr>
              <a:buSzPct val="175000"/>
              <a:buFont typeface="Arial" pitchFamily="34" charset="0"/>
              <a:buChar char="•"/>
            </a:pPr>
            <a:r>
              <a:rPr lang="es-ES" sz="2000" b="1" i="1" dirty="0"/>
              <a:t>«</a:t>
            </a:r>
            <a:r>
              <a:rPr lang="es-ES" sz="2000" b="1" i="1" dirty="0">
                <a:solidFill>
                  <a:srgbClr val="0000FF"/>
                </a:solidFill>
              </a:rPr>
              <a:t>Gestor de residuos</a:t>
            </a:r>
            <a:r>
              <a:rPr lang="es-ES" sz="2000" b="1" i="1" dirty="0"/>
              <a:t>»: la persona o entidad, </a:t>
            </a:r>
            <a:r>
              <a:rPr lang="es-ES" sz="2000" b="1" i="1" dirty="0" err="1"/>
              <a:t>pública</a:t>
            </a:r>
            <a:r>
              <a:rPr lang="es-ES" sz="2000" b="1" i="1" dirty="0"/>
              <a:t> o privada, registrada mediante </a:t>
            </a:r>
            <a:r>
              <a:rPr lang="es-ES" sz="2000" b="1" i="1" dirty="0" err="1"/>
              <a:t>autorización</a:t>
            </a:r>
            <a:r>
              <a:rPr lang="es-ES" sz="2000" b="1" i="1" dirty="0"/>
              <a:t> o </a:t>
            </a:r>
            <a:r>
              <a:rPr lang="es-ES" sz="2000" b="1" i="1" dirty="0" err="1"/>
              <a:t>comunicación</a:t>
            </a:r>
            <a:r>
              <a:rPr lang="es-ES" sz="2000" b="1" i="1" dirty="0"/>
              <a:t> que realice cualquiera de las operaciones que componen la </a:t>
            </a:r>
            <a:r>
              <a:rPr lang="es-ES" sz="2000" b="1" i="1" dirty="0" err="1"/>
              <a:t>gestión</a:t>
            </a:r>
            <a:r>
              <a:rPr lang="es-ES" sz="2000" b="1" i="1" dirty="0"/>
              <a:t> de los residuos, sea o no el productor de los mismos. 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33400" y="381000"/>
            <a:ext cx="8001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/>
            <a:r>
              <a:rPr lang="es-ES" sz="2800" b="1" dirty="0">
                <a:solidFill>
                  <a:srgbClr val="C00000"/>
                </a:solidFill>
              </a:rPr>
              <a:t>6</a:t>
            </a:r>
            <a:r>
              <a:rPr lang="es-ES" sz="2800" b="1" dirty="0" smtClean="0">
                <a:solidFill>
                  <a:srgbClr val="C00000"/>
                </a:solidFill>
              </a:rPr>
              <a:t>. Ley 22/2011 de Residuos y Suelos Contaminados</a:t>
            </a:r>
            <a:endParaRPr lang="es-ES" sz="2800" b="1" dirty="0">
              <a:solidFill>
                <a:srgbClr val="C00000"/>
              </a:solidFill>
            </a:endParaRPr>
          </a:p>
        </p:txBody>
      </p:sp>
      <p:sp>
        <p:nvSpPr>
          <p:cNvPr id="9" name="5 Marcador de número de diapositiva"/>
          <p:cNvSpPr txBox="1">
            <a:spLocks/>
          </p:cNvSpPr>
          <p:nvPr/>
        </p:nvSpPr>
        <p:spPr bwMode="auto">
          <a:xfrm>
            <a:off x="8572500" y="6248400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80A1FFF-C2F6-CB4E-AAAB-8BDB8429C952}" type="slidenum">
              <a:rPr lang="eu-ES" sz="1400">
                <a:latin typeface="Arial" charset="0"/>
                <a:cs typeface="Arial" charset="0"/>
              </a:rPr>
              <a:pPr eaLnBrk="1" hangingPunct="1"/>
              <a:t>42</a:t>
            </a:fld>
            <a:endParaRPr lang="eu-ES" sz="1400" dirty="0">
              <a:latin typeface="Arial" charset="0"/>
              <a:cs typeface="Arial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524000" y="6248400"/>
            <a:ext cx="6096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2700338" algn="ctr"/>
                <a:tab pos="5400675" algn="r"/>
              </a:tabLst>
            </a:pPr>
            <a:r>
              <a:rPr lang="es-ES" sz="1200" i="1" dirty="0" smtClean="0">
                <a:latin typeface="Times New Roman"/>
                <a:cs typeface="Times New Roman"/>
              </a:rPr>
              <a:t>OCW 2014. Tecnologías Ambientales: Gestión y Minimización de Residuos Industriales. Estudio de Casos. </a:t>
            </a:r>
            <a:r>
              <a:rPr lang="es-ES" sz="1200" i="1" dirty="0">
                <a:latin typeface="Times New Roman"/>
                <a:cs typeface="Times New Roman"/>
              </a:rPr>
              <a:t>F. Fernández Marzo, C. Peña Rodríguez y M.P.  Ruiz Ojeda</a:t>
            </a:r>
            <a:endParaRPr lang="es-ES" sz="1200" dirty="0">
              <a:latin typeface="Times New Roman"/>
              <a:cs typeface="Times New Roman"/>
            </a:endParaRPr>
          </a:p>
        </p:txBody>
      </p:sp>
      <p:pic>
        <p:nvPicPr>
          <p:cNvPr id="12" name="Imagen 11" descr="Captura de pantalla 2013-02-15 a la(s) 14.12.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276304"/>
            <a:ext cx="990600" cy="4511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7500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Line 2"/>
          <p:cNvSpPr>
            <a:spLocks noChangeShapeType="1"/>
          </p:cNvSpPr>
          <p:nvPr/>
        </p:nvSpPr>
        <p:spPr bwMode="auto">
          <a:xfrm>
            <a:off x="457200" y="990600"/>
            <a:ext cx="777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ES">
              <a:latin typeface="Arial" charset="0"/>
              <a:ea typeface="ＭＳ Ｐゴシック" charset="0"/>
            </a:endParaRPr>
          </a:p>
        </p:txBody>
      </p:sp>
      <p:sp>
        <p:nvSpPr>
          <p:cNvPr id="5" name="CuadroTexto 2"/>
          <p:cNvSpPr txBox="1"/>
          <p:nvPr/>
        </p:nvSpPr>
        <p:spPr>
          <a:xfrm>
            <a:off x="533400" y="1143000"/>
            <a:ext cx="7696200" cy="4308872"/>
          </a:xfrm>
          <a:prstGeom prst="rect">
            <a:avLst/>
          </a:prstGeom>
          <a:solidFill>
            <a:srgbClr val="D8E2F1"/>
          </a:solidFill>
        </p:spPr>
        <p:txBody>
          <a:bodyPr wrap="square">
            <a:spAutoFit/>
          </a:bodyPr>
          <a:lstStyle/>
          <a:p>
            <a:pPr marL="357188" algn="just">
              <a:spcBef>
                <a:spcPts val="1200"/>
              </a:spcBef>
              <a:buClr>
                <a:srgbClr val="A8007D"/>
              </a:buClr>
              <a:buSzPct val="175000"/>
            </a:pPr>
            <a:r>
              <a:rPr lang="es-ES" sz="2400" b="1" i="1" dirty="0" smtClean="0">
                <a:solidFill>
                  <a:srgbClr val="0000FF"/>
                </a:solidFill>
              </a:rPr>
              <a:t>Principios de la política de residuos (Art. 7)</a:t>
            </a:r>
            <a:r>
              <a:rPr lang="es-ES" sz="2000" b="1" i="1" dirty="0" smtClean="0">
                <a:solidFill>
                  <a:srgbClr val="0000FF"/>
                </a:solidFill>
              </a:rPr>
              <a:t>:</a:t>
            </a:r>
          </a:p>
          <a:p>
            <a:pPr marL="357188" algn="just">
              <a:spcBef>
                <a:spcPts val="600"/>
              </a:spcBef>
              <a:buClr>
                <a:srgbClr val="A8007D"/>
              </a:buClr>
              <a:buSzPct val="175000"/>
            </a:pPr>
            <a:r>
              <a:rPr lang="es-ES" sz="2000" b="1" i="1" dirty="0" err="1" smtClean="0">
                <a:solidFill>
                  <a:srgbClr val="008000"/>
                </a:solidFill>
              </a:rPr>
              <a:t>Protección</a:t>
            </a:r>
            <a:r>
              <a:rPr lang="es-ES" sz="2000" b="1" i="1" dirty="0" smtClean="0">
                <a:solidFill>
                  <a:srgbClr val="008000"/>
                </a:solidFill>
              </a:rPr>
              <a:t> </a:t>
            </a:r>
            <a:r>
              <a:rPr lang="es-ES" sz="2000" b="1" i="1" dirty="0">
                <a:solidFill>
                  <a:srgbClr val="008000"/>
                </a:solidFill>
              </a:rPr>
              <a:t>de la salud humana y el medio ambiente</a:t>
            </a:r>
            <a:r>
              <a:rPr lang="es-ES" sz="2000" i="1" dirty="0"/>
              <a:t>. </a:t>
            </a:r>
            <a:endParaRPr lang="es-ES" sz="2000" dirty="0" smtClean="0"/>
          </a:p>
          <a:p>
            <a:pPr marL="357188" indent="-357188" algn="just">
              <a:spcBef>
                <a:spcPts val="1200"/>
              </a:spcBef>
              <a:buClr>
                <a:srgbClr val="A8007D"/>
              </a:buClr>
              <a:buSzPct val="105000"/>
              <a:buFont typeface="+mj-lt"/>
              <a:buAutoNum type="arabicPeriod"/>
            </a:pPr>
            <a:r>
              <a:rPr lang="es-ES" sz="2000" b="1" dirty="0" smtClean="0"/>
              <a:t>Se </a:t>
            </a:r>
            <a:r>
              <a:rPr lang="es-ES" sz="2000" b="1" dirty="0" err="1" smtClean="0"/>
              <a:t>adoptarán</a:t>
            </a:r>
            <a:r>
              <a:rPr lang="es-ES" sz="2000" b="1" dirty="0" smtClean="0"/>
              <a:t> </a:t>
            </a:r>
            <a:r>
              <a:rPr lang="es-ES" sz="2000" b="1" dirty="0"/>
              <a:t>las medidas necesarias para asegurar que la </a:t>
            </a:r>
            <a:r>
              <a:rPr lang="es-ES" sz="2000" b="1" dirty="0" err="1"/>
              <a:t>gestión</a:t>
            </a:r>
            <a:r>
              <a:rPr lang="es-ES" sz="2000" b="1" dirty="0"/>
              <a:t> de los residuos se realice sin poner en peligro la </a:t>
            </a:r>
            <a:r>
              <a:rPr lang="es-ES" sz="2000" b="1" dirty="0">
                <a:solidFill>
                  <a:srgbClr val="0000FF"/>
                </a:solidFill>
              </a:rPr>
              <a:t>salud humana y sin </a:t>
            </a:r>
            <a:r>
              <a:rPr lang="es-ES" sz="2000" b="1" dirty="0" err="1">
                <a:solidFill>
                  <a:srgbClr val="0000FF"/>
                </a:solidFill>
              </a:rPr>
              <a:t>dañar</a:t>
            </a:r>
            <a:r>
              <a:rPr lang="es-ES" sz="2000" b="1" dirty="0">
                <a:solidFill>
                  <a:srgbClr val="0000FF"/>
                </a:solidFill>
              </a:rPr>
              <a:t> al medio </a:t>
            </a:r>
            <a:r>
              <a:rPr lang="es-ES" sz="2000" b="1" dirty="0" smtClean="0">
                <a:solidFill>
                  <a:srgbClr val="0000FF"/>
                </a:solidFill>
              </a:rPr>
              <a:t>ambiente</a:t>
            </a:r>
            <a:r>
              <a:rPr lang="es-ES" sz="2000" b="1" dirty="0" smtClean="0"/>
              <a:t>: </a:t>
            </a:r>
            <a:endParaRPr lang="es-ES" sz="2000" b="1" dirty="0"/>
          </a:p>
          <a:p>
            <a:pPr lvl="1">
              <a:spcBef>
                <a:spcPts val="600"/>
              </a:spcBef>
            </a:pPr>
            <a:r>
              <a:rPr lang="es-ES" sz="2000" b="1" dirty="0"/>
              <a:t>a)  </a:t>
            </a:r>
            <a:r>
              <a:rPr lang="es-ES" sz="2000" b="1" dirty="0" smtClean="0"/>
              <a:t>Ni para el </a:t>
            </a:r>
            <a:r>
              <a:rPr lang="es-ES" sz="2000" b="1" dirty="0"/>
              <a:t>agua, el aire o el suelo</a:t>
            </a:r>
            <a:r>
              <a:rPr lang="es-ES" sz="2000" b="1" dirty="0" smtClean="0"/>
              <a:t>, </a:t>
            </a:r>
            <a:r>
              <a:rPr lang="es-ES" sz="2000" b="1" dirty="0"/>
              <a:t>la fauna </a:t>
            </a:r>
            <a:r>
              <a:rPr lang="es-ES" sz="2000" b="1" dirty="0" smtClean="0"/>
              <a:t>o </a:t>
            </a:r>
            <a:r>
              <a:rPr lang="es-ES" sz="2000" b="1" dirty="0"/>
              <a:t>la </a:t>
            </a:r>
            <a:r>
              <a:rPr lang="es-ES" sz="2000" b="1" dirty="0" smtClean="0"/>
              <a:t>flora. </a:t>
            </a:r>
            <a:endParaRPr lang="es-ES" sz="2000" b="1" dirty="0"/>
          </a:p>
          <a:p>
            <a:pPr lvl="1">
              <a:spcBef>
                <a:spcPts val="600"/>
              </a:spcBef>
            </a:pPr>
            <a:r>
              <a:rPr lang="es-ES" sz="2000" b="1" dirty="0"/>
              <a:t>b)  </a:t>
            </a:r>
            <a:r>
              <a:rPr lang="es-ES" sz="2000" b="1" dirty="0" smtClean="0"/>
              <a:t>No </a:t>
            </a:r>
            <a:r>
              <a:rPr lang="es-ES" sz="2000" b="1" dirty="0" err="1"/>
              <a:t>causarán</a:t>
            </a:r>
            <a:r>
              <a:rPr lang="es-ES" sz="2000" b="1" dirty="0"/>
              <a:t> incomodidades por </a:t>
            </a:r>
            <a:r>
              <a:rPr lang="es-ES" sz="2000" b="1" dirty="0" smtClean="0"/>
              <a:t>ruido u olores</a:t>
            </a:r>
            <a:r>
              <a:rPr lang="es-ES" sz="2000" b="1" dirty="0"/>
              <a:t>.</a:t>
            </a:r>
            <a:r>
              <a:rPr lang="es-ES" sz="2000" b="1" dirty="0" smtClean="0"/>
              <a:t> </a:t>
            </a:r>
            <a:endParaRPr lang="es-ES" sz="2000" b="1" dirty="0"/>
          </a:p>
          <a:p>
            <a:pPr lvl="1">
              <a:spcBef>
                <a:spcPts val="600"/>
              </a:spcBef>
            </a:pPr>
            <a:r>
              <a:rPr lang="es-ES" sz="2000" b="1" dirty="0"/>
              <a:t>c)  </a:t>
            </a:r>
            <a:r>
              <a:rPr lang="es-ES" sz="2000" b="1" dirty="0" smtClean="0"/>
              <a:t>Se protegerá el paisajes y los </a:t>
            </a:r>
            <a:r>
              <a:rPr lang="es-ES" sz="2000" b="1" dirty="0"/>
              <a:t>lugares de especial </a:t>
            </a:r>
            <a:r>
              <a:rPr lang="es-ES" sz="2000" b="1" dirty="0" err="1" smtClean="0"/>
              <a:t>interés</a:t>
            </a:r>
            <a:r>
              <a:rPr lang="es-ES" sz="2000" b="1" dirty="0" smtClean="0"/>
              <a:t>.</a:t>
            </a:r>
          </a:p>
          <a:p>
            <a:pPr marL="457200" indent="-457200" algn="just">
              <a:spcBef>
                <a:spcPts val="1200"/>
              </a:spcBef>
              <a:buClr>
                <a:srgbClr val="A8007D"/>
              </a:buClr>
              <a:buSzPct val="105000"/>
              <a:buFont typeface="+mj-lt"/>
              <a:buAutoNum type="arabicPeriod" startAt="2"/>
            </a:pPr>
            <a:r>
              <a:rPr lang="es-ES" sz="2000" b="1" dirty="0" smtClean="0"/>
              <a:t>Las </a:t>
            </a:r>
            <a:r>
              <a:rPr lang="es-ES" sz="2000" b="1" dirty="0"/>
              <a:t>medidas que se adopten en materia de residuos </a:t>
            </a:r>
            <a:r>
              <a:rPr lang="es-ES" sz="2000" b="1" dirty="0" err="1"/>
              <a:t>deberán</a:t>
            </a:r>
            <a:r>
              <a:rPr lang="es-ES" sz="2000" b="1" dirty="0"/>
              <a:t> ser coherentes con las estrategias de lucha contra el </a:t>
            </a:r>
            <a:r>
              <a:rPr lang="es-ES" sz="2000" b="1" dirty="0">
                <a:solidFill>
                  <a:srgbClr val="008000"/>
                </a:solidFill>
              </a:rPr>
              <a:t>cambio </a:t>
            </a:r>
            <a:r>
              <a:rPr lang="es-ES" sz="2000" b="1" dirty="0" err="1">
                <a:solidFill>
                  <a:srgbClr val="008000"/>
                </a:solidFill>
              </a:rPr>
              <a:t>climático</a:t>
            </a:r>
            <a:r>
              <a:rPr lang="es-ES" sz="2000" b="1" dirty="0"/>
              <a:t>. </a:t>
            </a:r>
          </a:p>
          <a:p>
            <a:pPr algn="ctr">
              <a:spcBef>
                <a:spcPts val="1200"/>
              </a:spcBef>
              <a:buClr>
                <a:srgbClr val="A8007D"/>
              </a:buClr>
              <a:buSzPct val="175000"/>
            </a:pPr>
            <a:r>
              <a:rPr lang="es-ES" sz="2000" b="1" i="1" dirty="0" smtClean="0">
                <a:solidFill>
                  <a:srgbClr val="0000FF"/>
                </a:solidFill>
              </a:rPr>
              <a:t>Todo ello en concordancia con los objetivos de las leyes del IPPC</a:t>
            </a:r>
            <a:endParaRPr lang="es-ES" sz="2000" b="1" i="1" dirty="0">
              <a:solidFill>
                <a:srgbClr val="0000FF"/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33400" y="381000"/>
            <a:ext cx="8001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/>
            <a:r>
              <a:rPr lang="es-ES" sz="2800" b="1" dirty="0">
                <a:solidFill>
                  <a:srgbClr val="C00000"/>
                </a:solidFill>
              </a:rPr>
              <a:t>6</a:t>
            </a:r>
            <a:r>
              <a:rPr lang="es-ES" sz="2800" b="1" dirty="0" smtClean="0">
                <a:solidFill>
                  <a:srgbClr val="C00000"/>
                </a:solidFill>
              </a:rPr>
              <a:t>. Ley 22/2011 de Residuos y Suelos Contaminados</a:t>
            </a:r>
            <a:endParaRPr lang="es-ES" sz="2800" b="1" dirty="0">
              <a:solidFill>
                <a:srgbClr val="C00000"/>
              </a:solidFill>
            </a:endParaRPr>
          </a:p>
        </p:txBody>
      </p:sp>
      <p:sp>
        <p:nvSpPr>
          <p:cNvPr id="9" name="5 Marcador de número de diapositiva"/>
          <p:cNvSpPr txBox="1">
            <a:spLocks/>
          </p:cNvSpPr>
          <p:nvPr/>
        </p:nvSpPr>
        <p:spPr bwMode="auto">
          <a:xfrm>
            <a:off x="8572500" y="6248400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80A1FFF-C2F6-CB4E-AAAB-8BDB8429C952}" type="slidenum">
              <a:rPr lang="eu-ES" sz="1400">
                <a:latin typeface="Arial" charset="0"/>
                <a:cs typeface="Arial" charset="0"/>
              </a:rPr>
              <a:pPr eaLnBrk="1" hangingPunct="1"/>
              <a:t>43</a:t>
            </a:fld>
            <a:endParaRPr lang="eu-ES" sz="1400" dirty="0">
              <a:latin typeface="Arial" charset="0"/>
              <a:cs typeface="Arial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524000" y="6248400"/>
            <a:ext cx="6096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2700338" algn="ctr"/>
                <a:tab pos="5400675" algn="r"/>
              </a:tabLst>
            </a:pPr>
            <a:r>
              <a:rPr lang="es-ES" sz="1200" i="1" dirty="0" smtClean="0">
                <a:latin typeface="Times New Roman"/>
                <a:cs typeface="Times New Roman"/>
              </a:rPr>
              <a:t>OCW 2014. Tecnologías Ambientales: Gestión y Minimización de Residuos Industriales. Estudio de Casos. </a:t>
            </a:r>
            <a:r>
              <a:rPr lang="es-ES" sz="1200" i="1" dirty="0">
                <a:latin typeface="Times New Roman"/>
                <a:cs typeface="Times New Roman"/>
              </a:rPr>
              <a:t>F. Fernández Marzo, C. Peña Rodríguez y M.P.  Ruiz Ojeda</a:t>
            </a:r>
            <a:endParaRPr lang="es-ES" sz="1200" dirty="0">
              <a:latin typeface="Times New Roman"/>
              <a:cs typeface="Times New Roman"/>
            </a:endParaRPr>
          </a:p>
        </p:txBody>
      </p:sp>
      <p:pic>
        <p:nvPicPr>
          <p:cNvPr id="12" name="Imagen 11" descr="Captura de pantalla 2013-02-15 a la(s) 14.12.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276304"/>
            <a:ext cx="990600" cy="4511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020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Line 2"/>
          <p:cNvSpPr>
            <a:spLocks noChangeShapeType="1"/>
          </p:cNvSpPr>
          <p:nvPr/>
        </p:nvSpPr>
        <p:spPr bwMode="auto">
          <a:xfrm>
            <a:off x="609600" y="914400"/>
            <a:ext cx="762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ES">
              <a:latin typeface="Arial" charset="0"/>
              <a:ea typeface="ＭＳ Ｐゴシック" charset="0"/>
            </a:endParaRPr>
          </a:p>
        </p:txBody>
      </p:sp>
      <p:sp>
        <p:nvSpPr>
          <p:cNvPr id="5" name="CuadroTexto 2"/>
          <p:cNvSpPr txBox="1"/>
          <p:nvPr/>
        </p:nvSpPr>
        <p:spPr>
          <a:xfrm>
            <a:off x="762000" y="1066800"/>
            <a:ext cx="7467600" cy="2462213"/>
          </a:xfrm>
          <a:prstGeom prst="rect">
            <a:avLst/>
          </a:prstGeom>
          <a:solidFill>
            <a:srgbClr val="F5F3BD"/>
          </a:solidFill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buClr>
                <a:srgbClr val="0000FF"/>
              </a:buClr>
              <a:buSzPct val="175000"/>
            </a:pPr>
            <a:r>
              <a:rPr lang="es-ES" sz="2400" b="1" dirty="0" smtClean="0">
                <a:solidFill>
                  <a:srgbClr val="0000FF"/>
                </a:solidFill>
              </a:rPr>
              <a:t>  </a:t>
            </a:r>
            <a:r>
              <a:rPr lang="es-ES" sz="2400" b="1" dirty="0" err="1" smtClean="0">
                <a:solidFill>
                  <a:srgbClr val="0000FF"/>
                </a:solidFill>
              </a:rPr>
              <a:t>Jerarquía</a:t>
            </a:r>
            <a:r>
              <a:rPr lang="es-ES" sz="2400" b="1" dirty="0" smtClean="0">
                <a:solidFill>
                  <a:srgbClr val="0000FF"/>
                </a:solidFill>
              </a:rPr>
              <a:t> en la gestión de residuos (Art. 8) </a:t>
            </a:r>
          </a:p>
          <a:p>
            <a:pPr algn="just">
              <a:spcBef>
                <a:spcPts val="600"/>
              </a:spcBef>
              <a:buClr>
                <a:srgbClr val="0000FF"/>
              </a:buClr>
              <a:buSzPct val="175000"/>
            </a:pPr>
            <a:r>
              <a:rPr lang="es-ES" sz="2000" b="1" dirty="0" smtClean="0">
                <a:solidFill>
                  <a:srgbClr val="008000"/>
                </a:solidFill>
              </a:rPr>
              <a:t>  De conformidad con la </a:t>
            </a:r>
            <a:r>
              <a:rPr lang="es-ES" sz="2000" b="1" dirty="0">
                <a:solidFill>
                  <a:srgbClr val="008000"/>
                </a:solidFill>
              </a:rPr>
              <a:t>Directiva Marco de Residuos 2008/98/</a:t>
            </a:r>
            <a:r>
              <a:rPr lang="es-ES" sz="2000" b="1" dirty="0" smtClean="0">
                <a:solidFill>
                  <a:srgbClr val="008000"/>
                </a:solidFill>
              </a:rPr>
              <a:t>CE:</a:t>
            </a:r>
            <a:endParaRPr lang="es-ES" sz="2000" dirty="0">
              <a:solidFill>
                <a:srgbClr val="008000"/>
              </a:solidFill>
            </a:endParaRPr>
          </a:p>
          <a:p>
            <a:pPr marL="989013" lvl="1" indent="-361950" algn="just" defTabSz="1168400">
              <a:spcBef>
                <a:spcPts val="600"/>
              </a:spcBef>
              <a:buClr>
                <a:srgbClr val="A8007D"/>
              </a:buClr>
              <a:buSzPct val="100000"/>
              <a:buFont typeface="+mj-lt"/>
              <a:buAutoNum type="arabicPeriod"/>
            </a:pPr>
            <a:r>
              <a:rPr lang="es-ES" sz="2000" b="1" dirty="0" err="1" smtClean="0">
                <a:solidFill>
                  <a:srgbClr val="0000FF"/>
                </a:solidFill>
              </a:rPr>
              <a:t>Prevención</a:t>
            </a:r>
            <a:r>
              <a:rPr lang="es-ES" sz="2000" b="1" dirty="0" smtClean="0"/>
              <a:t> </a:t>
            </a:r>
          </a:p>
          <a:p>
            <a:pPr marL="989013" lvl="1" indent="-361950" algn="just" defTabSz="1168400">
              <a:spcBef>
                <a:spcPts val="0"/>
              </a:spcBef>
              <a:buClr>
                <a:srgbClr val="A8007D"/>
              </a:buClr>
              <a:buSzPct val="100000"/>
              <a:buFont typeface="+mj-lt"/>
              <a:buAutoNum type="arabicPeriod"/>
            </a:pPr>
            <a:r>
              <a:rPr lang="es-ES" sz="2000" b="1" dirty="0" err="1">
                <a:solidFill>
                  <a:srgbClr val="0000FF"/>
                </a:solidFill>
              </a:rPr>
              <a:t>P</a:t>
            </a:r>
            <a:r>
              <a:rPr lang="es-ES" sz="2000" b="1" dirty="0" err="1" smtClean="0">
                <a:solidFill>
                  <a:srgbClr val="0000FF"/>
                </a:solidFill>
              </a:rPr>
              <a:t>reparación</a:t>
            </a:r>
            <a:r>
              <a:rPr lang="es-ES" sz="2000" b="1" dirty="0" smtClean="0">
                <a:solidFill>
                  <a:srgbClr val="0000FF"/>
                </a:solidFill>
              </a:rPr>
              <a:t> </a:t>
            </a:r>
            <a:r>
              <a:rPr lang="es-ES" sz="2000" b="1" dirty="0">
                <a:solidFill>
                  <a:srgbClr val="0000FF"/>
                </a:solidFill>
              </a:rPr>
              <a:t>para la </a:t>
            </a:r>
            <a:r>
              <a:rPr lang="es-ES" sz="2000" b="1" dirty="0" err="1" smtClean="0">
                <a:solidFill>
                  <a:srgbClr val="0000FF"/>
                </a:solidFill>
              </a:rPr>
              <a:t>reutilización</a:t>
            </a:r>
            <a:r>
              <a:rPr lang="es-ES" sz="2000" b="1" dirty="0" smtClean="0"/>
              <a:t> </a:t>
            </a:r>
            <a:endParaRPr lang="es-ES" sz="2000" b="1" dirty="0"/>
          </a:p>
          <a:p>
            <a:pPr marL="989013" lvl="1" indent="-361950" algn="just" defTabSz="1168400">
              <a:spcBef>
                <a:spcPts val="0"/>
              </a:spcBef>
              <a:buClr>
                <a:srgbClr val="A8007D"/>
              </a:buClr>
              <a:buSzPct val="100000"/>
              <a:buFont typeface="+mj-lt"/>
              <a:buAutoNum type="arabicPeriod"/>
            </a:pPr>
            <a:r>
              <a:rPr lang="es-ES" sz="2000" b="1" dirty="0">
                <a:solidFill>
                  <a:srgbClr val="0000FF"/>
                </a:solidFill>
              </a:rPr>
              <a:t>R</a:t>
            </a:r>
            <a:r>
              <a:rPr lang="es-ES" sz="2000" b="1" dirty="0" smtClean="0">
                <a:solidFill>
                  <a:srgbClr val="0000FF"/>
                </a:solidFill>
              </a:rPr>
              <a:t>eciclaje</a:t>
            </a:r>
            <a:r>
              <a:rPr lang="es-ES" sz="2000" b="1" dirty="0" smtClean="0"/>
              <a:t> </a:t>
            </a:r>
          </a:p>
          <a:p>
            <a:pPr marL="989013" lvl="1" indent="-361950" algn="just" defTabSz="1168400">
              <a:spcBef>
                <a:spcPts val="0"/>
              </a:spcBef>
              <a:buClr>
                <a:srgbClr val="A8007D"/>
              </a:buClr>
              <a:buSzPct val="100000"/>
              <a:buFont typeface="+mj-lt"/>
              <a:buAutoNum type="arabicPeriod"/>
            </a:pPr>
            <a:r>
              <a:rPr lang="es-ES" sz="2000" b="1" smtClean="0">
                <a:solidFill>
                  <a:srgbClr val="0000FF"/>
                </a:solidFill>
              </a:rPr>
              <a:t>Otras formas de valorización</a:t>
            </a:r>
            <a:r>
              <a:rPr lang="es-ES" sz="2000" b="1" smtClean="0"/>
              <a:t> </a:t>
            </a:r>
            <a:endParaRPr lang="es-ES" sz="2000" b="1" dirty="0" smtClean="0"/>
          </a:p>
          <a:p>
            <a:pPr marL="989013" lvl="1" indent="-361950" algn="just" defTabSz="1168400">
              <a:spcBef>
                <a:spcPts val="0"/>
              </a:spcBef>
              <a:buClr>
                <a:srgbClr val="A8007D"/>
              </a:buClr>
              <a:buSzPct val="100000"/>
              <a:buFont typeface="+mj-lt"/>
              <a:buAutoNum type="arabicPeriod"/>
            </a:pPr>
            <a:r>
              <a:rPr lang="es-ES" sz="2000" b="1" dirty="0" smtClean="0">
                <a:solidFill>
                  <a:srgbClr val="0000FF"/>
                </a:solidFill>
              </a:rPr>
              <a:t>Eliminación</a:t>
            </a:r>
            <a:endParaRPr lang="es-ES" sz="2000" b="1" dirty="0" smtClean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838200" y="304800"/>
            <a:ext cx="7467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/>
            <a:r>
              <a:rPr lang="es-ES" sz="2800" b="1" dirty="0">
                <a:solidFill>
                  <a:srgbClr val="C00000"/>
                </a:solidFill>
              </a:rPr>
              <a:t>6</a:t>
            </a:r>
            <a:r>
              <a:rPr lang="es-ES" sz="2800" b="1" dirty="0" smtClean="0">
                <a:solidFill>
                  <a:srgbClr val="C00000"/>
                </a:solidFill>
              </a:rPr>
              <a:t>. Ley 22/2011: Residuos y Suelos Contaminados</a:t>
            </a:r>
            <a:endParaRPr lang="es-ES" sz="2800" b="1" dirty="0">
              <a:solidFill>
                <a:srgbClr val="C00000"/>
              </a:solidFill>
            </a:endParaRPr>
          </a:p>
        </p:txBody>
      </p:sp>
      <p:sp>
        <p:nvSpPr>
          <p:cNvPr id="9" name="5 Marcador de número de diapositiva"/>
          <p:cNvSpPr txBox="1">
            <a:spLocks/>
          </p:cNvSpPr>
          <p:nvPr/>
        </p:nvSpPr>
        <p:spPr bwMode="auto">
          <a:xfrm>
            <a:off x="8554545" y="6324600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80A1FFF-C2F6-CB4E-AAAB-8BDB8429C952}" type="slidenum">
              <a:rPr lang="eu-ES" sz="1600">
                <a:latin typeface="Arial" charset="0"/>
                <a:cs typeface="Arial" charset="0"/>
              </a:rPr>
              <a:pPr eaLnBrk="1" hangingPunct="1"/>
              <a:t>44</a:t>
            </a:fld>
            <a:endParaRPr lang="eu-ES" sz="1600" dirty="0">
              <a:latin typeface="Arial" charset="0"/>
              <a:cs typeface="Arial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524000" y="6324600"/>
            <a:ext cx="6096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2700338" algn="ctr"/>
                <a:tab pos="5400675" algn="r"/>
              </a:tabLst>
            </a:pPr>
            <a:r>
              <a:rPr lang="es-ES" sz="1200" i="1" dirty="0" smtClean="0">
                <a:latin typeface="Times New Roman"/>
                <a:cs typeface="Times New Roman"/>
              </a:rPr>
              <a:t>OCW 2014. Tecnologías Ambientales: Gestión y Minimización de Residuos Industriales. Estudio de Casos. </a:t>
            </a:r>
            <a:r>
              <a:rPr lang="es-ES" sz="1200" i="1" dirty="0">
                <a:latin typeface="Times New Roman"/>
                <a:cs typeface="Times New Roman"/>
              </a:rPr>
              <a:t>F. Fernández Marzo, C. Peña Rodríguez y M.P.  Ruiz Ojeda</a:t>
            </a:r>
            <a:endParaRPr lang="es-ES" sz="1200" dirty="0">
              <a:latin typeface="Times New Roman"/>
              <a:cs typeface="Times New Roman"/>
            </a:endParaRPr>
          </a:p>
        </p:txBody>
      </p:sp>
      <p:pic>
        <p:nvPicPr>
          <p:cNvPr id="11" name="Imagen 10" descr="Captura de pantalla 2013-02-15 a la(s) 14.12.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406881"/>
            <a:ext cx="990600" cy="451119"/>
          </a:xfrm>
          <a:prstGeom prst="rect">
            <a:avLst/>
          </a:prstGeom>
        </p:spPr>
      </p:pic>
      <p:pic>
        <p:nvPicPr>
          <p:cNvPr id="8" name="Imagen 7" descr="Jerarquía Europea 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733800"/>
            <a:ext cx="3701432" cy="2362200"/>
          </a:xfrm>
          <a:prstGeom prst="rect">
            <a:avLst/>
          </a:prstGeom>
          <a:ln w="38100" cmpd="sng">
            <a:solidFill>
              <a:srgbClr val="4F81BD"/>
            </a:solidFill>
          </a:ln>
        </p:spPr>
      </p:pic>
      <p:sp>
        <p:nvSpPr>
          <p:cNvPr id="12" name="Flecha a la derecha con bandas 11"/>
          <p:cNvSpPr/>
          <p:nvPr/>
        </p:nvSpPr>
        <p:spPr bwMode="auto">
          <a:xfrm rot="16200000">
            <a:off x="5981701" y="4686299"/>
            <a:ext cx="685800" cy="457201"/>
          </a:xfrm>
          <a:prstGeom prst="stripedRightArrow">
            <a:avLst/>
          </a:prstGeom>
          <a:solidFill>
            <a:srgbClr val="B1DF88"/>
          </a:solidFill>
          <a:ln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3" name="CuadroTexto 2"/>
          <p:cNvSpPr txBox="1"/>
          <p:nvPr/>
        </p:nvSpPr>
        <p:spPr>
          <a:xfrm>
            <a:off x="5181600" y="4038600"/>
            <a:ext cx="2209800" cy="400110"/>
          </a:xfrm>
          <a:prstGeom prst="rect">
            <a:avLst/>
          </a:prstGeom>
          <a:solidFill>
            <a:srgbClr val="FEF8AD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buClr>
                <a:srgbClr val="0000CC"/>
              </a:buClr>
              <a:buSzPct val="170000"/>
            </a:pPr>
            <a:r>
              <a:rPr lang="es-ES" sz="2000" b="1" i="1" dirty="0" smtClean="0">
                <a:solidFill>
                  <a:srgbClr val="A800A6"/>
                </a:solidFill>
              </a:rPr>
              <a:t>Menos favorable</a:t>
            </a:r>
            <a:endParaRPr lang="es-ES" sz="2000" i="1" dirty="0" smtClean="0">
              <a:solidFill>
                <a:srgbClr val="A800A6"/>
              </a:solidFill>
            </a:endParaRPr>
          </a:p>
        </p:txBody>
      </p:sp>
      <p:sp>
        <p:nvSpPr>
          <p:cNvPr id="14" name="CuadroTexto 2"/>
          <p:cNvSpPr txBox="1"/>
          <p:nvPr/>
        </p:nvSpPr>
        <p:spPr>
          <a:xfrm>
            <a:off x="5410200" y="5410200"/>
            <a:ext cx="1828800" cy="400110"/>
          </a:xfrm>
          <a:prstGeom prst="rect">
            <a:avLst/>
          </a:prstGeom>
          <a:solidFill>
            <a:srgbClr val="FEF8AD"/>
          </a:solidFill>
          <a:ln>
            <a:solidFill>
              <a:srgbClr val="7F7F7F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buClr>
                <a:srgbClr val="0000CC"/>
              </a:buClr>
              <a:buSzPct val="170000"/>
            </a:pPr>
            <a:r>
              <a:rPr lang="es-ES" sz="2000" b="1" i="1" dirty="0" smtClean="0">
                <a:solidFill>
                  <a:srgbClr val="008000"/>
                </a:solidFill>
              </a:rPr>
              <a:t>Más favorable</a:t>
            </a:r>
            <a:endParaRPr lang="es-ES" sz="2000" i="1" dirty="0" smtClean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068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Line 2"/>
          <p:cNvSpPr>
            <a:spLocks noChangeShapeType="1"/>
          </p:cNvSpPr>
          <p:nvPr/>
        </p:nvSpPr>
        <p:spPr bwMode="auto">
          <a:xfrm>
            <a:off x="609600" y="1066800"/>
            <a:ext cx="762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ES">
              <a:latin typeface="Arial" charset="0"/>
              <a:ea typeface="ＭＳ Ｐゴシック" charset="0"/>
            </a:endParaRPr>
          </a:p>
        </p:txBody>
      </p:sp>
      <p:sp>
        <p:nvSpPr>
          <p:cNvPr id="5" name="CuadroTexto 2"/>
          <p:cNvSpPr txBox="1"/>
          <p:nvPr/>
        </p:nvSpPr>
        <p:spPr>
          <a:xfrm>
            <a:off x="685800" y="1371600"/>
            <a:ext cx="7543800" cy="4308872"/>
          </a:xfrm>
          <a:prstGeom prst="rect">
            <a:avLst/>
          </a:prstGeom>
          <a:solidFill>
            <a:srgbClr val="D7E4BD"/>
          </a:solidFill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buClr>
                <a:srgbClr val="0000CC"/>
              </a:buClr>
              <a:buSzPct val="170000"/>
            </a:pPr>
            <a:r>
              <a:rPr lang="es-ES" sz="2400" b="1" dirty="0" smtClean="0">
                <a:solidFill>
                  <a:srgbClr val="0000FF"/>
                </a:solidFill>
              </a:rPr>
              <a:t>     Corresponde a las Comunidades Autónomas (Art. 12)</a:t>
            </a:r>
            <a:r>
              <a:rPr lang="es-ES" b="1" dirty="0" smtClean="0">
                <a:solidFill>
                  <a:srgbClr val="0000CC"/>
                </a:solidFill>
              </a:rPr>
              <a:t>:</a:t>
            </a:r>
            <a:endParaRPr lang="es-ES" b="1" dirty="0" smtClean="0"/>
          </a:p>
          <a:p>
            <a:pPr marL="446088" indent="-446088" algn="just">
              <a:spcBef>
                <a:spcPts val="1200"/>
              </a:spcBef>
              <a:buClr>
                <a:srgbClr val="A800A6"/>
              </a:buClr>
              <a:buSzPct val="105000"/>
              <a:buFont typeface="+mj-lt"/>
              <a:buAutoNum type="alphaLcParenR"/>
            </a:pPr>
            <a:r>
              <a:rPr lang="es-ES" sz="2000" b="1" dirty="0" smtClean="0"/>
              <a:t>La </a:t>
            </a:r>
            <a:r>
              <a:rPr lang="es-ES" sz="2000" b="1" dirty="0" err="1"/>
              <a:t>elaboración</a:t>
            </a:r>
            <a:r>
              <a:rPr lang="es-ES" sz="2000" b="1" dirty="0"/>
              <a:t> de los programas </a:t>
            </a:r>
            <a:r>
              <a:rPr lang="es-ES" sz="2000" b="1" dirty="0" err="1"/>
              <a:t>autonómicos</a:t>
            </a:r>
            <a:r>
              <a:rPr lang="es-ES" sz="2000" b="1" dirty="0"/>
              <a:t> de </a:t>
            </a:r>
            <a:r>
              <a:rPr lang="es-ES" sz="2000" b="1" dirty="0" err="1"/>
              <a:t>prevención</a:t>
            </a:r>
            <a:r>
              <a:rPr lang="es-ES" sz="2000" b="1" dirty="0"/>
              <a:t> </a:t>
            </a:r>
            <a:r>
              <a:rPr lang="es-ES" sz="2000" dirty="0"/>
              <a:t>de residuos y de los planes </a:t>
            </a:r>
            <a:r>
              <a:rPr lang="es-ES" sz="2000" dirty="0" err="1"/>
              <a:t>autonómicos</a:t>
            </a:r>
            <a:r>
              <a:rPr lang="es-ES" sz="2000" dirty="0"/>
              <a:t> de </a:t>
            </a:r>
            <a:r>
              <a:rPr lang="es-ES" sz="2000" dirty="0" err="1"/>
              <a:t>gestión</a:t>
            </a:r>
            <a:r>
              <a:rPr lang="es-ES" sz="2000" dirty="0"/>
              <a:t> de residuos </a:t>
            </a:r>
            <a:endParaRPr lang="es-ES" sz="2000" dirty="0" smtClean="0"/>
          </a:p>
          <a:p>
            <a:pPr marL="446088" indent="-446088" algn="just">
              <a:spcBef>
                <a:spcPts val="600"/>
              </a:spcBef>
              <a:buClr>
                <a:srgbClr val="A800A6"/>
              </a:buClr>
              <a:buSzPct val="105000"/>
              <a:buFont typeface="+mj-lt"/>
              <a:buAutoNum type="alphaLcParenR"/>
            </a:pPr>
            <a:r>
              <a:rPr lang="es-ES" sz="2000" b="1" dirty="0" smtClean="0"/>
              <a:t>La </a:t>
            </a:r>
            <a:r>
              <a:rPr lang="es-ES" sz="2000" b="1" dirty="0" err="1"/>
              <a:t>autorización</a:t>
            </a:r>
            <a:r>
              <a:rPr lang="es-ES" sz="2000" b="1" dirty="0"/>
              <a:t>, vigilancia, </a:t>
            </a:r>
            <a:r>
              <a:rPr lang="es-ES" sz="2000" b="1" dirty="0" err="1"/>
              <a:t>inspección</a:t>
            </a:r>
            <a:r>
              <a:rPr lang="es-ES" sz="2000" b="1" dirty="0"/>
              <a:t> y </a:t>
            </a:r>
            <a:r>
              <a:rPr lang="es-ES" sz="2000" b="1" dirty="0" err="1"/>
              <a:t>sanción</a:t>
            </a:r>
            <a:r>
              <a:rPr lang="es-ES" sz="2000" b="1" dirty="0"/>
              <a:t> </a:t>
            </a:r>
            <a:r>
              <a:rPr lang="es-ES" sz="2000" dirty="0"/>
              <a:t>de las actividades de </a:t>
            </a:r>
            <a:r>
              <a:rPr lang="es-ES" sz="2000" dirty="0" err="1"/>
              <a:t>producción</a:t>
            </a:r>
            <a:r>
              <a:rPr lang="es-ES" sz="2000" dirty="0"/>
              <a:t> y </a:t>
            </a:r>
            <a:r>
              <a:rPr lang="es-ES" sz="2000" dirty="0" err="1"/>
              <a:t>gestión</a:t>
            </a:r>
            <a:r>
              <a:rPr lang="es-ES" sz="2000" dirty="0"/>
              <a:t> de residuos. </a:t>
            </a:r>
          </a:p>
          <a:p>
            <a:pPr marL="446088" indent="-446088" algn="just">
              <a:spcBef>
                <a:spcPts val="600"/>
              </a:spcBef>
              <a:buClr>
                <a:srgbClr val="A800A6"/>
              </a:buClr>
              <a:buSzPct val="105000"/>
              <a:buFont typeface="+mj-lt"/>
              <a:buAutoNum type="alphaLcParenR"/>
            </a:pPr>
            <a:r>
              <a:rPr lang="es-ES" sz="2000" b="1" dirty="0" smtClean="0"/>
              <a:t>El </a:t>
            </a:r>
            <a:r>
              <a:rPr lang="es-ES" sz="2000" b="1" dirty="0"/>
              <a:t>registro de la </a:t>
            </a:r>
            <a:r>
              <a:rPr lang="es-ES" sz="2000" b="1" dirty="0" err="1"/>
              <a:t>información</a:t>
            </a:r>
            <a:r>
              <a:rPr lang="es-ES" sz="2000" b="1" dirty="0"/>
              <a:t> </a:t>
            </a:r>
            <a:r>
              <a:rPr lang="es-ES" sz="2000" dirty="0"/>
              <a:t>en materia de </a:t>
            </a:r>
            <a:r>
              <a:rPr lang="es-ES" sz="2000" dirty="0" err="1"/>
              <a:t>producción</a:t>
            </a:r>
            <a:r>
              <a:rPr lang="es-ES" sz="2000" dirty="0"/>
              <a:t> y </a:t>
            </a:r>
            <a:r>
              <a:rPr lang="es-ES" sz="2000" dirty="0" err="1"/>
              <a:t>gestión</a:t>
            </a:r>
            <a:r>
              <a:rPr lang="es-ES" sz="2000" dirty="0"/>
              <a:t> de residuos en su </a:t>
            </a:r>
            <a:r>
              <a:rPr lang="es-ES" sz="2000" dirty="0" err="1"/>
              <a:t>ámbito</a:t>
            </a:r>
            <a:r>
              <a:rPr lang="es-ES" sz="2000" dirty="0"/>
              <a:t> competencial. </a:t>
            </a:r>
          </a:p>
          <a:p>
            <a:pPr marL="446088" indent="-446088" algn="just">
              <a:spcBef>
                <a:spcPts val="600"/>
              </a:spcBef>
              <a:buClr>
                <a:srgbClr val="A800A6"/>
              </a:buClr>
              <a:buSzPct val="105000"/>
              <a:buFont typeface="+mj-lt"/>
              <a:buAutoNum type="alphaLcParenR"/>
            </a:pPr>
            <a:r>
              <a:rPr lang="es-ES" sz="2000" b="1" dirty="0" smtClean="0"/>
              <a:t>El </a:t>
            </a:r>
            <a:r>
              <a:rPr lang="es-ES" sz="2000" b="1" dirty="0"/>
              <a:t>otorgamiento de la </a:t>
            </a:r>
            <a:r>
              <a:rPr lang="es-ES" sz="2000" b="1" dirty="0" err="1"/>
              <a:t>autorización</a:t>
            </a:r>
            <a:r>
              <a:rPr lang="es-ES" sz="2000" b="1" dirty="0"/>
              <a:t> del traslado </a:t>
            </a:r>
            <a:r>
              <a:rPr lang="es-ES" sz="2000" dirty="0"/>
              <a:t>de residuos desde o hacia </a:t>
            </a:r>
            <a:r>
              <a:rPr lang="es-ES" sz="2000" dirty="0" err="1"/>
              <a:t>países</a:t>
            </a:r>
            <a:r>
              <a:rPr lang="es-ES" sz="2000" dirty="0"/>
              <a:t> de la </a:t>
            </a:r>
            <a:r>
              <a:rPr lang="es-ES" sz="2000" dirty="0" err="1"/>
              <a:t>Unión</a:t>
            </a:r>
            <a:r>
              <a:rPr lang="es-ES" sz="2000" dirty="0"/>
              <a:t> Europea, </a:t>
            </a:r>
            <a:r>
              <a:rPr lang="es-ES" sz="2000" dirty="0" smtClean="0"/>
              <a:t>… así </a:t>
            </a:r>
            <a:r>
              <a:rPr lang="es-ES" sz="2000" dirty="0"/>
              <a:t>como las de los traslados en el interior del territorio del Estado y la </a:t>
            </a:r>
            <a:r>
              <a:rPr lang="es-ES" sz="2000" dirty="0" err="1" smtClean="0"/>
              <a:t>inspección</a:t>
            </a:r>
            <a:r>
              <a:rPr lang="es-ES" sz="2000" dirty="0" smtClean="0"/>
              <a:t>. </a:t>
            </a:r>
            <a:endParaRPr lang="es-ES" sz="2000" dirty="0"/>
          </a:p>
          <a:p>
            <a:pPr marL="446088" indent="-446088" algn="just">
              <a:spcBef>
                <a:spcPts val="600"/>
              </a:spcBef>
              <a:buClr>
                <a:srgbClr val="A800A6"/>
              </a:buClr>
              <a:buSzPct val="105000"/>
              <a:buFont typeface="+mj-lt"/>
              <a:buAutoNum type="alphaLcParenR"/>
            </a:pPr>
            <a:r>
              <a:rPr lang="es-ES" sz="2000" b="1" dirty="0" smtClean="0"/>
              <a:t>El </a:t>
            </a:r>
            <a:r>
              <a:rPr lang="es-ES" sz="2000" b="1" dirty="0"/>
              <a:t>ejercicio de la potestad de vigilancia e </a:t>
            </a:r>
            <a:r>
              <a:rPr lang="es-ES" sz="2000" b="1" dirty="0" err="1"/>
              <a:t>inspección</a:t>
            </a:r>
            <a:r>
              <a:rPr lang="es-ES" sz="2000" dirty="0"/>
              <a:t>, y la potestad sancionadora en el </a:t>
            </a:r>
            <a:r>
              <a:rPr lang="es-ES" sz="2000" dirty="0" err="1"/>
              <a:t>ámbito</a:t>
            </a:r>
            <a:r>
              <a:rPr lang="es-ES" sz="2000" dirty="0"/>
              <a:t> de sus competencias. </a:t>
            </a:r>
          </a:p>
        </p:txBody>
      </p:sp>
      <p:sp>
        <p:nvSpPr>
          <p:cNvPr id="8" name="5 Marcador de número de diapositiva"/>
          <p:cNvSpPr txBox="1">
            <a:spLocks/>
          </p:cNvSpPr>
          <p:nvPr/>
        </p:nvSpPr>
        <p:spPr bwMode="auto">
          <a:xfrm>
            <a:off x="8572500" y="6248400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80A1FFF-C2F6-CB4E-AAAB-8BDB8429C952}" type="slidenum">
              <a:rPr lang="eu-ES" sz="1400">
                <a:latin typeface="Arial" charset="0"/>
                <a:cs typeface="Arial" charset="0"/>
              </a:rPr>
              <a:pPr eaLnBrk="1" hangingPunct="1"/>
              <a:t>45</a:t>
            </a:fld>
            <a:endParaRPr lang="eu-ES" sz="1400" dirty="0">
              <a:latin typeface="Arial" charset="0"/>
              <a:cs typeface="Arial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838200" y="457200"/>
            <a:ext cx="7391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/>
            <a:r>
              <a:rPr lang="es-ES" sz="2800" b="1" dirty="0">
                <a:solidFill>
                  <a:srgbClr val="C00000"/>
                </a:solidFill>
              </a:rPr>
              <a:t>6</a:t>
            </a:r>
            <a:r>
              <a:rPr lang="es-ES" sz="2800" b="1" dirty="0" smtClean="0">
                <a:solidFill>
                  <a:srgbClr val="C00000"/>
                </a:solidFill>
              </a:rPr>
              <a:t>. Ley 22/2011: Residuos y Suelos Contaminados</a:t>
            </a:r>
            <a:endParaRPr lang="es-ES" sz="2800" b="1" dirty="0">
              <a:solidFill>
                <a:srgbClr val="C00000"/>
              </a:solidFill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524000" y="6248400"/>
            <a:ext cx="6096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2700338" algn="ctr"/>
                <a:tab pos="5400675" algn="r"/>
              </a:tabLst>
            </a:pPr>
            <a:r>
              <a:rPr lang="es-ES" sz="1200" i="1" dirty="0" smtClean="0">
                <a:latin typeface="Times New Roman"/>
                <a:cs typeface="Times New Roman"/>
              </a:rPr>
              <a:t>OCW 2014. Tecnologías Ambientales: Gestión y Minimización de Residuos Industriales. Estudio de Casos. </a:t>
            </a:r>
            <a:r>
              <a:rPr lang="es-ES" sz="1200" i="1" dirty="0">
                <a:latin typeface="Times New Roman"/>
                <a:cs typeface="Times New Roman"/>
              </a:rPr>
              <a:t>F. Fernández Marzo, C. Peña Rodríguez y M.P.  Ruiz Ojeda</a:t>
            </a:r>
            <a:endParaRPr lang="es-ES" sz="1200" dirty="0">
              <a:latin typeface="Times New Roman"/>
              <a:cs typeface="Times New Roman"/>
            </a:endParaRPr>
          </a:p>
        </p:txBody>
      </p:sp>
      <p:pic>
        <p:nvPicPr>
          <p:cNvPr id="13" name="Imagen 12" descr="Captura de pantalla 2013-02-15 a la(s) 14.12.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276304"/>
            <a:ext cx="990600" cy="4511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1344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Line 2"/>
          <p:cNvSpPr>
            <a:spLocks noChangeShapeType="1"/>
          </p:cNvSpPr>
          <p:nvPr/>
        </p:nvSpPr>
        <p:spPr bwMode="auto">
          <a:xfrm>
            <a:off x="609600" y="914400"/>
            <a:ext cx="762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ES">
              <a:latin typeface="Arial" charset="0"/>
              <a:ea typeface="ＭＳ Ｐゴシック" charset="0"/>
            </a:endParaRPr>
          </a:p>
        </p:txBody>
      </p:sp>
      <p:sp>
        <p:nvSpPr>
          <p:cNvPr id="5" name="CuadroTexto 2"/>
          <p:cNvSpPr txBox="1"/>
          <p:nvPr/>
        </p:nvSpPr>
        <p:spPr>
          <a:xfrm>
            <a:off x="609600" y="1143000"/>
            <a:ext cx="7543800" cy="4832092"/>
          </a:xfrm>
          <a:prstGeom prst="rect">
            <a:avLst/>
          </a:prstGeom>
          <a:solidFill>
            <a:srgbClr val="D7E4BD"/>
          </a:solidFill>
        </p:spPr>
        <p:txBody>
          <a:bodyPr wrap="square">
            <a:spAutoFit/>
          </a:bodyPr>
          <a:lstStyle/>
          <a:p>
            <a:pPr marL="271463" algn="just">
              <a:spcBef>
                <a:spcPts val="600"/>
              </a:spcBef>
              <a:buClr>
                <a:srgbClr val="0000CC"/>
              </a:buClr>
              <a:buSzPct val="170000"/>
            </a:pPr>
            <a:r>
              <a:rPr lang="es-ES" sz="2400" b="1" dirty="0" smtClean="0">
                <a:solidFill>
                  <a:srgbClr val="0000FF"/>
                </a:solidFill>
              </a:rPr>
              <a:t>Corresponde a las Entidades </a:t>
            </a:r>
            <a:r>
              <a:rPr lang="es-ES" sz="2400" b="1" dirty="0">
                <a:solidFill>
                  <a:srgbClr val="0000FF"/>
                </a:solidFill>
              </a:rPr>
              <a:t>L</a:t>
            </a:r>
            <a:r>
              <a:rPr lang="es-ES" sz="2400" b="1" dirty="0" smtClean="0">
                <a:solidFill>
                  <a:srgbClr val="0000FF"/>
                </a:solidFill>
              </a:rPr>
              <a:t>ocales o a las Diputaciones Forales, cuando proceda (Art. 12)</a:t>
            </a:r>
            <a:r>
              <a:rPr lang="es-ES" b="1" dirty="0" smtClean="0">
                <a:solidFill>
                  <a:srgbClr val="0000CC"/>
                </a:solidFill>
              </a:rPr>
              <a:t>:</a:t>
            </a:r>
            <a:endParaRPr lang="es-ES" b="1" dirty="0" smtClean="0"/>
          </a:p>
          <a:p>
            <a:pPr marL="273050" indent="-273050" algn="just">
              <a:spcBef>
                <a:spcPts val="600"/>
              </a:spcBef>
              <a:buClr>
                <a:srgbClr val="CC0066"/>
              </a:buClr>
              <a:buSzPct val="175000"/>
              <a:buFont typeface="Arial" pitchFamily="34" charset="0"/>
              <a:buChar char="•"/>
            </a:pPr>
            <a:r>
              <a:rPr lang="es-ES" sz="2000" dirty="0" smtClean="0"/>
              <a:t>Como servicio obligatorio</a:t>
            </a:r>
            <a:r>
              <a:rPr lang="es-ES" sz="2000" b="1" dirty="0" smtClean="0"/>
              <a:t>, la recogida, el transporte y el tratamiento </a:t>
            </a:r>
            <a:r>
              <a:rPr lang="es-ES" sz="2000" dirty="0" smtClean="0"/>
              <a:t>de los residuos domésticos generados en los hogares, comercios y servicios en la forma en que establezcan sus respectivas ordenanzas.</a:t>
            </a:r>
          </a:p>
          <a:p>
            <a:pPr marL="273050" indent="-273050" algn="just">
              <a:spcBef>
                <a:spcPts val="600"/>
              </a:spcBef>
              <a:buClr>
                <a:srgbClr val="CC0066"/>
              </a:buClr>
              <a:buSzPct val="175000"/>
              <a:buFont typeface="Arial" pitchFamily="34" charset="0"/>
              <a:buChar char="•"/>
            </a:pPr>
            <a:r>
              <a:rPr lang="es-ES" sz="2000" dirty="0"/>
              <a:t>La </a:t>
            </a:r>
            <a:r>
              <a:rPr lang="es-ES" sz="2000" dirty="0" err="1"/>
              <a:t>prestación</a:t>
            </a:r>
            <a:r>
              <a:rPr lang="es-ES" sz="2000" dirty="0"/>
              <a:t> de este servicio corresponde a los </a:t>
            </a:r>
            <a:r>
              <a:rPr lang="es-ES" sz="2000" b="1" dirty="0"/>
              <a:t>municipios</a:t>
            </a:r>
            <a:r>
              <a:rPr lang="es-ES" sz="2000" dirty="0"/>
              <a:t> que </a:t>
            </a:r>
            <a:r>
              <a:rPr lang="es-ES" sz="2000" dirty="0" err="1"/>
              <a:t>podrán</a:t>
            </a:r>
            <a:r>
              <a:rPr lang="es-ES" sz="2000" dirty="0"/>
              <a:t> llevarla a cabo de forma independiente o asociada. </a:t>
            </a:r>
          </a:p>
          <a:p>
            <a:pPr marL="273050" indent="-273050" algn="just">
              <a:spcBef>
                <a:spcPts val="600"/>
              </a:spcBef>
              <a:buClr>
                <a:srgbClr val="CC0066"/>
              </a:buClr>
              <a:buSzPct val="175000"/>
              <a:buFont typeface="Arial" pitchFamily="34" charset="0"/>
              <a:buChar char="•"/>
            </a:pPr>
            <a:r>
              <a:rPr lang="es-ES" sz="2000" dirty="0" smtClean="0"/>
              <a:t>El ejercicio de la </a:t>
            </a:r>
            <a:r>
              <a:rPr lang="es-ES" sz="2000" b="1" dirty="0" smtClean="0"/>
              <a:t>potestad de vigilancia e inspección</a:t>
            </a:r>
            <a:r>
              <a:rPr lang="es-ES" sz="2000" dirty="0" smtClean="0"/>
              <a:t>, y la potestad sancionadora en el ámbito de sus competencias.</a:t>
            </a:r>
          </a:p>
          <a:p>
            <a:pPr marL="273050" indent="-273050" algn="just">
              <a:spcBef>
                <a:spcPts val="600"/>
              </a:spcBef>
              <a:buClr>
                <a:srgbClr val="CC0066"/>
              </a:buClr>
              <a:buSzPct val="175000"/>
              <a:buFont typeface="Arial" pitchFamily="34" charset="0"/>
              <a:buChar char="•"/>
            </a:pPr>
            <a:r>
              <a:rPr lang="es-ES" sz="2000" dirty="0"/>
              <a:t>A </a:t>
            </a:r>
            <a:r>
              <a:rPr lang="es-ES" sz="2000" dirty="0" err="1"/>
              <a:t>través</a:t>
            </a:r>
            <a:r>
              <a:rPr lang="es-ES" sz="2000" dirty="0"/>
              <a:t> de sus ordenanzas, obligar al productor o a otro poseedor de residuos </a:t>
            </a:r>
            <a:r>
              <a:rPr lang="es-ES" sz="2000" dirty="0" smtClean="0"/>
              <a:t>… a </a:t>
            </a:r>
            <a:r>
              <a:rPr lang="es-ES" sz="2000" b="1" dirty="0"/>
              <a:t>que adopten medidas para eliminar o reducir </a:t>
            </a:r>
            <a:r>
              <a:rPr lang="es-ES" sz="2000" dirty="0"/>
              <a:t>dichas </a:t>
            </a:r>
            <a:r>
              <a:rPr lang="es-ES" sz="2000" dirty="0" err="1"/>
              <a:t>características</a:t>
            </a:r>
            <a:r>
              <a:rPr lang="es-ES" sz="2000" dirty="0"/>
              <a:t> o a que los depositen en la forma y lugar adecuados. </a:t>
            </a:r>
          </a:p>
        </p:txBody>
      </p:sp>
      <p:sp>
        <p:nvSpPr>
          <p:cNvPr id="8" name="5 Marcador de número de diapositiva"/>
          <p:cNvSpPr txBox="1">
            <a:spLocks/>
          </p:cNvSpPr>
          <p:nvPr/>
        </p:nvSpPr>
        <p:spPr bwMode="auto">
          <a:xfrm>
            <a:off x="8572500" y="6248400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80A1FFF-C2F6-CB4E-AAAB-8BDB8429C952}" type="slidenum">
              <a:rPr lang="eu-ES" sz="1400">
                <a:latin typeface="Arial" charset="0"/>
                <a:cs typeface="Arial" charset="0"/>
              </a:rPr>
              <a:pPr eaLnBrk="1" hangingPunct="1"/>
              <a:t>46</a:t>
            </a:fld>
            <a:endParaRPr lang="eu-ES" sz="1400" dirty="0">
              <a:latin typeface="Arial" charset="0"/>
              <a:cs typeface="Arial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838200" y="304800"/>
            <a:ext cx="7391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/>
            <a:r>
              <a:rPr lang="es-ES" sz="2800" b="1" dirty="0">
                <a:solidFill>
                  <a:srgbClr val="C00000"/>
                </a:solidFill>
              </a:rPr>
              <a:t>6</a:t>
            </a:r>
            <a:r>
              <a:rPr lang="es-ES" sz="2800" b="1" dirty="0" smtClean="0">
                <a:solidFill>
                  <a:srgbClr val="C00000"/>
                </a:solidFill>
              </a:rPr>
              <a:t>. Ley 22/2011: Residuos y Suelos Contaminados</a:t>
            </a:r>
            <a:endParaRPr lang="es-ES" sz="2800" b="1" dirty="0">
              <a:solidFill>
                <a:srgbClr val="C00000"/>
              </a:solidFill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524000" y="6248400"/>
            <a:ext cx="6096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2700338" algn="ctr"/>
                <a:tab pos="5400675" algn="r"/>
              </a:tabLst>
            </a:pPr>
            <a:r>
              <a:rPr lang="es-ES" sz="1200" i="1" dirty="0" smtClean="0">
                <a:latin typeface="Times New Roman"/>
                <a:cs typeface="Times New Roman"/>
              </a:rPr>
              <a:t>OCW 2014. Tecnologías Ambientales: Gestión y Minimización de Residuos Industriales. Estudio de Casos. </a:t>
            </a:r>
            <a:r>
              <a:rPr lang="es-ES" sz="1200" i="1" dirty="0">
                <a:latin typeface="Times New Roman"/>
                <a:cs typeface="Times New Roman"/>
              </a:rPr>
              <a:t>F. Fernández Marzo, C. Peña Rodríguez y M.P.  Ruiz Ojeda</a:t>
            </a:r>
            <a:endParaRPr lang="es-ES" sz="1200" dirty="0">
              <a:latin typeface="Times New Roman"/>
              <a:cs typeface="Times New Roman"/>
            </a:endParaRPr>
          </a:p>
        </p:txBody>
      </p:sp>
      <p:pic>
        <p:nvPicPr>
          <p:cNvPr id="13" name="Imagen 12" descr="Captura de pantalla 2013-02-15 a la(s) 14.12.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276304"/>
            <a:ext cx="990600" cy="4511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9310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685800" y="990600"/>
            <a:ext cx="739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ES">
              <a:latin typeface="Arial" charset="0"/>
              <a:ea typeface="ＭＳ Ｐゴシック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078100" y="1645054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85800" y="1295400"/>
            <a:ext cx="7391400" cy="3016210"/>
          </a:xfrm>
          <a:prstGeom prst="rect">
            <a:avLst/>
          </a:prstGeom>
          <a:solidFill>
            <a:srgbClr val="FFDFE2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s-ES"/>
            </a:defPPr>
            <a:lvl1pPr marL="342900" indent="-342900" algn="just">
              <a:lnSpc>
                <a:spcPct val="110000"/>
              </a:lnSpc>
              <a:buClr>
                <a:srgbClr val="B006A4"/>
              </a:buClr>
              <a:buSzPct val="200000"/>
              <a:buFont typeface="Arial"/>
              <a:buChar char="•"/>
              <a:defRPr b="1" i="1">
                <a:solidFill>
                  <a:srgbClr val="0000DA"/>
                </a:solidFill>
              </a:defRPr>
            </a:lvl1pPr>
          </a:lstStyle>
          <a:p>
            <a:pPr>
              <a:lnSpc>
                <a:spcPct val="100000"/>
              </a:lnSpc>
              <a:spcBef>
                <a:spcPts val="1200"/>
              </a:spcBef>
              <a:buSzPct val="181000"/>
            </a:pPr>
            <a:r>
              <a:rPr lang="es-ES" sz="2000" dirty="0" smtClean="0">
                <a:solidFill>
                  <a:srgbClr val="B40AB5"/>
                </a:solidFill>
              </a:rPr>
              <a:t>Así, la </a:t>
            </a:r>
            <a:r>
              <a:rPr lang="es-ES" sz="2000" dirty="0" smtClean="0">
                <a:solidFill>
                  <a:srgbClr val="B40AB5"/>
                </a:solidFill>
                <a:hlinkClick r:id="rId2"/>
              </a:rPr>
              <a:t>Ley 3/98 </a:t>
            </a:r>
            <a:r>
              <a:rPr lang="es-ES" sz="2000" dirty="0" smtClean="0">
                <a:solidFill>
                  <a:srgbClr val="B40AB5"/>
                </a:solidFill>
              </a:rPr>
              <a:t>(País Vasco) </a:t>
            </a:r>
            <a:r>
              <a:rPr lang="es-ES" sz="2000" b="0" dirty="0" smtClean="0">
                <a:solidFill>
                  <a:schemeClr val="tx1"/>
                </a:solidFill>
              </a:rPr>
              <a:t>confiere a las </a:t>
            </a:r>
            <a:r>
              <a:rPr lang="es-ES" sz="2000" dirty="0" smtClean="0">
                <a:solidFill>
                  <a:srgbClr val="0000FF"/>
                </a:solidFill>
              </a:rPr>
              <a:t>Diputaciones</a:t>
            </a:r>
            <a:r>
              <a:rPr lang="es-ES" sz="2000" b="0" dirty="0" smtClean="0">
                <a:solidFill>
                  <a:schemeClr val="tx1"/>
                </a:solidFill>
              </a:rPr>
              <a:t> la competencia para desarrollar </a:t>
            </a:r>
            <a:r>
              <a:rPr lang="es-ES" sz="2000" dirty="0" smtClean="0">
                <a:solidFill>
                  <a:schemeClr val="tx1"/>
                </a:solidFill>
              </a:rPr>
              <a:t>la planificación marco de la Gestión de RU</a:t>
            </a:r>
            <a:r>
              <a:rPr lang="es-ES" sz="2000" b="0" dirty="0" smtClean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00000"/>
              </a:lnSpc>
              <a:spcBef>
                <a:spcPts val="1200"/>
              </a:spcBef>
              <a:buSzPct val="181000"/>
            </a:pPr>
            <a:r>
              <a:rPr lang="es-ES" sz="2000" b="0" dirty="0">
                <a:solidFill>
                  <a:schemeClr val="tx1"/>
                </a:solidFill>
              </a:rPr>
              <a:t>Una gestión avanzada </a:t>
            </a:r>
            <a:r>
              <a:rPr lang="es-ES" sz="2000" b="0" dirty="0" smtClean="0">
                <a:solidFill>
                  <a:schemeClr val="tx1"/>
                </a:solidFill>
              </a:rPr>
              <a:t>requiere de </a:t>
            </a:r>
            <a:r>
              <a:rPr lang="es-ES" sz="2000" b="0" dirty="0">
                <a:solidFill>
                  <a:schemeClr val="tx1"/>
                </a:solidFill>
              </a:rPr>
              <a:t>soluciones </a:t>
            </a:r>
            <a:r>
              <a:rPr lang="es-ES" sz="2000" b="0" dirty="0" err="1">
                <a:solidFill>
                  <a:schemeClr val="tx1"/>
                </a:solidFill>
              </a:rPr>
              <a:t>supracomarcales</a:t>
            </a:r>
            <a:r>
              <a:rPr lang="es-ES" sz="2000" b="0" dirty="0">
                <a:solidFill>
                  <a:schemeClr val="tx1"/>
                </a:solidFill>
              </a:rPr>
              <a:t> y, por tanto, del impulso de las </a:t>
            </a:r>
            <a:r>
              <a:rPr lang="es-ES" sz="2000" dirty="0" smtClean="0">
                <a:solidFill>
                  <a:srgbClr val="0000FF"/>
                </a:solidFill>
              </a:rPr>
              <a:t>Diputaciones.</a:t>
            </a:r>
            <a:endParaRPr lang="es-ES" sz="2000" b="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buSzPct val="181000"/>
            </a:pPr>
            <a:r>
              <a:rPr lang="es-ES_tradnl" sz="2000" b="0" dirty="0" smtClean="0">
                <a:solidFill>
                  <a:srgbClr val="000000"/>
                </a:solidFill>
              </a:rPr>
              <a:t>Así, la </a:t>
            </a:r>
            <a:r>
              <a:rPr lang="es-ES_tradnl" sz="2000" dirty="0"/>
              <a:t>Diputación Foral de </a:t>
            </a:r>
            <a:r>
              <a:rPr lang="es-ES_tradnl" sz="2000" dirty="0" err="1"/>
              <a:t>Bizkaia</a:t>
            </a:r>
            <a:r>
              <a:rPr lang="es-ES_tradnl" sz="2000" dirty="0" smtClean="0"/>
              <a:t> </a:t>
            </a:r>
            <a:r>
              <a:rPr lang="es-ES_tradnl" sz="2000" b="0" dirty="0" smtClean="0">
                <a:solidFill>
                  <a:srgbClr val="000000"/>
                </a:solidFill>
              </a:rPr>
              <a:t>ha elaborado el </a:t>
            </a:r>
            <a:r>
              <a:rPr lang="es-ES_tradnl" sz="2000" dirty="0" smtClean="0">
                <a:hlinkClick r:id="rId3"/>
              </a:rPr>
              <a:t>Plan </a:t>
            </a:r>
            <a:r>
              <a:rPr lang="es-ES_tradnl" sz="2000" dirty="0">
                <a:hlinkClick r:id="rId3"/>
              </a:rPr>
              <a:t>de Prevención de residuos urbanos de Bizkaia 2010-</a:t>
            </a:r>
            <a:r>
              <a:rPr lang="es-ES_tradnl" sz="2000" dirty="0" smtClean="0">
                <a:hlinkClick r:id="rId3"/>
              </a:rPr>
              <a:t>2016</a:t>
            </a:r>
            <a:r>
              <a:rPr lang="es-ES_tradnl" sz="2000" dirty="0" smtClean="0"/>
              <a:t>.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SzPct val="181000"/>
              <a:buNone/>
            </a:pPr>
            <a:endParaRPr lang="es-ES_tradnl" sz="2000" i="0" dirty="0"/>
          </a:p>
        </p:txBody>
      </p:sp>
      <p:sp>
        <p:nvSpPr>
          <p:cNvPr id="13" name="5 Marcador de número de diapositiva"/>
          <p:cNvSpPr txBox="1">
            <a:spLocks/>
          </p:cNvSpPr>
          <p:nvPr/>
        </p:nvSpPr>
        <p:spPr bwMode="auto">
          <a:xfrm>
            <a:off x="8596507" y="6381750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80A1FFF-C2F6-CB4E-AAAB-8BDB8429C952}" type="slidenum">
              <a:rPr lang="eu-ES" sz="1600">
                <a:latin typeface="Arial" charset="0"/>
                <a:cs typeface="Arial" charset="0"/>
              </a:rPr>
              <a:pPr eaLnBrk="1" hangingPunct="1"/>
              <a:t>47</a:t>
            </a:fld>
            <a:endParaRPr lang="eu-ES" sz="1600" dirty="0">
              <a:latin typeface="Arial" charset="0"/>
              <a:cs typeface="Arial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838200" y="381000"/>
            <a:ext cx="7391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/>
            <a:r>
              <a:rPr lang="es-ES" sz="2800" b="1" dirty="0">
                <a:solidFill>
                  <a:srgbClr val="C00000"/>
                </a:solidFill>
              </a:rPr>
              <a:t>6</a:t>
            </a:r>
            <a:r>
              <a:rPr lang="es-ES" sz="2800" b="1" dirty="0" smtClean="0">
                <a:solidFill>
                  <a:srgbClr val="C00000"/>
                </a:solidFill>
              </a:rPr>
              <a:t>. Ley 22/2011: Residuos y Suelos Contaminados</a:t>
            </a:r>
            <a:endParaRPr lang="es-ES" sz="2800" b="1" dirty="0">
              <a:solidFill>
                <a:srgbClr val="C00000"/>
              </a:solidFill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0" y="6248400"/>
            <a:ext cx="6096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2700338" algn="ctr"/>
                <a:tab pos="5400675" algn="r"/>
              </a:tabLst>
            </a:pPr>
            <a:r>
              <a:rPr lang="es-ES" sz="1200" i="1" dirty="0" smtClean="0">
                <a:latin typeface="Times New Roman"/>
                <a:cs typeface="Times New Roman"/>
              </a:rPr>
              <a:t>OCW 2014. Tecnologías Ambientales: Gestión y Minimización de Residuos Industriales. Estudio de Casos. </a:t>
            </a:r>
            <a:r>
              <a:rPr lang="es-ES" sz="1200" i="1" dirty="0">
                <a:latin typeface="Times New Roman"/>
                <a:cs typeface="Times New Roman"/>
              </a:rPr>
              <a:t>F. Fernández Marzo, C. Peña Rodríguez y M.P.  Ruiz Ojeda</a:t>
            </a:r>
            <a:endParaRPr lang="es-ES" sz="1200" dirty="0">
              <a:latin typeface="Times New Roman"/>
              <a:cs typeface="Times New Roman"/>
            </a:endParaRPr>
          </a:p>
        </p:txBody>
      </p:sp>
      <p:pic>
        <p:nvPicPr>
          <p:cNvPr id="10" name="Imagen 9" descr="Captura de pantalla 2013-02-15 a la(s) 14.12.38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276304"/>
            <a:ext cx="990600" cy="4511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1884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533400" y="762000"/>
            <a:ext cx="754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ES">
              <a:latin typeface="Arial" charset="0"/>
              <a:ea typeface="ＭＳ Ｐゴシック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078100" y="1645054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533400" y="914400"/>
            <a:ext cx="7543800" cy="569386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s-ES"/>
            </a:defPPr>
            <a:lvl1pPr marL="342900" indent="-342900" algn="just">
              <a:lnSpc>
                <a:spcPct val="110000"/>
              </a:lnSpc>
              <a:buClr>
                <a:srgbClr val="B006A4"/>
              </a:buClr>
              <a:buSzPct val="200000"/>
              <a:buFont typeface="Arial"/>
              <a:buChar char="•"/>
              <a:defRPr b="1" i="1">
                <a:solidFill>
                  <a:srgbClr val="0000DA"/>
                </a:solidFill>
              </a:defRPr>
            </a:lvl1pPr>
          </a:lstStyle>
          <a:p>
            <a:pPr marL="360363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s-ES" dirty="0" smtClean="0"/>
              <a:t>Así por ejemplo, la </a:t>
            </a:r>
            <a:r>
              <a:rPr lang="es-ES" dirty="0"/>
              <a:t>Ley </a:t>
            </a:r>
            <a:r>
              <a:rPr lang="es-ES" dirty="0" smtClean="0"/>
              <a:t>3/98 de Protección del Medio Ambiente de la CAPV indica las prioridades en RU:</a:t>
            </a:r>
          </a:p>
          <a:p>
            <a:pPr>
              <a:lnSpc>
                <a:spcPct val="100000"/>
              </a:lnSpc>
              <a:spcBef>
                <a:spcPts val="600"/>
              </a:spcBef>
              <a:buSzPct val="165000"/>
            </a:pPr>
            <a:r>
              <a:rPr lang="es-ES" b="0" dirty="0">
                <a:solidFill>
                  <a:srgbClr val="000000"/>
                </a:solidFill>
              </a:rPr>
              <a:t>Implantar sistemas de recogida selectiva para reciclado u otra forma de </a:t>
            </a:r>
            <a:r>
              <a:rPr lang="es-ES" b="0" dirty="0" err="1">
                <a:solidFill>
                  <a:srgbClr val="000000"/>
                </a:solidFill>
              </a:rPr>
              <a:t>valorización</a:t>
            </a:r>
            <a:r>
              <a:rPr lang="es-ES" b="0" dirty="0">
                <a:solidFill>
                  <a:srgbClr val="000000"/>
                </a:solidFill>
              </a:rPr>
              <a:t>. </a:t>
            </a:r>
          </a:p>
          <a:p>
            <a:pPr>
              <a:lnSpc>
                <a:spcPct val="100000"/>
              </a:lnSpc>
              <a:spcBef>
                <a:spcPts val="600"/>
              </a:spcBef>
              <a:buSzPct val="165000"/>
            </a:pPr>
            <a:r>
              <a:rPr lang="es-ES" b="0" dirty="0" smtClean="0">
                <a:solidFill>
                  <a:srgbClr val="000000"/>
                </a:solidFill>
              </a:rPr>
              <a:t>Promover </a:t>
            </a:r>
            <a:r>
              <a:rPr lang="es-ES" b="0" dirty="0">
                <a:solidFill>
                  <a:srgbClr val="000000"/>
                </a:solidFill>
              </a:rPr>
              <a:t>la </a:t>
            </a:r>
            <a:r>
              <a:rPr lang="es-ES" b="0" dirty="0" err="1">
                <a:solidFill>
                  <a:srgbClr val="000000"/>
                </a:solidFill>
              </a:rPr>
              <a:t>participación</a:t>
            </a:r>
            <a:r>
              <a:rPr lang="es-ES" b="0" dirty="0">
                <a:solidFill>
                  <a:srgbClr val="000000"/>
                </a:solidFill>
              </a:rPr>
              <a:t> activa en la </a:t>
            </a:r>
            <a:r>
              <a:rPr lang="es-ES" b="0" dirty="0" err="1">
                <a:solidFill>
                  <a:srgbClr val="000000"/>
                </a:solidFill>
              </a:rPr>
              <a:t>implantación</a:t>
            </a:r>
            <a:r>
              <a:rPr lang="es-ES" b="0" dirty="0">
                <a:solidFill>
                  <a:srgbClr val="000000"/>
                </a:solidFill>
              </a:rPr>
              <a:t> de la recogida selectiva y </a:t>
            </a:r>
            <a:r>
              <a:rPr lang="es-ES" b="0" dirty="0" err="1">
                <a:solidFill>
                  <a:srgbClr val="000000"/>
                </a:solidFill>
              </a:rPr>
              <a:t>disminución</a:t>
            </a:r>
            <a:r>
              <a:rPr lang="es-ES" b="0" dirty="0">
                <a:solidFill>
                  <a:srgbClr val="000000"/>
                </a:solidFill>
              </a:rPr>
              <a:t> del uso de envases. </a:t>
            </a:r>
          </a:p>
          <a:p>
            <a:pPr>
              <a:lnSpc>
                <a:spcPct val="100000"/>
              </a:lnSpc>
              <a:spcBef>
                <a:spcPts val="600"/>
              </a:spcBef>
              <a:buSzPct val="165000"/>
            </a:pPr>
            <a:r>
              <a:rPr lang="es-ES" b="0" dirty="0" smtClean="0">
                <a:solidFill>
                  <a:srgbClr val="000000"/>
                </a:solidFill>
              </a:rPr>
              <a:t>Promover </a:t>
            </a:r>
            <a:r>
              <a:rPr lang="es-ES" b="0" dirty="0">
                <a:solidFill>
                  <a:srgbClr val="000000"/>
                </a:solidFill>
              </a:rPr>
              <a:t>infraestructuras para </a:t>
            </a:r>
            <a:r>
              <a:rPr lang="es-ES" b="0" dirty="0" err="1">
                <a:solidFill>
                  <a:srgbClr val="000000"/>
                </a:solidFill>
              </a:rPr>
              <a:t>gestión</a:t>
            </a:r>
            <a:r>
              <a:rPr lang="es-ES" b="0" dirty="0">
                <a:solidFill>
                  <a:srgbClr val="000000"/>
                </a:solidFill>
              </a:rPr>
              <a:t> de envases y residuos de </a:t>
            </a:r>
            <a:r>
              <a:rPr lang="es-ES" b="0" dirty="0" smtClean="0">
                <a:solidFill>
                  <a:srgbClr val="000000"/>
                </a:solidFill>
              </a:rPr>
              <a:t>envases.</a:t>
            </a:r>
            <a:endParaRPr lang="es-ES" b="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SzPct val="165000"/>
            </a:pPr>
            <a:r>
              <a:rPr lang="es-ES" b="0" dirty="0" smtClean="0">
                <a:solidFill>
                  <a:srgbClr val="000000"/>
                </a:solidFill>
              </a:rPr>
              <a:t>Fomentar </a:t>
            </a:r>
            <a:r>
              <a:rPr lang="es-ES" b="0" dirty="0">
                <a:solidFill>
                  <a:srgbClr val="000000"/>
                </a:solidFill>
              </a:rPr>
              <a:t>la </a:t>
            </a:r>
            <a:r>
              <a:rPr lang="es-ES" b="0" dirty="0" err="1">
                <a:solidFill>
                  <a:srgbClr val="000000"/>
                </a:solidFill>
              </a:rPr>
              <a:t>gestión</a:t>
            </a:r>
            <a:r>
              <a:rPr lang="es-ES" b="0" dirty="0">
                <a:solidFill>
                  <a:srgbClr val="000000"/>
                </a:solidFill>
              </a:rPr>
              <a:t> consorciada o mancomunada de recogida y tratamiento de RSU </a:t>
            </a:r>
          </a:p>
          <a:p>
            <a:pPr>
              <a:lnSpc>
                <a:spcPct val="100000"/>
              </a:lnSpc>
              <a:spcBef>
                <a:spcPts val="600"/>
              </a:spcBef>
              <a:buSzPct val="165000"/>
            </a:pPr>
            <a:r>
              <a:rPr lang="es-ES" b="0" dirty="0" smtClean="0">
                <a:solidFill>
                  <a:srgbClr val="000000"/>
                </a:solidFill>
              </a:rPr>
              <a:t>Apoyar </a:t>
            </a:r>
            <a:r>
              <a:rPr lang="es-ES" b="0" dirty="0">
                <a:solidFill>
                  <a:srgbClr val="000000"/>
                </a:solidFill>
              </a:rPr>
              <a:t>el desarrollo </a:t>
            </a:r>
            <a:r>
              <a:rPr lang="es-ES" b="0" dirty="0" err="1">
                <a:solidFill>
                  <a:srgbClr val="000000"/>
                </a:solidFill>
              </a:rPr>
              <a:t>técnico</a:t>
            </a:r>
            <a:r>
              <a:rPr lang="es-ES" b="0" dirty="0">
                <a:solidFill>
                  <a:srgbClr val="000000"/>
                </a:solidFill>
              </a:rPr>
              <a:t> y la </a:t>
            </a:r>
            <a:r>
              <a:rPr lang="es-ES" b="0" dirty="0" err="1">
                <a:solidFill>
                  <a:srgbClr val="000000"/>
                </a:solidFill>
              </a:rPr>
              <a:t>comercialización</a:t>
            </a:r>
            <a:r>
              <a:rPr lang="es-ES" b="0" dirty="0">
                <a:solidFill>
                  <a:srgbClr val="000000"/>
                </a:solidFill>
              </a:rPr>
              <a:t> de productos de consumo que permitan la </a:t>
            </a:r>
            <a:r>
              <a:rPr lang="es-ES" b="0" dirty="0" err="1">
                <a:solidFill>
                  <a:srgbClr val="000000"/>
                </a:solidFill>
              </a:rPr>
              <a:t>reutilización</a:t>
            </a:r>
            <a:r>
              <a:rPr lang="es-ES" b="0" dirty="0">
                <a:solidFill>
                  <a:srgbClr val="000000"/>
                </a:solidFill>
              </a:rPr>
              <a:t>, minimicen los residuos o reduzcan su impacto. </a:t>
            </a:r>
          </a:p>
          <a:p>
            <a:pPr>
              <a:lnSpc>
                <a:spcPct val="100000"/>
              </a:lnSpc>
              <a:spcBef>
                <a:spcPts val="600"/>
              </a:spcBef>
              <a:buSzPct val="165000"/>
            </a:pPr>
            <a:r>
              <a:rPr lang="es-ES" b="0" dirty="0" smtClean="0">
                <a:solidFill>
                  <a:srgbClr val="000000"/>
                </a:solidFill>
              </a:rPr>
              <a:t>Impulsar </a:t>
            </a:r>
            <a:r>
              <a:rPr lang="es-ES" b="0" dirty="0">
                <a:solidFill>
                  <a:srgbClr val="000000"/>
                </a:solidFill>
              </a:rPr>
              <a:t>la </a:t>
            </a:r>
            <a:r>
              <a:rPr lang="es-ES" b="0" dirty="0" err="1">
                <a:solidFill>
                  <a:srgbClr val="000000"/>
                </a:solidFill>
              </a:rPr>
              <a:t>implantación</a:t>
            </a:r>
            <a:r>
              <a:rPr lang="es-ES" b="0" dirty="0">
                <a:solidFill>
                  <a:srgbClr val="000000"/>
                </a:solidFill>
              </a:rPr>
              <a:t> de infraestructuras de </a:t>
            </a:r>
            <a:r>
              <a:rPr lang="es-ES" b="0" dirty="0" err="1">
                <a:solidFill>
                  <a:srgbClr val="000000"/>
                </a:solidFill>
              </a:rPr>
              <a:t>recuperación</a:t>
            </a:r>
            <a:r>
              <a:rPr lang="es-ES" b="0" dirty="0">
                <a:solidFill>
                  <a:srgbClr val="000000"/>
                </a:solidFill>
              </a:rPr>
              <a:t> y </a:t>
            </a:r>
            <a:r>
              <a:rPr lang="es-ES" b="0" dirty="0" err="1">
                <a:solidFill>
                  <a:srgbClr val="000000"/>
                </a:solidFill>
              </a:rPr>
              <a:t>valorización</a:t>
            </a:r>
            <a:r>
              <a:rPr lang="es-ES" b="0" dirty="0">
                <a:solidFill>
                  <a:srgbClr val="000000"/>
                </a:solidFill>
              </a:rPr>
              <a:t> de materiales. </a:t>
            </a:r>
          </a:p>
          <a:p>
            <a:pPr>
              <a:lnSpc>
                <a:spcPct val="100000"/>
              </a:lnSpc>
              <a:spcBef>
                <a:spcPts val="600"/>
              </a:spcBef>
              <a:buSzPct val="165000"/>
            </a:pPr>
            <a:r>
              <a:rPr lang="es-ES" b="0" dirty="0" smtClean="0">
                <a:solidFill>
                  <a:srgbClr val="000000"/>
                </a:solidFill>
              </a:rPr>
              <a:t>Fomentar </a:t>
            </a:r>
            <a:r>
              <a:rPr lang="es-ES" b="0" dirty="0">
                <a:solidFill>
                  <a:srgbClr val="000000"/>
                </a:solidFill>
              </a:rPr>
              <a:t>la </a:t>
            </a:r>
            <a:r>
              <a:rPr lang="es-ES" b="0" dirty="0" err="1">
                <a:solidFill>
                  <a:srgbClr val="000000"/>
                </a:solidFill>
              </a:rPr>
              <a:t>reutilización</a:t>
            </a:r>
            <a:r>
              <a:rPr lang="es-ES" b="0" dirty="0">
                <a:solidFill>
                  <a:srgbClr val="000000"/>
                </a:solidFill>
              </a:rPr>
              <a:t> de materiales y de envases preferentemente dentro de los ciclos productivos que los originaron. </a:t>
            </a:r>
          </a:p>
          <a:p>
            <a:pPr>
              <a:lnSpc>
                <a:spcPct val="100000"/>
              </a:lnSpc>
              <a:spcBef>
                <a:spcPts val="600"/>
              </a:spcBef>
              <a:buSzPct val="165000"/>
            </a:pPr>
            <a:r>
              <a:rPr lang="es-ES" b="0" dirty="0" smtClean="0">
                <a:solidFill>
                  <a:srgbClr val="000000"/>
                </a:solidFill>
              </a:rPr>
              <a:t>Instaurar </a:t>
            </a:r>
            <a:r>
              <a:rPr lang="es-ES" b="0" dirty="0">
                <a:solidFill>
                  <a:srgbClr val="000000"/>
                </a:solidFill>
              </a:rPr>
              <a:t>una </a:t>
            </a:r>
            <a:r>
              <a:rPr lang="es-ES" b="0" dirty="0" err="1">
                <a:solidFill>
                  <a:srgbClr val="000000"/>
                </a:solidFill>
              </a:rPr>
              <a:t>política</a:t>
            </a:r>
            <a:r>
              <a:rPr lang="es-ES" b="0" dirty="0">
                <a:solidFill>
                  <a:srgbClr val="000000"/>
                </a:solidFill>
              </a:rPr>
              <a:t> de compras </a:t>
            </a:r>
            <a:r>
              <a:rPr lang="es-ES" b="0" dirty="0" err="1">
                <a:solidFill>
                  <a:srgbClr val="000000"/>
                </a:solidFill>
              </a:rPr>
              <a:t>públicas</a:t>
            </a:r>
            <a:r>
              <a:rPr lang="es-ES" b="0" dirty="0">
                <a:solidFill>
                  <a:srgbClr val="000000"/>
                </a:solidFill>
              </a:rPr>
              <a:t> que priorice los productos que incorporen materiales reciclables. 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85800" y="228600"/>
            <a:ext cx="7391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/>
            <a:r>
              <a:rPr lang="es-ES" sz="2800" b="1" dirty="0">
                <a:solidFill>
                  <a:srgbClr val="C00000"/>
                </a:solidFill>
              </a:rPr>
              <a:t>6</a:t>
            </a:r>
            <a:r>
              <a:rPr lang="es-ES" sz="2800" b="1" dirty="0" smtClean="0">
                <a:solidFill>
                  <a:srgbClr val="C00000"/>
                </a:solidFill>
              </a:rPr>
              <a:t>. Ley 22/2011: Residuos y Suelos Contaminados</a:t>
            </a:r>
            <a:endParaRPr lang="es-E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261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Line 2"/>
          <p:cNvSpPr>
            <a:spLocks noChangeShapeType="1"/>
          </p:cNvSpPr>
          <p:nvPr/>
        </p:nvSpPr>
        <p:spPr bwMode="auto">
          <a:xfrm>
            <a:off x="609600" y="990600"/>
            <a:ext cx="754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ES">
              <a:latin typeface="Arial" charset="0"/>
              <a:ea typeface="ＭＳ Ｐゴシック" charset="0"/>
            </a:endParaRPr>
          </a:p>
        </p:txBody>
      </p:sp>
      <p:sp>
        <p:nvSpPr>
          <p:cNvPr id="5" name="CuadroTexto 2"/>
          <p:cNvSpPr txBox="1"/>
          <p:nvPr/>
        </p:nvSpPr>
        <p:spPr>
          <a:xfrm>
            <a:off x="609600" y="1143000"/>
            <a:ext cx="7543800" cy="4770537"/>
          </a:xfrm>
          <a:prstGeom prst="rect">
            <a:avLst/>
          </a:prstGeom>
          <a:solidFill>
            <a:srgbClr val="D7E4BD"/>
          </a:solidFill>
        </p:spPr>
        <p:txBody>
          <a:bodyPr wrap="square">
            <a:spAutoFit/>
          </a:bodyPr>
          <a:lstStyle/>
          <a:p>
            <a:pPr marL="271463" algn="just">
              <a:spcBef>
                <a:spcPts val="600"/>
              </a:spcBef>
              <a:buClr>
                <a:srgbClr val="0000CC"/>
              </a:buClr>
              <a:buSzPct val="170000"/>
            </a:pPr>
            <a:r>
              <a:rPr lang="es-ES" sz="2400" b="1" dirty="0" smtClean="0">
                <a:solidFill>
                  <a:srgbClr val="0000FF"/>
                </a:solidFill>
              </a:rPr>
              <a:t>Planes y Programas de Gestión de Residuos (Art. 14)</a:t>
            </a:r>
            <a:r>
              <a:rPr lang="es-ES" b="1" dirty="0" smtClean="0">
                <a:solidFill>
                  <a:srgbClr val="0000CC"/>
                </a:solidFill>
              </a:rPr>
              <a:t>:</a:t>
            </a:r>
            <a:endParaRPr lang="es-ES" b="1" dirty="0" smtClean="0"/>
          </a:p>
          <a:p>
            <a:pPr marL="273050" indent="-273050" algn="just">
              <a:spcBef>
                <a:spcPts val="1200"/>
              </a:spcBef>
              <a:buClr>
                <a:srgbClr val="CC0066"/>
              </a:buClr>
              <a:buSzPct val="175000"/>
              <a:buFont typeface="Arial" pitchFamily="34" charset="0"/>
              <a:buChar char="•"/>
            </a:pPr>
            <a:r>
              <a:rPr lang="es-ES" sz="2000" b="1" dirty="0" smtClean="0">
                <a:solidFill>
                  <a:srgbClr val="0000FF"/>
                </a:solidFill>
              </a:rPr>
              <a:t>El </a:t>
            </a:r>
            <a:r>
              <a:rPr lang="es-ES" sz="2000" b="1" dirty="0">
                <a:solidFill>
                  <a:srgbClr val="0000FF"/>
                </a:solidFill>
              </a:rPr>
              <a:t>Ministerio </a:t>
            </a:r>
            <a:r>
              <a:rPr lang="es-ES" sz="2000" dirty="0"/>
              <a:t>competente en materia de Medio Ambiente, previa consulta a las Comunidades </a:t>
            </a:r>
            <a:r>
              <a:rPr lang="es-ES" sz="2000" dirty="0" err="1"/>
              <a:t>Autónomas</a:t>
            </a:r>
            <a:r>
              <a:rPr lang="es-ES" sz="2000" dirty="0"/>
              <a:t>, </a:t>
            </a:r>
            <a:r>
              <a:rPr lang="es-ES" sz="2000" dirty="0" smtClean="0"/>
              <a:t>… elaborará</a:t>
            </a:r>
            <a:r>
              <a:rPr lang="es-ES" sz="2000" dirty="0"/>
              <a:t>, de conformidad con esta Ley, el </a:t>
            </a:r>
            <a:r>
              <a:rPr lang="es-ES" sz="2000" b="1" dirty="0">
                <a:solidFill>
                  <a:srgbClr val="0000FF"/>
                </a:solidFill>
              </a:rPr>
              <a:t>Plan E</a:t>
            </a:r>
            <a:r>
              <a:rPr lang="es-ES" sz="2000" b="1" dirty="0" smtClean="0">
                <a:solidFill>
                  <a:srgbClr val="0000FF"/>
                </a:solidFill>
              </a:rPr>
              <a:t>statal </a:t>
            </a:r>
            <a:r>
              <a:rPr lang="es-ES" sz="2000" b="1" dirty="0">
                <a:solidFill>
                  <a:srgbClr val="0000FF"/>
                </a:solidFill>
              </a:rPr>
              <a:t>M</a:t>
            </a:r>
            <a:r>
              <a:rPr lang="es-ES" sz="2000" b="1" dirty="0" smtClean="0">
                <a:solidFill>
                  <a:srgbClr val="0000FF"/>
                </a:solidFill>
              </a:rPr>
              <a:t>arco </a:t>
            </a:r>
            <a:r>
              <a:rPr lang="es-ES" sz="2000" b="1" dirty="0">
                <a:solidFill>
                  <a:srgbClr val="0000FF"/>
                </a:solidFill>
              </a:rPr>
              <a:t>de </a:t>
            </a:r>
            <a:r>
              <a:rPr lang="es-ES" sz="2000" b="1" dirty="0" err="1">
                <a:solidFill>
                  <a:srgbClr val="0000FF"/>
                </a:solidFill>
              </a:rPr>
              <a:t>gestión</a:t>
            </a:r>
            <a:r>
              <a:rPr lang="es-ES" sz="2000" b="1" dirty="0">
                <a:solidFill>
                  <a:srgbClr val="0000FF"/>
                </a:solidFill>
              </a:rPr>
              <a:t> de </a:t>
            </a:r>
            <a:r>
              <a:rPr lang="es-ES" sz="2000" b="1" dirty="0" smtClean="0">
                <a:solidFill>
                  <a:srgbClr val="0000FF"/>
                </a:solidFill>
              </a:rPr>
              <a:t>residuos.</a:t>
            </a:r>
          </a:p>
          <a:p>
            <a:pPr marL="273050" indent="-273050" algn="just">
              <a:spcBef>
                <a:spcPts val="1200"/>
              </a:spcBef>
              <a:buClr>
                <a:srgbClr val="CC0066"/>
              </a:buClr>
              <a:buSzPct val="175000"/>
              <a:buFont typeface="Arial" pitchFamily="34" charset="0"/>
              <a:buChar char="•"/>
            </a:pPr>
            <a:r>
              <a:rPr lang="es-ES" sz="2000" b="1" dirty="0">
                <a:solidFill>
                  <a:srgbClr val="0000FF"/>
                </a:solidFill>
              </a:rPr>
              <a:t>Las Comunidades </a:t>
            </a:r>
            <a:r>
              <a:rPr lang="es-ES" sz="2000" b="1" dirty="0" err="1">
                <a:solidFill>
                  <a:srgbClr val="0000FF"/>
                </a:solidFill>
              </a:rPr>
              <a:t>Autónomas</a:t>
            </a:r>
            <a:r>
              <a:rPr lang="es-ES" sz="2000" b="1" dirty="0">
                <a:solidFill>
                  <a:srgbClr val="0000FF"/>
                </a:solidFill>
              </a:rPr>
              <a:t> </a:t>
            </a:r>
            <a:r>
              <a:rPr lang="es-ES" sz="2000" dirty="0" err="1"/>
              <a:t>elaborarán</a:t>
            </a:r>
            <a:r>
              <a:rPr lang="es-ES" sz="2000" dirty="0"/>
              <a:t> los planes </a:t>
            </a:r>
            <a:r>
              <a:rPr lang="es-ES" sz="2000" dirty="0" err="1"/>
              <a:t>autonómicos</a:t>
            </a:r>
            <a:r>
              <a:rPr lang="es-ES" sz="2000" dirty="0"/>
              <a:t> de </a:t>
            </a:r>
            <a:r>
              <a:rPr lang="es-ES" sz="2000" dirty="0" err="1"/>
              <a:t>gestión</a:t>
            </a:r>
            <a:r>
              <a:rPr lang="es-ES" sz="2000" dirty="0"/>
              <a:t> de residuos, previa consulta a las Entidades Locales en su caso, </a:t>
            </a:r>
            <a:r>
              <a:rPr lang="es-ES" sz="2000" dirty="0" smtClean="0"/>
              <a:t>…</a:t>
            </a:r>
          </a:p>
          <a:p>
            <a:pPr marL="273050" indent="-273050" algn="just">
              <a:spcBef>
                <a:spcPts val="1200"/>
              </a:spcBef>
              <a:buClr>
                <a:srgbClr val="CC0066"/>
              </a:buClr>
              <a:buSzPct val="175000"/>
              <a:buFont typeface="Arial" pitchFamily="34" charset="0"/>
              <a:buChar char="•"/>
            </a:pPr>
            <a:r>
              <a:rPr lang="es-ES" sz="2000" dirty="0" smtClean="0"/>
              <a:t>En los </a:t>
            </a:r>
            <a:r>
              <a:rPr lang="es-ES" sz="2000" dirty="0"/>
              <a:t>planes y programas de </a:t>
            </a:r>
            <a:r>
              <a:rPr lang="es-ES" sz="2000" dirty="0" err="1"/>
              <a:t>gestión</a:t>
            </a:r>
            <a:r>
              <a:rPr lang="es-ES" sz="2000" dirty="0"/>
              <a:t> de residuos se </a:t>
            </a:r>
            <a:r>
              <a:rPr lang="es-ES" sz="2000" dirty="0" err="1"/>
              <a:t>valorarán</a:t>
            </a:r>
            <a:r>
              <a:rPr lang="es-ES" sz="2000" dirty="0"/>
              <a:t> aquellas medidas que incidan de forma significativa en la </a:t>
            </a:r>
            <a:r>
              <a:rPr lang="es-ES" sz="2000" b="1" dirty="0" err="1">
                <a:solidFill>
                  <a:srgbClr val="0000FF"/>
                </a:solidFill>
              </a:rPr>
              <a:t>reducción</a:t>
            </a:r>
            <a:r>
              <a:rPr lang="es-ES" sz="2000" b="1" dirty="0">
                <a:solidFill>
                  <a:srgbClr val="008000"/>
                </a:solidFill>
              </a:rPr>
              <a:t> </a:t>
            </a:r>
            <a:r>
              <a:rPr lang="es-ES" sz="2000" b="1" dirty="0">
                <a:solidFill>
                  <a:srgbClr val="0000FF"/>
                </a:solidFill>
              </a:rPr>
              <a:t>de</a:t>
            </a:r>
            <a:r>
              <a:rPr lang="es-ES" sz="2000" b="1" dirty="0">
                <a:solidFill>
                  <a:srgbClr val="008000"/>
                </a:solidFill>
              </a:rPr>
              <a:t> </a:t>
            </a:r>
            <a:r>
              <a:rPr lang="es-ES" sz="2000" b="1" dirty="0">
                <a:solidFill>
                  <a:srgbClr val="0000FF"/>
                </a:solidFill>
              </a:rPr>
              <a:t>las</a:t>
            </a:r>
            <a:r>
              <a:rPr lang="es-ES" sz="2000" b="1" dirty="0">
                <a:solidFill>
                  <a:srgbClr val="008000"/>
                </a:solidFill>
              </a:rPr>
              <a:t> </a:t>
            </a:r>
            <a:r>
              <a:rPr lang="es-ES" sz="2000" b="1" dirty="0">
                <a:solidFill>
                  <a:srgbClr val="0000FF"/>
                </a:solidFill>
              </a:rPr>
              <a:t>emisiones</a:t>
            </a:r>
            <a:r>
              <a:rPr lang="es-ES" sz="2000" b="1" dirty="0">
                <a:solidFill>
                  <a:srgbClr val="008000"/>
                </a:solidFill>
              </a:rPr>
              <a:t> </a:t>
            </a:r>
            <a:r>
              <a:rPr lang="es-ES" sz="2000" b="1" dirty="0">
                <a:solidFill>
                  <a:srgbClr val="0000FF"/>
                </a:solidFill>
              </a:rPr>
              <a:t>de</a:t>
            </a:r>
            <a:r>
              <a:rPr lang="es-ES" sz="2000" b="1" dirty="0">
                <a:solidFill>
                  <a:srgbClr val="008000"/>
                </a:solidFill>
              </a:rPr>
              <a:t> </a:t>
            </a:r>
            <a:r>
              <a:rPr lang="es-ES" sz="2000" b="1" dirty="0">
                <a:solidFill>
                  <a:srgbClr val="0000FF"/>
                </a:solidFill>
              </a:rPr>
              <a:t>gases</a:t>
            </a:r>
            <a:r>
              <a:rPr lang="es-ES" sz="2000" b="1" dirty="0">
                <a:solidFill>
                  <a:srgbClr val="008000"/>
                </a:solidFill>
              </a:rPr>
              <a:t> </a:t>
            </a:r>
            <a:r>
              <a:rPr lang="es-ES" sz="2000" b="1" dirty="0">
                <a:solidFill>
                  <a:srgbClr val="0000FF"/>
                </a:solidFill>
              </a:rPr>
              <a:t>de</a:t>
            </a:r>
            <a:r>
              <a:rPr lang="es-ES" sz="2000" b="1" dirty="0">
                <a:solidFill>
                  <a:srgbClr val="008000"/>
                </a:solidFill>
              </a:rPr>
              <a:t> </a:t>
            </a:r>
            <a:r>
              <a:rPr lang="es-ES" sz="2000" b="1" dirty="0">
                <a:solidFill>
                  <a:srgbClr val="0000FF"/>
                </a:solidFill>
              </a:rPr>
              <a:t>efecto</a:t>
            </a:r>
            <a:r>
              <a:rPr lang="es-ES" sz="2000" b="1" dirty="0">
                <a:solidFill>
                  <a:srgbClr val="008000"/>
                </a:solidFill>
              </a:rPr>
              <a:t> </a:t>
            </a:r>
            <a:r>
              <a:rPr lang="es-ES" sz="2000" b="1" dirty="0">
                <a:solidFill>
                  <a:srgbClr val="0000FF"/>
                </a:solidFill>
              </a:rPr>
              <a:t>invernadero</a:t>
            </a:r>
            <a:r>
              <a:rPr lang="es-ES" sz="2000" dirty="0"/>
              <a:t>. </a:t>
            </a:r>
            <a:endParaRPr lang="es-ES" sz="2000" dirty="0" smtClean="0"/>
          </a:p>
          <a:p>
            <a:pPr marL="273050" indent="-273050" algn="just">
              <a:spcBef>
                <a:spcPts val="1200"/>
              </a:spcBef>
              <a:buClr>
                <a:srgbClr val="CC0066"/>
              </a:buClr>
              <a:buSzPct val="175000"/>
              <a:buFont typeface="Arial" pitchFamily="34" charset="0"/>
              <a:buChar char="•"/>
            </a:pPr>
            <a:r>
              <a:rPr lang="es-ES" sz="2000" dirty="0" smtClean="0"/>
              <a:t>Los </a:t>
            </a:r>
            <a:r>
              <a:rPr lang="es-ES" sz="2000" dirty="0"/>
              <a:t>planes y programas de </a:t>
            </a:r>
            <a:r>
              <a:rPr lang="es-ES" sz="2000" dirty="0" err="1"/>
              <a:t>gestión</a:t>
            </a:r>
            <a:r>
              <a:rPr lang="es-ES" sz="2000" dirty="0"/>
              <a:t> de residuos se </a:t>
            </a:r>
            <a:r>
              <a:rPr lang="es-ES" sz="2000" dirty="0" err="1"/>
              <a:t>evaluarán</a:t>
            </a:r>
            <a:r>
              <a:rPr lang="es-ES" sz="2000" dirty="0"/>
              <a:t> y </a:t>
            </a:r>
            <a:r>
              <a:rPr lang="es-ES" sz="2000" dirty="0" err="1"/>
              <a:t>revisarán</a:t>
            </a:r>
            <a:r>
              <a:rPr lang="es-ES" sz="2000" dirty="0"/>
              <a:t>, al menos, </a:t>
            </a:r>
            <a:r>
              <a:rPr lang="es-ES" sz="2000" b="1" dirty="0">
                <a:solidFill>
                  <a:srgbClr val="0000FF"/>
                </a:solidFill>
              </a:rPr>
              <a:t>cada</a:t>
            </a:r>
            <a:r>
              <a:rPr lang="es-ES" sz="2000" b="1" dirty="0">
                <a:solidFill>
                  <a:srgbClr val="008000"/>
                </a:solidFill>
              </a:rPr>
              <a:t> </a:t>
            </a:r>
            <a:r>
              <a:rPr lang="es-ES" sz="2000" b="1" dirty="0">
                <a:solidFill>
                  <a:srgbClr val="0000FF"/>
                </a:solidFill>
              </a:rPr>
              <a:t>seis</a:t>
            </a:r>
            <a:r>
              <a:rPr lang="es-ES" sz="2000" b="1" dirty="0">
                <a:solidFill>
                  <a:srgbClr val="008000"/>
                </a:solidFill>
              </a:rPr>
              <a:t> </a:t>
            </a:r>
            <a:r>
              <a:rPr lang="es-ES" sz="2000" b="1" dirty="0" err="1">
                <a:solidFill>
                  <a:srgbClr val="0000FF"/>
                </a:solidFill>
              </a:rPr>
              <a:t>años</a:t>
            </a:r>
            <a:r>
              <a:rPr lang="es-ES" sz="2000" dirty="0"/>
              <a:t>. </a:t>
            </a:r>
          </a:p>
        </p:txBody>
      </p:sp>
      <p:sp>
        <p:nvSpPr>
          <p:cNvPr id="8" name="5 Marcador de número de diapositiva"/>
          <p:cNvSpPr txBox="1">
            <a:spLocks/>
          </p:cNvSpPr>
          <p:nvPr/>
        </p:nvSpPr>
        <p:spPr bwMode="auto">
          <a:xfrm>
            <a:off x="8572500" y="6248400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80A1FFF-C2F6-CB4E-AAAB-8BDB8429C952}" type="slidenum">
              <a:rPr lang="eu-ES" sz="1400">
                <a:latin typeface="Arial" charset="0"/>
                <a:cs typeface="Arial" charset="0"/>
              </a:rPr>
              <a:pPr eaLnBrk="1" hangingPunct="1"/>
              <a:t>49</a:t>
            </a:fld>
            <a:endParaRPr lang="eu-ES" sz="1400" dirty="0">
              <a:latin typeface="Arial" charset="0"/>
              <a:cs typeface="Arial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838200" y="381000"/>
            <a:ext cx="7391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/>
            <a:r>
              <a:rPr lang="es-ES" sz="2800" b="1" dirty="0">
                <a:solidFill>
                  <a:srgbClr val="C00000"/>
                </a:solidFill>
              </a:rPr>
              <a:t>6</a:t>
            </a:r>
            <a:r>
              <a:rPr lang="es-ES" sz="2800" b="1" dirty="0" smtClean="0">
                <a:solidFill>
                  <a:srgbClr val="C00000"/>
                </a:solidFill>
              </a:rPr>
              <a:t>. Ley 22/2011: Residuos y Suelos contaminados</a:t>
            </a:r>
            <a:endParaRPr lang="es-ES" sz="2800" b="1" dirty="0">
              <a:solidFill>
                <a:srgbClr val="C00000"/>
              </a:solidFill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524000" y="6248400"/>
            <a:ext cx="6096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2700338" algn="ctr"/>
                <a:tab pos="5400675" algn="r"/>
              </a:tabLst>
            </a:pPr>
            <a:r>
              <a:rPr lang="es-ES" sz="1200" i="1" dirty="0" smtClean="0">
                <a:latin typeface="Times New Roman"/>
                <a:cs typeface="Times New Roman"/>
              </a:rPr>
              <a:t>OCW 2014. Tecnologías Ambientales: Gestión y Minimización de Residuos Industriales. Estudio de Casos. </a:t>
            </a:r>
            <a:r>
              <a:rPr lang="es-ES" sz="1200" i="1" dirty="0">
                <a:latin typeface="Times New Roman"/>
                <a:cs typeface="Times New Roman"/>
              </a:rPr>
              <a:t>F. Fernández Marzo, C. Peña Rodríguez y M.P.  Ruiz Ojeda</a:t>
            </a:r>
            <a:endParaRPr lang="es-ES" sz="1200" dirty="0">
              <a:latin typeface="Times New Roman"/>
              <a:cs typeface="Times New Roman"/>
            </a:endParaRPr>
          </a:p>
        </p:txBody>
      </p:sp>
      <p:pic>
        <p:nvPicPr>
          <p:cNvPr id="13" name="Imagen 12" descr="Captura de pantalla 2013-02-15 a la(s) 14.12.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276304"/>
            <a:ext cx="990600" cy="4511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7700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Line 2"/>
          <p:cNvSpPr>
            <a:spLocks noChangeShapeType="1"/>
          </p:cNvSpPr>
          <p:nvPr/>
        </p:nvSpPr>
        <p:spPr bwMode="auto">
          <a:xfrm>
            <a:off x="609600" y="838200"/>
            <a:ext cx="762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ES">
              <a:latin typeface="Arial" charset="0"/>
              <a:ea typeface="ＭＳ Ｐゴシック" charset="0"/>
            </a:endParaRPr>
          </a:p>
        </p:txBody>
      </p:sp>
      <p:sp>
        <p:nvSpPr>
          <p:cNvPr id="210947" name="Text Box 3"/>
          <p:cNvSpPr txBox="1">
            <a:spLocks noChangeArrowheads="1"/>
          </p:cNvSpPr>
          <p:nvPr/>
        </p:nvSpPr>
        <p:spPr bwMode="auto">
          <a:xfrm>
            <a:off x="1524000" y="304800"/>
            <a:ext cx="5791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/>
            <a:r>
              <a:rPr lang="es-ES" sz="2800" b="1" dirty="0" smtClean="0">
                <a:solidFill>
                  <a:srgbClr val="CC0000"/>
                </a:solidFill>
              </a:rPr>
              <a:t>1. Introducción</a:t>
            </a:r>
            <a:endParaRPr lang="es-ES" sz="2800" b="1" dirty="0">
              <a:solidFill>
                <a:srgbClr val="CC0000"/>
              </a:solidFill>
            </a:endParaRPr>
          </a:p>
        </p:txBody>
      </p:sp>
      <p:sp>
        <p:nvSpPr>
          <p:cNvPr id="5" name="5 Marcador de número de diapositiva"/>
          <p:cNvSpPr txBox="1">
            <a:spLocks/>
          </p:cNvSpPr>
          <p:nvPr/>
        </p:nvSpPr>
        <p:spPr bwMode="auto">
          <a:xfrm>
            <a:off x="8572500" y="6248400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80A1FFF-C2F6-CB4E-AAAB-8BDB8429C952}" type="slidenum">
              <a:rPr lang="eu-ES" sz="1600">
                <a:latin typeface="Arial" charset="0"/>
                <a:cs typeface="Arial" charset="0"/>
              </a:rPr>
              <a:pPr eaLnBrk="1" hangingPunct="1"/>
              <a:t>5</a:t>
            </a:fld>
            <a:endParaRPr lang="eu-ES" sz="1600" dirty="0">
              <a:latin typeface="Arial" charset="0"/>
              <a:cs typeface="Arial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524000" y="6248400"/>
            <a:ext cx="6096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2700338" algn="ctr"/>
                <a:tab pos="5400675" algn="r"/>
              </a:tabLst>
            </a:pPr>
            <a:r>
              <a:rPr lang="es-ES" sz="1200" i="1" dirty="0" smtClean="0">
                <a:latin typeface="Times New Roman"/>
                <a:cs typeface="Times New Roman"/>
              </a:rPr>
              <a:t>OCW 2014. Tecnologías Ambientales: Gestión y Minimización de Residuos Industriales. Estudio de Casos. </a:t>
            </a:r>
            <a:r>
              <a:rPr lang="es-ES" sz="1200" i="1" dirty="0">
                <a:latin typeface="Times New Roman"/>
                <a:cs typeface="Times New Roman"/>
              </a:rPr>
              <a:t>F. Fernández Marzo, C. Peña Rodríguez y M.P.  Ruiz Ojeda</a:t>
            </a:r>
            <a:endParaRPr lang="es-ES" sz="1200" dirty="0">
              <a:latin typeface="Times New Roman"/>
              <a:cs typeface="Times New Roman"/>
            </a:endParaRPr>
          </a:p>
        </p:txBody>
      </p:sp>
      <p:pic>
        <p:nvPicPr>
          <p:cNvPr id="10" name="Imagen 9" descr="Captura de pantalla 2013-02-15 a la(s) 14.12.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" y="6248400"/>
            <a:ext cx="990600" cy="451119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685800" y="990600"/>
            <a:ext cx="7467600" cy="1205458"/>
          </a:xfrm>
          <a:prstGeom prst="rect">
            <a:avLst/>
          </a:prstGeom>
          <a:solidFill>
            <a:srgbClr val="D7E4BD"/>
          </a:solidFill>
        </p:spPr>
        <p:txBody>
          <a:bodyPr wrap="square">
            <a:spAutoFit/>
          </a:bodyPr>
          <a:lstStyle/>
          <a:p>
            <a:pPr marL="358775" indent="-358775" algn="just">
              <a:lnSpc>
                <a:spcPct val="90000"/>
              </a:lnSpc>
              <a:spcBef>
                <a:spcPts val="1200"/>
              </a:spcBef>
              <a:buClr>
                <a:srgbClr val="A72F74"/>
              </a:buClr>
              <a:buSzPct val="190000"/>
              <a:buFont typeface="Arial" pitchFamily="34" charset="0"/>
              <a:buChar char="•"/>
            </a:pPr>
            <a:r>
              <a:rPr lang="es-ES" sz="2000" b="1" dirty="0" smtClean="0"/>
              <a:t>De modo paralelo, </a:t>
            </a:r>
            <a:r>
              <a:rPr lang="es-ES" sz="2000" b="1" dirty="0"/>
              <a:t>el </a:t>
            </a:r>
            <a:r>
              <a:rPr lang="es-ES" sz="2000" b="1" dirty="0">
                <a:solidFill>
                  <a:srgbClr val="0000FF"/>
                </a:solidFill>
              </a:rPr>
              <a:t>consumo</a:t>
            </a:r>
            <a:r>
              <a:rPr lang="es-ES" sz="2000" b="1" dirty="0"/>
              <a:t>, como fenómeno de masas, creció de forma acelerada a medida que la </a:t>
            </a:r>
            <a:r>
              <a:rPr lang="es-ES" sz="2000" b="1" dirty="0">
                <a:solidFill>
                  <a:srgbClr val="0000FF"/>
                </a:solidFill>
              </a:rPr>
              <a:t>producción industrial</a:t>
            </a:r>
            <a:r>
              <a:rPr lang="es-ES" sz="2000" b="1" dirty="0"/>
              <a:t>, la </a:t>
            </a:r>
            <a:r>
              <a:rPr lang="es-ES" sz="2000" b="1" dirty="0">
                <a:solidFill>
                  <a:srgbClr val="0000FF"/>
                </a:solidFill>
              </a:rPr>
              <a:t>extracción de recursos </a:t>
            </a:r>
            <a:r>
              <a:rPr lang="es-ES" sz="2000" b="1" dirty="0"/>
              <a:t>y la </a:t>
            </a:r>
            <a:r>
              <a:rPr lang="es-ES" sz="2000" b="1" dirty="0">
                <a:solidFill>
                  <a:srgbClr val="0000FF"/>
                </a:solidFill>
              </a:rPr>
              <a:t>agricultura intensiva </a:t>
            </a:r>
            <a:r>
              <a:rPr lang="es-ES" sz="2000" b="1" dirty="0"/>
              <a:t>proporcionaban un mayor número de bienes de consumo. </a:t>
            </a:r>
          </a:p>
        </p:txBody>
      </p:sp>
      <p:pic>
        <p:nvPicPr>
          <p:cNvPr id="3" name="Imagen 2" descr="Supermercad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514600"/>
            <a:ext cx="5300681" cy="3485198"/>
          </a:xfrm>
          <a:prstGeom prst="rect">
            <a:avLst/>
          </a:prstGeom>
          <a:ln w="38100" cap="sq">
            <a:solidFill>
              <a:srgbClr val="7F7F7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uadroTexto 3"/>
          <p:cNvSpPr txBox="1"/>
          <p:nvPr/>
        </p:nvSpPr>
        <p:spPr>
          <a:xfrm>
            <a:off x="457200" y="3124200"/>
            <a:ext cx="2743200" cy="815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" sz="1400" b="1" i="1" dirty="0" smtClean="0">
                <a:latin typeface="Times New Roman"/>
                <a:cs typeface="Times New Roman"/>
              </a:rPr>
              <a:t>Productos disponibles para el consumidor en un supermercado </a:t>
            </a:r>
            <a:endParaRPr lang="es-ES_tradnl" sz="1400" b="1" i="1" dirty="0">
              <a:latin typeface="Times New Roman"/>
              <a:cs typeface="Times New Roman"/>
              <a:hlinkClick r:id="rId4"/>
            </a:endParaRPr>
          </a:p>
          <a:p>
            <a:pPr algn="ctr">
              <a:lnSpc>
                <a:spcPct val="90000"/>
              </a:lnSpc>
            </a:pPr>
            <a:r>
              <a:rPr lang="es-ES_tradnl" sz="1200" b="1" i="1" u="sng" dirty="0" smtClean="0">
                <a:latin typeface="Times New Roman"/>
                <a:cs typeface="Times New Roman"/>
                <a:hlinkClick r:id="rId4"/>
              </a:rPr>
              <a:t>Publicada en Wikipedia con licencia CC BY-SA 3.0 </a:t>
            </a:r>
            <a:endParaRPr lang="es-ES_tradnl" sz="1200" b="1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672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Line 4"/>
          <p:cNvSpPr>
            <a:spLocks noChangeShapeType="1"/>
          </p:cNvSpPr>
          <p:nvPr/>
        </p:nvSpPr>
        <p:spPr bwMode="auto">
          <a:xfrm flipV="1">
            <a:off x="609600" y="838200"/>
            <a:ext cx="746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ES">
              <a:latin typeface="Arial" charset="0"/>
              <a:ea typeface="ＭＳ Ｐゴシック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078100" y="1645054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09600" y="990600"/>
            <a:ext cx="7467600" cy="5186035"/>
          </a:xfrm>
          <a:prstGeom prst="rect">
            <a:avLst/>
          </a:prstGeom>
          <a:solidFill>
            <a:srgbClr val="FCE0BE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s-ES"/>
            </a:defPPr>
            <a:lvl1pPr marL="342900" indent="-342900" algn="just">
              <a:lnSpc>
                <a:spcPct val="110000"/>
              </a:lnSpc>
              <a:buClr>
                <a:srgbClr val="B006A4"/>
              </a:buClr>
              <a:buSzPct val="200000"/>
              <a:buFont typeface="Arial"/>
              <a:buChar char="•"/>
              <a:defRPr b="1" i="1">
                <a:solidFill>
                  <a:srgbClr val="0000DA"/>
                </a:solidFill>
              </a:defRPr>
            </a:lvl1pPr>
          </a:lstStyle>
          <a:p>
            <a:pPr marL="366713">
              <a:lnSpc>
                <a:spcPct val="100000"/>
              </a:lnSpc>
              <a:spcBef>
                <a:spcPts val="600"/>
              </a:spcBef>
              <a:buSzPct val="170000"/>
            </a:pPr>
            <a:r>
              <a:rPr lang="es-ES" sz="2000" b="0" dirty="0" smtClean="0">
                <a:solidFill>
                  <a:srgbClr val="000000"/>
                </a:solidFill>
              </a:rPr>
              <a:t>Así, el </a:t>
            </a:r>
            <a:r>
              <a:rPr lang="es-ES" sz="2000" dirty="0" smtClean="0">
                <a:solidFill>
                  <a:srgbClr val="0000FF"/>
                </a:solidFill>
              </a:rPr>
              <a:t>ministerio de Medio Ambiente </a:t>
            </a:r>
            <a:r>
              <a:rPr lang="es-ES" sz="2000" b="0" dirty="0" smtClean="0">
                <a:solidFill>
                  <a:srgbClr val="000000"/>
                </a:solidFill>
              </a:rPr>
              <a:t>ha establecido los </a:t>
            </a:r>
            <a:r>
              <a:rPr lang="es-ES" sz="2000" dirty="0" smtClean="0">
                <a:solidFill>
                  <a:srgbClr val="0000FF"/>
                </a:solidFill>
              </a:rPr>
              <a:t>objetivos</a:t>
            </a:r>
            <a:r>
              <a:rPr lang="es-ES" sz="2000" b="0" dirty="0" smtClean="0">
                <a:solidFill>
                  <a:srgbClr val="000000"/>
                </a:solidFill>
              </a:rPr>
              <a:t> respecto a la producción y gestión de residuos en el Plan Nacional Integral de Residuos </a:t>
            </a:r>
            <a:r>
              <a:rPr lang="es-ES" sz="2000" dirty="0">
                <a:solidFill>
                  <a:srgbClr val="B40AB5"/>
                </a:solidFill>
                <a:hlinkClick r:id="rId2"/>
              </a:rPr>
              <a:t>PNIR 2008-15</a:t>
            </a:r>
            <a:r>
              <a:rPr lang="es-ES" sz="2000" b="0" dirty="0" smtClean="0">
                <a:solidFill>
                  <a:srgbClr val="000000"/>
                </a:solidFill>
              </a:rPr>
              <a:t> (publicado en BOE): </a:t>
            </a:r>
            <a:endParaRPr lang="es-ES" sz="200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SzPct val="170000"/>
            </a:pPr>
            <a:r>
              <a:rPr lang="es-ES" sz="2000" dirty="0" smtClean="0">
                <a:solidFill>
                  <a:srgbClr val="0000FF"/>
                </a:solidFill>
              </a:rPr>
              <a:t>Modificar </a:t>
            </a:r>
            <a:r>
              <a:rPr lang="es-ES" sz="2000" dirty="0">
                <a:solidFill>
                  <a:srgbClr val="0000FF"/>
                </a:solidFill>
              </a:rPr>
              <a:t>la tendencia actual del crecimiento </a:t>
            </a:r>
            <a:r>
              <a:rPr lang="es-ES" sz="2000" b="0" dirty="0">
                <a:solidFill>
                  <a:schemeClr val="tx1"/>
                </a:solidFill>
              </a:rPr>
              <a:t>de la </a:t>
            </a:r>
            <a:r>
              <a:rPr lang="es-ES" sz="2000" b="0" dirty="0" err="1">
                <a:solidFill>
                  <a:schemeClr val="tx1"/>
                </a:solidFill>
              </a:rPr>
              <a:t>generación</a:t>
            </a:r>
            <a:r>
              <a:rPr lang="es-ES" sz="2000" b="0" dirty="0">
                <a:solidFill>
                  <a:schemeClr val="tx1"/>
                </a:solidFill>
              </a:rPr>
              <a:t> de residuos. </a:t>
            </a:r>
          </a:p>
          <a:p>
            <a:pPr>
              <a:lnSpc>
                <a:spcPct val="100000"/>
              </a:lnSpc>
              <a:spcBef>
                <a:spcPts val="600"/>
              </a:spcBef>
              <a:buSzPct val="170000"/>
            </a:pPr>
            <a:r>
              <a:rPr lang="es-ES" sz="2000" dirty="0" smtClean="0">
                <a:solidFill>
                  <a:srgbClr val="0000FF"/>
                </a:solidFill>
              </a:rPr>
              <a:t>Erradicar </a:t>
            </a:r>
            <a:r>
              <a:rPr lang="es-ES" sz="2000" dirty="0">
                <a:solidFill>
                  <a:srgbClr val="0000FF"/>
                </a:solidFill>
              </a:rPr>
              <a:t>el vertido ilegal</a:t>
            </a:r>
            <a:r>
              <a:rPr lang="es-ES" sz="2000" dirty="0">
                <a:solidFill>
                  <a:schemeClr val="tx1"/>
                </a:solidFill>
              </a:rPr>
              <a:t>. </a:t>
            </a:r>
            <a:r>
              <a:rPr lang="es-ES" sz="2000" b="0" dirty="0">
                <a:solidFill>
                  <a:schemeClr val="tx1"/>
                </a:solidFill>
              </a:rPr>
              <a:t>Disminuir el vertido y fomentar de forma eficaz: la </a:t>
            </a:r>
            <a:r>
              <a:rPr lang="es-ES" sz="2000" b="0" dirty="0" err="1">
                <a:solidFill>
                  <a:srgbClr val="0000FF"/>
                </a:solidFill>
              </a:rPr>
              <a:t>prevención</a:t>
            </a:r>
            <a:r>
              <a:rPr lang="es-ES" sz="2000" b="0" dirty="0">
                <a:solidFill>
                  <a:schemeClr val="tx1"/>
                </a:solidFill>
              </a:rPr>
              <a:t> y la </a:t>
            </a:r>
            <a:r>
              <a:rPr lang="es-ES" sz="2000" b="0" dirty="0" err="1">
                <a:solidFill>
                  <a:srgbClr val="0000FF"/>
                </a:solidFill>
              </a:rPr>
              <a:t>reutilización</a:t>
            </a:r>
            <a:r>
              <a:rPr lang="es-ES" sz="2000" b="0" dirty="0">
                <a:solidFill>
                  <a:schemeClr val="tx1"/>
                </a:solidFill>
              </a:rPr>
              <a:t>, el </a:t>
            </a:r>
            <a:r>
              <a:rPr lang="es-ES" sz="2000" b="0" dirty="0">
                <a:solidFill>
                  <a:srgbClr val="0000FF"/>
                </a:solidFill>
              </a:rPr>
              <a:t>reciclado</a:t>
            </a:r>
            <a:r>
              <a:rPr lang="es-ES" sz="2000" b="0" dirty="0">
                <a:solidFill>
                  <a:schemeClr val="tx1"/>
                </a:solidFill>
              </a:rPr>
              <a:t> de la </a:t>
            </a:r>
            <a:r>
              <a:rPr lang="es-ES" sz="2000" b="0" dirty="0" err="1">
                <a:solidFill>
                  <a:schemeClr val="tx1"/>
                </a:solidFill>
              </a:rPr>
              <a:t>fracción</a:t>
            </a:r>
            <a:r>
              <a:rPr lang="es-ES" sz="2000" b="0" dirty="0">
                <a:solidFill>
                  <a:schemeClr val="tx1"/>
                </a:solidFill>
              </a:rPr>
              <a:t> reciclable, </a:t>
            </a:r>
            <a:r>
              <a:rPr lang="es-ES" sz="2000" b="0" dirty="0" smtClean="0">
                <a:solidFill>
                  <a:schemeClr val="tx1"/>
                </a:solidFill>
              </a:rPr>
              <a:t>así como </a:t>
            </a:r>
            <a:r>
              <a:rPr lang="es-ES" sz="2000" b="0" dirty="0">
                <a:solidFill>
                  <a:schemeClr val="tx1"/>
                </a:solidFill>
              </a:rPr>
              <a:t>otras formas de </a:t>
            </a:r>
            <a:r>
              <a:rPr lang="es-ES" sz="2000" b="0" dirty="0" err="1">
                <a:solidFill>
                  <a:srgbClr val="0000FF"/>
                </a:solidFill>
              </a:rPr>
              <a:t>valorización</a:t>
            </a:r>
            <a:r>
              <a:rPr lang="es-ES" sz="2000" b="0" dirty="0">
                <a:solidFill>
                  <a:schemeClr val="tx1"/>
                </a:solidFill>
              </a:rPr>
              <a:t> de la </a:t>
            </a:r>
            <a:r>
              <a:rPr lang="es-ES" sz="2000" b="0" dirty="0" err="1">
                <a:solidFill>
                  <a:schemeClr val="tx1"/>
                </a:solidFill>
              </a:rPr>
              <a:t>fracción</a:t>
            </a:r>
            <a:r>
              <a:rPr lang="es-ES" sz="2000" b="0" dirty="0">
                <a:solidFill>
                  <a:schemeClr val="tx1"/>
                </a:solidFill>
              </a:rPr>
              <a:t> de residuos no reciclable. </a:t>
            </a:r>
          </a:p>
          <a:p>
            <a:pPr>
              <a:lnSpc>
                <a:spcPct val="100000"/>
              </a:lnSpc>
              <a:spcBef>
                <a:spcPts val="600"/>
              </a:spcBef>
              <a:buSzPct val="170000"/>
            </a:pPr>
            <a:r>
              <a:rPr lang="es-ES" sz="2000" dirty="0" smtClean="0">
                <a:solidFill>
                  <a:srgbClr val="0000FF"/>
                </a:solidFill>
              </a:rPr>
              <a:t>Completar </a:t>
            </a:r>
            <a:r>
              <a:rPr lang="es-ES" sz="2000" dirty="0">
                <a:solidFill>
                  <a:srgbClr val="0000FF"/>
                </a:solidFill>
              </a:rPr>
              <a:t>las infraestructuras de tratamiento </a:t>
            </a:r>
            <a:r>
              <a:rPr lang="es-ES" sz="2000" b="0" dirty="0">
                <a:solidFill>
                  <a:schemeClr val="tx1"/>
                </a:solidFill>
              </a:rPr>
              <a:t>y mejorar el funcionamiento de las instalaciones existentes. </a:t>
            </a:r>
          </a:p>
          <a:p>
            <a:pPr>
              <a:lnSpc>
                <a:spcPct val="100000"/>
              </a:lnSpc>
              <a:spcBef>
                <a:spcPts val="600"/>
              </a:spcBef>
              <a:buSzPct val="170000"/>
            </a:pPr>
            <a:r>
              <a:rPr lang="es-ES" sz="2000" dirty="0" smtClean="0">
                <a:solidFill>
                  <a:srgbClr val="0000FF"/>
                </a:solidFill>
              </a:rPr>
              <a:t>Obtener </a:t>
            </a:r>
            <a:r>
              <a:rPr lang="es-ES" sz="2000" dirty="0" err="1">
                <a:solidFill>
                  <a:srgbClr val="0000FF"/>
                </a:solidFill>
              </a:rPr>
              <a:t>estadísticas</a:t>
            </a:r>
            <a:r>
              <a:rPr lang="es-ES" sz="2000" dirty="0">
                <a:solidFill>
                  <a:schemeClr val="tx1"/>
                </a:solidFill>
              </a:rPr>
              <a:t> </a:t>
            </a:r>
            <a:r>
              <a:rPr lang="es-ES" sz="2000" dirty="0">
                <a:solidFill>
                  <a:srgbClr val="0000FF"/>
                </a:solidFill>
              </a:rPr>
              <a:t>fiables</a:t>
            </a:r>
            <a:r>
              <a:rPr lang="es-ES" sz="2000" dirty="0">
                <a:solidFill>
                  <a:schemeClr val="tx1"/>
                </a:solidFill>
              </a:rPr>
              <a:t> </a:t>
            </a:r>
            <a:r>
              <a:rPr lang="es-ES" sz="2000" b="0" dirty="0">
                <a:solidFill>
                  <a:schemeClr val="tx1"/>
                </a:solidFill>
              </a:rPr>
              <a:t>en materia de infraestructuras, empresas gestoras y </a:t>
            </a:r>
            <a:r>
              <a:rPr lang="es-ES" sz="2000" b="0" dirty="0" err="1">
                <a:solidFill>
                  <a:schemeClr val="tx1"/>
                </a:solidFill>
              </a:rPr>
              <a:t>producción</a:t>
            </a:r>
            <a:r>
              <a:rPr lang="es-ES" sz="2000" b="0" dirty="0">
                <a:solidFill>
                  <a:schemeClr val="tx1"/>
                </a:solidFill>
              </a:rPr>
              <a:t> y </a:t>
            </a:r>
            <a:r>
              <a:rPr lang="es-ES" sz="2000" b="0" dirty="0" err="1">
                <a:solidFill>
                  <a:schemeClr val="tx1"/>
                </a:solidFill>
              </a:rPr>
              <a:t>gestión</a:t>
            </a:r>
            <a:r>
              <a:rPr lang="es-ES" sz="2000" b="0" dirty="0">
                <a:solidFill>
                  <a:schemeClr val="tx1"/>
                </a:solidFill>
              </a:rPr>
              <a:t> de residuos. </a:t>
            </a:r>
            <a:endParaRPr lang="es-ES" sz="2000" b="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SzPct val="170000"/>
            </a:pPr>
            <a:r>
              <a:rPr lang="es-ES" sz="2000" dirty="0">
                <a:solidFill>
                  <a:srgbClr val="0000FF"/>
                </a:solidFill>
              </a:rPr>
              <a:t>Consolidar los programas de </a:t>
            </a:r>
            <a:r>
              <a:rPr lang="es-ES" sz="2000" dirty="0" err="1">
                <a:solidFill>
                  <a:srgbClr val="0000FF"/>
                </a:solidFill>
              </a:rPr>
              <a:t>I+D+i</a:t>
            </a:r>
            <a:r>
              <a:rPr lang="es-ES" sz="2000" dirty="0">
                <a:solidFill>
                  <a:srgbClr val="0000FF"/>
                </a:solidFill>
              </a:rPr>
              <a:t> </a:t>
            </a:r>
            <a:r>
              <a:rPr lang="es-ES" sz="2000" b="0" dirty="0">
                <a:solidFill>
                  <a:srgbClr val="000000"/>
                </a:solidFill>
              </a:rPr>
              <a:t>aplicados a los diferentes aspectos de la </a:t>
            </a:r>
            <a:r>
              <a:rPr lang="es-ES" sz="2000" b="0" dirty="0" err="1">
                <a:solidFill>
                  <a:srgbClr val="000000"/>
                </a:solidFill>
              </a:rPr>
              <a:t>gestión</a:t>
            </a:r>
            <a:r>
              <a:rPr lang="es-ES" sz="2000" b="0" dirty="0">
                <a:solidFill>
                  <a:srgbClr val="000000"/>
                </a:solidFill>
              </a:rPr>
              <a:t> de los residuos, </a:t>
            </a:r>
            <a:r>
              <a:rPr lang="es-ES" sz="2000" b="0" dirty="0" smtClean="0">
                <a:solidFill>
                  <a:srgbClr val="000000"/>
                </a:solidFill>
              </a:rPr>
              <a:t>…</a:t>
            </a:r>
            <a:endParaRPr lang="es-ES" sz="2000" b="0" dirty="0">
              <a:solidFill>
                <a:srgbClr val="000000"/>
              </a:solidFill>
            </a:endParaRPr>
          </a:p>
        </p:txBody>
      </p:sp>
      <p:sp>
        <p:nvSpPr>
          <p:cNvPr id="13" name="5 Marcador de número de diapositiva"/>
          <p:cNvSpPr txBox="1">
            <a:spLocks/>
          </p:cNvSpPr>
          <p:nvPr/>
        </p:nvSpPr>
        <p:spPr bwMode="auto">
          <a:xfrm>
            <a:off x="8603445" y="6324600"/>
            <a:ext cx="533400" cy="523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80A1FFF-C2F6-CB4E-AAAB-8BDB8429C952}" type="slidenum">
              <a:rPr lang="eu-ES" sz="1600">
                <a:latin typeface="Arial" charset="0"/>
                <a:cs typeface="Arial" charset="0"/>
              </a:rPr>
              <a:pPr eaLnBrk="1" hangingPunct="1"/>
              <a:t>50</a:t>
            </a:fld>
            <a:endParaRPr lang="eu-ES" sz="1600" dirty="0">
              <a:latin typeface="Arial" charset="0"/>
              <a:cs typeface="Arial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85800" y="228600"/>
            <a:ext cx="7391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/>
            <a:r>
              <a:rPr lang="es-ES" sz="2800" b="1" dirty="0">
                <a:solidFill>
                  <a:srgbClr val="C00000"/>
                </a:solidFill>
              </a:rPr>
              <a:t>6</a:t>
            </a:r>
            <a:r>
              <a:rPr lang="es-ES" sz="2800" b="1" dirty="0" smtClean="0">
                <a:solidFill>
                  <a:srgbClr val="C00000"/>
                </a:solidFill>
              </a:rPr>
              <a:t>. Ley 22/2011: Residuos y Suelos contaminados</a:t>
            </a:r>
            <a:endParaRPr lang="es-ES" sz="2800" b="1" dirty="0">
              <a:solidFill>
                <a:srgbClr val="C00000"/>
              </a:solidFill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0" y="6324600"/>
            <a:ext cx="6096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2700338" algn="ctr"/>
                <a:tab pos="5400675" algn="r"/>
              </a:tabLst>
            </a:pPr>
            <a:r>
              <a:rPr lang="es-ES" sz="1200" i="1" dirty="0" smtClean="0">
                <a:latin typeface="Times New Roman"/>
                <a:cs typeface="Times New Roman"/>
              </a:rPr>
              <a:t>OCW 2014. Tecnologías Ambientales: Gestión y Minimización de Residuos Industriales. Estudio de Casos. </a:t>
            </a:r>
            <a:r>
              <a:rPr lang="es-ES" sz="1200" i="1" dirty="0">
                <a:latin typeface="Times New Roman"/>
                <a:cs typeface="Times New Roman"/>
              </a:rPr>
              <a:t>F. Fernández Marzo, C. Peña Rodríguez y M.P.  Ruiz Ojeda</a:t>
            </a:r>
            <a:endParaRPr lang="es-ES" sz="1200" dirty="0">
              <a:latin typeface="Times New Roman"/>
              <a:cs typeface="Times New Roman"/>
            </a:endParaRPr>
          </a:p>
        </p:txBody>
      </p:sp>
      <p:pic>
        <p:nvPicPr>
          <p:cNvPr id="10" name="Imagen 9" descr="Captura de pantalla 2013-02-15 a la(s) 14.12.3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324600"/>
            <a:ext cx="990600" cy="4511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6500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Line 2"/>
          <p:cNvSpPr>
            <a:spLocks noChangeShapeType="1"/>
          </p:cNvSpPr>
          <p:nvPr/>
        </p:nvSpPr>
        <p:spPr bwMode="auto">
          <a:xfrm>
            <a:off x="609600" y="1066800"/>
            <a:ext cx="762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ES">
              <a:latin typeface="Arial" charset="0"/>
              <a:ea typeface="ＭＳ Ｐゴシック" charset="0"/>
            </a:endParaRPr>
          </a:p>
        </p:txBody>
      </p:sp>
      <p:sp>
        <p:nvSpPr>
          <p:cNvPr id="5" name="CuadroTexto 2"/>
          <p:cNvSpPr txBox="1"/>
          <p:nvPr/>
        </p:nvSpPr>
        <p:spPr>
          <a:xfrm>
            <a:off x="609600" y="1295400"/>
            <a:ext cx="7620000" cy="3770263"/>
          </a:xfrm>
          <a:prstGeom prst="rect">
            <a:avLst/>
          </a:prstGeom>
          <a:solidFill>
            <a:srgbClr val="D8E2F1"/>
          </a:solidFill>
        </p:spPr>
        <p:txBody>
          <a:bodyPr wrap="square">
            <a:spAutoFit/>
          </a:bodyPr>
          <a:lstStyle/>
          <a:p>
            <a:pPr marL="271463" algn="just">
              <a:spcBef>
                <a:spcPts val="600"/>
              </a:spcBef>
              <a:buClr>
                <a:srgbClr val="0000CC"/>
              </a:buClr>
              <a:buSzPct val="170000"/>
            </a:pPr>
            <a:r>
              <a:rPr lang="es-ES" sz="2400" b="1" dirty="0" smtClean="0">
                <a:solidFill>
                  <a:srgbClr val="0000FF"/>
                </a:solidFill>
              </a:rPr>
              <a:t>Obligaciones del productor u otro poseedor (Art. 17)</a:t>
            </a:r>
            <a:r>
              <a:rPr lang="es-ES" b="1" dirty="0" smtClean="0">
                <a:solidFill>
                  <a:srgbClr val="0000CC"/>
                </a:solidFill>
              </a:rPr>
              <a:t>:</a:t>
            </a:r>
            <a:endParaRPr lang="es-ES" b="1" dirty="0" smtClean="0"/>
          </a:p>
          <a:p>
            <a:pPr marL="273050" indent="-273050" algn="just">
              <a:spcBef>
                <a:spcPts val="1200"/>
              </a:spcBef>
              <a:buClr>
                <a:srgbClr val="CC0066"/>
              </a:buClr>
              <a:buSzPct val="175000"/>
              <a:buFont typeface="Arial" pitchFamily="34" charset="0"/>
              <a:buChar char="•"/>
            </a:pPr>
            <a:r>
              <a:rPr lang="es-ES" sz="2000" dirty="0" smtClean="0"/>
              <a:t>El </a:t>
            </a:r>
            <a:r>
              <a:rPr lang="es-ES" sz="2000" dirty="0"/>
              <a:t>productor u otro poseedor inicial de residuos, para asegurar el tratamiento adecuado de sus residuos, </a:t>
            </a:r>
            <a:r>
              <a:rPr lang="es-ES" sz="2000" dirty="0" err="1"/>
              <a:t>estara</a:t>
            </a:r>
            <a:r>
              <a:rPr lang="es-ES" sz="2000" dirty="0"/>
              <a:t>́ obligado a: </a:t>
            </a:r>
          </a:p>
          <a:p>
            <a:pPr marL="804863" lvl="1" indent="-373063" algn="just">
              <a:spcBef>
                <a:spcPts val="600"/>
              </a:spcBef>
              <a:buClr>
                <a:srgbClr val="0000FF"/>
              </a:buClr>
              <a:buSzPct val="105000"/>
              <a:buFont typeface="+mj-lt"/>
              <a:buAutoNum type="alphaLcParenR"/>
            </a:pPr>
            <a:r>
              <a:rPr lang="es-ES" sz="2000" b="1" dirty="0" smtClean="0"/>
              <a:t>Realizar </a:t>
            </a:r>
            <a:r>
              <a:rPr lang="es-ES" sz="2000" b="1" dirty="0"/>
              <a:t>el tratamiento </a:t>
            </a:r>
            <a:r>
              <a:rPr lang="es-ES" sz="2000" dirty="0"/>
              <a:t>de los residuos por sí mismo. </a:t>
            </a:r>
          </a:p>
          <a:p>
            <a:pPr marL="804863" lvl="1" indent="-373063" algn="just">
              <a:spcBef>
                <a:spcPts val="600"/>
              </a:spcBef>
              <a:buClr>
                <a:srgbClr val="0000FF"/>
              </a:buClr>
              <a:buSzPct val="105000"/>
              <a:buFont typeface="+mj-lt"/>
              <a:buAutoNum type="alphaLcParenR"/>
            </a:pPr>
            <a:r>
              <a:rPr lang="es-ES" sz="2000" b="1" dirty="0" smtClean="0"/>
              <a:t>Encargar </a:t>
            </a:r>
            <a:r>
              <a:rPr lang="es-ES" sz="2000" b="1" dirty="0"/>
              <a:t>el tratamiento a un negociante</a:t>
            </a:r>
            <a:r>
              <a:rPr lang="es-ES" sz="2000" dirty="0"/>
              <a:t>, o a una entidad o empresa registrada. </a:t>
            </a:r>
          </a:p>
          <a:p>
            <a:pPr marL="804863" lvl="1" indent="-373063" algn="just">
              <a:spcBef>
                <a:spcPts val="600"/>
              </a:spcBef>
              <a:buClr>
                <a:srgbClr val="0000FF"/>
              </a:buClr>
              <a:buSzPct val="105000"/>
              <a:buFont typeface="+mj-lt"/>
              <a:buAutoNum type="alphaLcParenR"/>
            </a:pPr>
            <a:r>
              <a:rPr lang="es-ES" sz="2000" b="1" dirty="0" smtClean="0"/>
              <a:t>Entregar </a:t>
            </a:r>
            <a:r>
              <a:rPr lang="es-ES" sz="2000" b="1" dirty="0"/>
              <a:t>los residuos a una entidad </a:t>
            </a:r>
            <a:r>
              <a:rPr lang="es-ES" sz="2000" b="1" dirty="0" err="1"/>
              <a:t>pública</a:t>
            </a:r>
            <a:r>
              <a:rPr lang="es-ES" sz="2000" b="1" dirty="0"/>
              <a:t> o privada </a:t>
            </a:r>
            <a:r>
              <a:rPr lang="es-ES" sz="2000" dirty="0"/>
              <a:t>de recogida de </a:t>
            </a:r>
            <a:r>
              <a:rPr lang="es-ES" sz="2000" dirty="0" smtClean="0"/>
              <a:t>residuos </a:t>
            </a:r>
            <a:r>
              <a:rPr lang="es-ES" sz="2000" dirty="0"/>
              <a:t>para su tratamiento. </a:t>
            </a:r>
            <a:endParaRPr lang="es-ES" sz="2000" dirty="0" smtClean="0"/>
          </a:p>
          <a:p>
            <a:pPr marL="273050" lvl="1" indent="-273050" algn="just">
              <a:spcBef>
                <a:spcPts val="1200"/>
              </a:spcBef>
              <a:buClr>
                <a:srgbClr val="CC0066"/>
              </a:buClr>
              <a:buSzPct val="175000"/>
              <a:buFont typeface="Arial" pitchFamily="34" charset="0"/>
              <a:buChar char="•"/>
            </a:pPr>
            <a:r>
              <a:rPr lang="es-ES" sz="2000" dirty="0"/>
              <a:t>El productor o poseedor debe acreditar documentalmente las operaciones.</a:t>
            </a:r>
          </a:p>
        </p:txBody>
      </p:sp>
      <p:sp>
        <p:nvSpPr>
          <p:cNvPr id="8" name="5 Marcador de número de diapositiva"/>
          <p:cNvSpPr txBox="1">
            <a:spLocks/>
          </p:cNvSpPr>
          <p:nvPr/>
        </p:nvSpPr>
        <p:spPr bwMode="auto">
          <a:xfrm>
            <a:off x="8572500" y="6248400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80A1FFF-C2F6-CB4E-AAAB-8BDB8429C952}" type="slidenum">
              <a:rPr lang="eu-ES" sz="1400">
                <a:latin typeface="Arial" charset="0"/>
                <a:cs typeface="Arial" charset="0"/>
              </a:rPr>
              <a:pPr eaLnBrk="1" hangingPunct="1"/>
              <a:t>51</a:t>
            </a:fld>
            <a:endParaRPr lang="eu-ES" sz="1400" dirty="0">
              <a:latin typeface="Arial" charset="0"/>
              <a:cs typeface="Arial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838200" y="457200"/>
            <a:ext cx="7391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/>
            <a:r>
              <a:rPr lang="es-ES" sz="2800" b="1" dirty="0">
                <a:solidFill>
                  <a:srgbClr val="C00000"/>
                </a:solidFill>
              </a:rPr>
              <a:t>6</a:t>
            </a:r>
            <a:r>
              <a:rPr lang="es-ES" sz="2800" b="1" dirty="0" smtClean="0">
                <a:solidFill>
                  <a:srgbClr val="C00000"/>
                </a:solidFill>
              </a:rPr>
              <a:t>. Ley 22/2011: Residuos y Suelos Contaminados</a:t>
            </a:r>
            <a:endParaRPr lang="es-ES" sz="2800" b="1" dirty="0">
              <a:solidFill>
                <a:srgbClr val="C00000"/>
              </a:solidFill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524000" y="6248400"/>
            <a:ext cx="6096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2700338" algn="ctr"/>
                <a:tab pos="5400675" algn="r"/>
              </a:tabLst>
            </a:pPr>
            <a:r>
              <a:rPr lang="es-ES" sz="1200" i="1" dirty="0" smtClean="0">
                <a:latin typeface="Times New Roman"/>
                <a:cs typeface="Times New Roman"/>
              </a:rPr>
              <a:t>OCW 2014. Tecnologías Ambientales: Gestión y Minimización de Residuos Industriales. Estudio de Casos. </a:t>
            </a:r>
            <a:r>
              <a:rPr lang="es-ES" sz="1200" i="1" dirty="0">
                <a:latin typeface="Times New Roman"/>
                <a:cs typeface="Times New Roman"/>
              </a:rPr>
              <a:t>F. Fernández Marzo, C. Peña Rodríguez y M.P.  Ruiz Ojeda</a:t>
            </a:r>
            <a:endParaRPr lang="es-ES" sz="1200" dirty="0">
              <a:latin typeface="Times New Roman"/>
              <a:cs typeface="Times New Roman"/>
            </a:endParaRPr>
          </a:p>
        </p:txBody>
      </p:sp>
      <p:pic>
        <p:nvPicPr>
          <p:cNvPr id="13" name="Imagen 12" descr="Captura de pantalla 2013-02-15 a la(s) 14.12.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276304"/>
            <a:ext cx="990600" cy="4511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9197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Line 2"/>
          <p:cNvSpPr>
            <a:spLocks noChangeShapeType="1"/>
          </p:cNvSpPr>
          <p:nvPr/>
        </p:nvSpPr>
        <p:spPr bwMode="auto">
          <a:xfrm>
            <a:off x="609600" y="762000"/>
            <a:ext cx="762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ES">
              <a:latin typeface="Arial" charset="0"/>
              <a:ea typeface="ＭＳ Ｐゴシック" charset="0"/>
            </a:endParaRPr>
          </a:p>
        </p:txBody>
      </p:sp>
      <p:sp>
        <p:nvSpPr>
          <p:cNvPr id="5" name="CuadroTexto 2"/>
          <p:cNvSpPr txBox="1"/>
          <p:nvPr/>
        </p:nvSpPr>
        <p:spPr>
          <a:xfrm>
            <a:off x="609600" y="914400"/>
            <a:ext cx="7620000" cy="2769989"/>
          </a:xfrm>
          <a:prstGeom prst="rect">
            <a:avLst/>
          </a:prstGeom>
          <a:solidFill>
            <a:srgbClr val="FFF1CF"/>
          </a:solidFill>
        </p:spPr>
        <p:txBody>
          <a:bodyPr wrap="square">
            <a:spAutoFit/>
          </a:bodyPr>
          <a:lstStyle/>
          <a:p>
            <a:pPr marL="271463" algn="just">
              <a:spcBef>
                <a:spcPts val="600"/>
              </a:spcBef>
              <a:buClr>
                <a:srgbClr val="0000CC"/>
              </a:buClr>
              <a:buSzPct val="170000"/>
            </a:pPr>
            <a:r>
              <a:rPr lang="es-ES" sz="2400" b="1" dirty="0" smtClean="0">
                <a:solidFill>
                  <a:srgbClr val="0000FF"/>
                </a:solidFill>
              </a:rPr>
              <a:t>Programas de Prevención de Residuos (Art. 15)</a:t>
            </a:r>
            <a:r>
              <a:rPr lang="es-ES" b="1" dirty="0" smtClean="0">
                <a:solidFill>
                  <a:srgbClr val="0000CC"/>
                </a:solidFill>
              </a:rPr>
              <a:t>:</a:t>
            </a:r>
            <a:endParaRPr lang="es-ES" b="1" dirty="0" smtClean="0"/>
          </a:p>
          <a:p>
            <a:pPr marL="273050" indent="-273050" algn="just">
              <a:spcBef>
                <a:spcPts val="600"/>
              </a:spcBef>
              <a:buClr>
                <a:srgbClr val="CC0066"/>
              </a:buClr>
              <a:buSzPct val="175000"/>
              <a:buFont typeface="Arial" pitchFamily="34" charset="0"/>
              <a:buChar char="•"/>
            </a:pPr>
            <a:r>
              <a:rPr lang="es-ES" sz="2000" b="1" dirty="0" smtClean="0">
                <a:solidFill>
                  <a:srgbClr val="0000FF"/>
                </a:solidFill>
              </a:rPr>
              <a:t>Las </a:t>
            </a:r>
            <a:r>
              <a:rPr lang="es-ES" sz="2000" b="1" dirty="0">
                <a:solidFill>
                  <a:srgbClr val="0000FF"/>
                </a:solidFill>
              </a:rPr>
              <a:t>administraciones </a:t>
            </a:r>
            <a:r>
              <a:rPr lang="es-ES" sz="2000" b="1" dirty="0" err="1" smtClean="0">
                <a:solidFill>
                  <a:srgbClr val="0000FF"/>
                </a:solidFill>
              </a:rPr>
              <a:t>públicas</a:t>
            </a:r>
            <a:r>
              <a:rPr lang="es-ES" sz="2000" dirty="0"/>
              <a:t> </a:t>
            </a:r>
            <a:r>
              <a:rPr lang="es-ES" sz="2000" dirty="0" err="1" smtClean="0"/>
              <a:t>aprobarán</a:t>
            </a:r>
            <a:r>
              <a:rPr lang="es-ES" sz="2000" dirty="0" smtClean="0"/>
              <a:t> </a:t>
            </a:r>
            <a:r>
              <a:rPr lang="es-ES" sz="2000" dirty="0"/>
              <a:t>antes del 12 de diciembre de 2013, programas de </a:t>
            </a:r>
            <a:r>
              <a:rPr lang="es-ES" sz="2000" dirty="0" err="1"/>
              <a:t>prevención</a:t>
            </a:r>
            <a:r>
              <a:rPr lang="es-ES" sz="2000" dirty="0"/>
              <a:t> de </a:t>
            </a:r>
            <a:r>
              <a:rPr lang="es-ES" sz="2000" dirty="0" smtClean="0"/>
              <a:t>residuos, de </a:t>
            </a:r>
            <a:r>
              <a:rPr lang="es-ES" sz="2000" dirty="0" err="1"/>
              <a:t>reducción</a:t>
            </a:r>
            <a:r>
              <a:rPr lang="es-ES" sz="2000" dirty="0"/>
              <a:t> de la cantidad de residuos generados y de </a:t>
            </a:r>
            <a:r>
              <a:rPr lang="es-ES" sz="2000" dirty="0" err="1"/>
              <a:t>reducción</a:t>
            </a:r>
            <a:r>
              <a:rPr lang="es-ES" sz="2000" dirty="0"/>
              <a:t> de la cantidad de sustancias peligrosas o contaminantes, </a:t>
            </a:r>
            <a:r>
              <a:rPr lang="es-ES" sz="2000" dirty="0" smtClean="0"/>
              <a:t>… </a:t>
            </a:r>
          </a:p>
          <a:p>
            <a:pPr marL="273050" indent="-273050" algn="just">
              <a:spcBef>
                <a:spcPts val="600"/>
              </a:spcBef>
              <a:buClr>
                <a:srgbClr val="CC0066"/>
              </a:buClr>
              <a:buSzPct val="175000"/>
              <a:buFont typeface="Arial" pitchFamily="34" charset="0"/>
              <a:buChar char="•"/>
            </a:pPr>
            <a:r>
              <a:rPr lang="es-ES" sz="2000" b="1" dirty="0" smtClean="0">
                <a:solidFill>
                  <a:srgbClr val="0000FF"/>
                </a:solidFill>
              </a:rPr>
              <a:t>Objetivo</a:t>
            </a:r>
            <a:r>
              <a:rPr lang="es-ES" sz="2000" dirty="0" smtClean="0">
                <a:solidFill>
                  <a:srgbClr val="0000FF"/>
                </a:solidFill>
              </a:rPr>
              <a:t>:</a:t>
            </a:r>
            <a:r>
              <a:rPr lang="es-ES" sz="2000" dirty="0" smtClean="0"/>
              <a:t> los </a:t>
            </a:r>
            <a:r>
              <a:rPr lang="es-ES" sz="2000" b="1" dirty="0">
                <a:solidFill>
                  <a:srgbClr val="008000"/>
                </a:solidFill>
              </a:rPr>
              <a:t>residuos producidos en 2020 </a:t>
            </a:r>
            <a:r>
              <a:rPr lang="es-ES" sz="2000" b="1" dirty="0" smtClean="0">
                <a:solidFill>
                  <a:srgbClr val="008000"/>
                </a:solidFill>
              </a:rPr>
              <a:t>serán como mínimo </a:t>
            </a:r>
            <a:r>
              <a:rPr lang="es-ES" sz="2000" b="1" dirty="0">
                <a:solidFill>
                  <a:srgbClr val="008000"/>
                </a:solidFill>
              </a:rPr>
              <a:t>un 10% respecto a los generados 2010.</a:t>
            </a:r>
            <a:r>
              <a:rPr lang="es-ES" sz="2000" dirty="0"/>
              <a:t> </a:t>
            </a:r>
            <a:r>
              <a:rPr lang="es-ES" sz="2000" dirty="0" smtClean="0"/>
              <a:t>Se trata de desvincular el crecimiento </a:t>
            </a:r>
            <a:r>
              <a:rPr lang="es-ES" sz="2000" dirty="0" err="1"/>
              <a:t>económico</a:t>
            </a:r>
            <a:r>
              <a:rPr lang="es-ES" sz="2000" dirty="0"/>
              <a:t> y </a:t>
            </a:r>
            <a:r>
              <a:rPr lang="es-ES" sz="2000" dirty="0" smtClean="0"/>
              <a:t>el aumento de la </a:t>
            </a:r>
            <a:r>
              <a:rPr lang="es-ES" sz="2000" dirty="0" err="1"/>
              <a:t>generación</a:t>
            </a:r>
            <a:r>
              <a:rPr lang="es-ES" sz="2000" dirty="0"/>
              <a:t> de residuos. </a:t>
            </a:r>
          </a:p>
        </p:txBody>
      </p:sp>
      <p:sp>
        <p:nvSpPr>
          <p:cNvPr id="8" name="5 Marcador de número de diapositiva"/>
          <p:cNvSpPr txBox="1">
            <a:spLocks/>
          </p:cNvSpPr>
          <p:nvPr/>
        </p:nvSpPr>
        <p:spPr bwMode="auto">
          <a:xfrm>
            <a:off x="8572500" y="6248400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80A1FFF-C2F6-CB4E-AAAB-8BDB8429C952}" type="slidenum">
              <a:rPr lang="eu-ES" sz="1400">
                <a:latin typeface="Arial" charset="0"/>
                <a:cs typeface="Arial" charset="0"/>
              </a:rPr>
              <a:pPr eaLnBrk="1" hangingPunct="1"/>
              <a:t>52</a:t>
            </a:fld>
            <a:endParaRPr lang="eu-ES" sz="1400" dirty="0">
              <a:latin typeface="Arial" charset="0"/>
              <a:cs typeface="Arial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838200" y="228600"/>
            <a:ext cx="7391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/>
            <a:r>
              <a:rPr lang="es-ES" sz="2800" b="1" dirty="0">
                <a:solidFill>
                  <a:srgbClr val="C00000"/>
                </a:solidFill>
              </a:rPr>
              <a:t>6</a:t>
            </a:r>
            <a:r>
              <a:rPr lang="es-ES" sz="2800" b="1" dirty="0" smtClean="0">
                <a:solidFill>
                  <a:srgbClr val="C00000"/>
                </a:solidFill>
              </a:rPr>
              <a:t>. Ley 22/2011: Residuos y Suelos contaminados</a:t>
            </a:r>
            <a:endParaRPr lang="es-ES" sz="2800" b="1" dirty="0">
              <a:solidFill>
                <a:srgbClr val="C00000"/>
              </a:solidFill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524000" y="6248400"/>
            <a:ext cx="6096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2700338" algn="ctr"/>
                <a:tab pos="5400675" algn="r"/>
              </a:tabLst>
            </a:pPr>
            <a:r>
              <a:rPr lang="es-ES" sz="1200" i="1" dirty="0" smtClean="0">
                <a:latin typeface="Times New Roman"/>
                <a:cs typeface="Times New Roman"/>
              </a:rPr>
              <a:t>OCW 2014. Tecnologías Ambientales: Gestión y Minimización de Residuos Industriales. Estudio de Casos. </a:t>
            </a:r>
            <a:r>
              <a:rPr lang="es-ES" sz="1200" i="1" dirty="0">
                <a:latin typeface="Times New Roman"/>
                <a:cs typeface="Times New Roman"/>
              </a:rPr>
              <a:t>F. Fernández Marzo, C. Peña Rodríguez y M.P.  Ruiz Ojeda</a:t>
            </a:r>
            <a:endParaRPr lang="es-ES" sz="1200" dirty="0">
              <a:latin typeface="Times New Roman"/>
              <a:cs typeface="Times New Roman"/>
            </a:endParaRPr>
          </a:p>
        </p:txBody>
      </p:sp>
      <p:pic>
        <p:nvPicPr>
          <p:cNvPr id="13" name="Imagen 12" descr="Captura de pantalla 2013-02-15 a la(s) 14.12.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276304"/>
            <a:ext cx="990600" cy="451119"/>
          </a:xfrm>
          <a:prstGeom prst="rect">
            <a:avLst/>
          </a:prstGeom>
        </p:spPr>
      </p:pic>
      <p:sp>
        <p:nvSpPr>
          <p:cNvPr id="9" name="CuadroTexto 2"/>
          <p:cNvSpPr txBox="1"/>
          <p:nvPr/>
        </p:nvSpPr>
        <p:spPr>
          <a:xfrm>
            <a:off x="609600" y="3810000"/>
            <a:ext cx="7620000" cy="2348335"/>
          </a:xfrm>
          <a:prstGeom prst="rect">
            <a:avLst/>
          </a:prstGeom>
          <a:solidFill>
            <a:srgbClr val="D8E2F1"/>
          </a:solidFill>
        </p:spPr>
        <p:txBody>
          <a:bodyPr wrap="square">
            <a:spAutoFit/>
          </a:bodyPr>
          <a:lstStyle/>
          <a:p>
            <a:pPr marL="271463" algn="just">
              <a:lnSpc>
                <a:spcPct val="90000"/>
              </a:lnSpc>
              <a:spcBef>
                <a:spcPts val="600"/>
              </a:spcBef>
              <a:buClr>
                <a:srgbClr val="0000CC"/>
              </a:buClr>
              <a:buSzPct val="170000"/>
            </a:pPr>
            <a:r>
              <a:rPr lang="es-ES" sz="2400" b="1" dirty="0" smtClean="0">
                <a:solidFill>
                  <a:srgbClr val="0000FF"/>
                </a:solidFill>
              </a:rPr>
              <a:t>Fomentar la prevención, reutilización y reciclado </a:t>
            </a:r>
            <a:r>
              <a:rPr lang="es-ES" sz="2000" b="1" dirty="0" smtClean="0">
                <a:solidFill>
                  <a:srgbClr val="0000FF"/>
                </a:solidFill>
              </a:rPr>
              <a:t>(Art. 21)</a:t>
            </a:r>
            <a:r>
              <a:rPr lang="es-ES" b="1" dirty="0" smtClean="0">
                <a:solidFill>
                  <a:srgbClr val="0000CC"/>
                </a:solidFill>
              </a:rPr>
              <a:t>:</a:t>
            </a:r>
            <a:endParaRPr lang="es-ES" b="1" dirty="0" smtClean="0"/>
          </a:p>
          <a:p>
            <a:pPr marL="273050" indent="-273050" algn="just">
              <a:spcBef>
                <a:spcPts val="600"/>
              </a:spcBef>
              <a:buClr>
                <a:srgbClr val="CC0066"/>
              </a:buClr>
              <a:buSzPct val="175000"/>
              <a:buFont typeface="Arial" pitchFamily="34" charset="0"/>
              <a:buChar char="•"/>
            </a:pPr>
            <a:r>
              <a:rPr lang="es-ES" sz="2000" dirty="0"/>
              <a:t>Facilitar</a:t>
            </a:r>
            <a:r>
              <a:rPr lang="es-ES" sz="2000" dirty="0" smtClean="0"/>
              <a:t> </a:t>
            </a:r>
            <a:r>
              <a:rPr lang="es-ES" sz="2000" dirty="0"/>
              <a:t>el establecimiento de sistemas de </a:t>
            </a:r>
            <a:r>
              <a:rPr lang="es-ES" sz="2000" dirty="0" err="1"/>
              <a:t>depósito</a:t>
            </a:r>
            <a:r>
              <a:rPr lang="es-ES" sz="2000" dirty="0"/>
              <a:t>, </a:t>
            </a:r>
            <a:r>
              <a:rPr lang="es-ES" sz="2000" dirty="0" err="1"/>
              <a:t>devolución</a:t>
            </a:r>
            <a:r>
              <a:rPr lang="es-ES" sz="2000" dirty="0"/>
              <a:t> y retorno </a:t>
            </a:r>
            <a:r>
              <a:rPr lang="es-ES" sz="2000" dirty="0" smtClean="0"/>
              <a:t>para</a:t>
            </a:r>
            <a:r>
              <a:rPr lang="es-ES" sz="2000" dirty="0"/>
              <a:t>: </a:t>
            </a:r>
          </a:p>
          <a:p>
            <a:pPr marL="804863" lvl="1" indent="-373063" algn="just">
              <a:buClr>
                <a:srgbClr val="0000FF"/>
              </a:buClr>
              <a:buSzPct val="105000"/>
              <a:buFont typeface="+mj-lt"/>
              <a:buAutoNum type="alphaLcParenR"/>
            </a:pPr>
            <a:r>
              <a:rPr lang="es-ES" sz="2000" dirty="0" smtClean="0"/>
              <a:t>Envases industriales </a:t>
            </a:r>
            <a:endParaRPr lang="es-ES" sz="2000" dirty="0"/>
          </a:p>
          <a:p>
            <a:pPr marL="804863" lvl="1" indent="-373063" algn="just">
              <a:buClr>
                <a:srgbClr val="0000FF"/>
              </a:buClr>
              <a:buSzPct val="105000"/>
              <a:buFont typeface="+mj-lt"/>
              <a:buAutoNum type="alphaLcParenR"/>
            </a:pPr>
            <a:r>
              <a:rPr lang="es-ES" sz="2000" dirty="0"/>
              <a:t>E</a:t>
            </a:r>
            <a:r>
              <a:rPr lang="es-ES" sz="2000" dirty="0" smtClean="0"/>
              <a:t>nvases </a:t>
            </a:r>
            <a:r>
              <a:rPr lang="es-ES" sz="2000" dirty="0"/>
              <a:t>colectivos y de </a:t>
            </a:r>
            <a:r>
              <a:rPr lang="es-ES" sz="2000" dirty="0" smtClean="0"/>
              <a:t>transporte </a:t>
            </a:r>
            <a:endParaRPr lang="es-ES" sz="2000" dirty="0"/>
          </a:p>
          <a:p>
            <a:pPr marL="804863" lvl="1" indent="-373063" algn="just">
              <a:buClr>
                <a:srgbClr val="0000FF"/>
              </a:buClr>
              <a:buSzPct val="105000"/>
              <a:buFont typeface="+mj-lt"/>
              <a:buAutoNum type="alphaLcParenR"/>
            </a:pPr>
            <a:r>
              <a:rPr lang="es-ES" sz="2000" dirty="0"/>
              <a:t>E</a:t>
            </a:r>
            <a:r>
              <a:rPr lang="es-ES" sz="2000" dirty="0" smtClean="0"/>
              <a:t>nvases </a:t>
            </a:r>
            <a:r>
              <a:rPr lang="es-ES" sz="2000" dirty="0"/>
              <a:t>y residuos de envases de vidrio, </a:t>
            </a:r>
            <a:r>
              <a:rPr lang="es-ES" sz="2000" dirty="0" err="1"/>
              <a:t>plástico</a:t>
            </a:r>
            <a:r>
              <a:rPr lang="es-ES" sz="2000" dirty="0"/>
              <a:t> y </a:t>
            </a:r>
            <a:r>
              <a:rPr lang="es-ES" sz="2000" dirty="0" smtClean="0"/>
              <a:t>metal </a:t>
            </a:r>
            <a:endParaRPr lang="es-ES" sz="2000" dirty="0"/>
          </a:p>
          <a:p>
            <a:pPr marL="804863" lvl="1" indent="-373063" algn="just">
              <a:buClr>
                <a:srgbClr val="0000FF"/>
              </a:buClr>
              <a:buSzPct val="105000"/>
              <a:buFont typeface="+mj-lt"/>
              <a:buAutoNum type="alphaLcParenR"/>
            </a:pPr>
            <a:r>
              <a:rPr lang="es-ES" sz="2000" dirty="0"/>
              <a:t>O</a:t>
            </a:r>
            <a:r>
              <a:rPr lang="es-ES" sz="2000" dirty="0" smtClean="0"/>
              <a:t>tros </a:t>
            </a:r>
            <a:r>
              <a:rPr lang="es-ES" sz="2000" dirty="0"/>
              <a:t>productos reutilizables. </a:t>
            </a:r>
          </a:p>
        </p:txBody>
      </p:sp>
    </p:spTree>
    <p:extLst>
      <p:ext uri="{BB962C8B-B14F-4D97-AF65-F5344CB8AC3E}">
        <p14:creationId xmlns="" xmlns:p14="http://schemas.microsoft.com/office/powerpoint/2010/main" val="352796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Line 2"/>
          <p:cNvSpPr>
            <a:spLocks noChangeShapeType="1"/>
          </p:cNvSpPr>
          <p:nvPr/>
        </p:nvSpPr>
        <p:spPr bwMode="auto">
          <a:xfrm>
            <a:off x="533400" y="914400"/>
            <a:ext cx="777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ES">
              <a:latin typeface="Arial" charset="0"/>
              <a:ea typeface="ＭＳ Ｐゴシック" charset="0"/>
            </a:endParaRPr>
          </a:p>
        </p:txBody>
      </p:sp>
      <p:sp>
        <p:nvSpPr>
          <p:cNvPr id="5" name="CuadroTexto 2"/>
          <p:cNvSpPr txBox="1"/>
          <p:nvPr/>
        </p:nvSpPr>
        <p:spPr>
          <a:xfrm>
            <a:off x="609600" y="1066800"/>
            <a:ext cx="7696200" cy="3422475"/>
          </a:xfrm>
          <a:prstGeom prst="rect">
            <a:avLst/>
          </a:prstGeom>
          <a:solidFill>
            <a:srgbClr val="FFDFE2"/>
          </a:solidFill>
        </p:spPr>
        <p:txBody>
          <a:bodyPr wrap="square">
            <a:spAutoFit/>
          </a:bodyPr>
          <a:lstStyle/>
          <a:p>
            <a:pPr marL="357188" algn="just">
              <a:lnSpc>
                <a:spcPct val="110000"/>
              </a:lnSpc>
              <a:spcBef>
                <a:spcPts val="600"/>
              </a:spcBef>
              <a:buClr>
                <a:srgbClr val="C00000"/>
              </a:buClr>
              <a:buSzPct val="170000"/>
            </a:pPr>
            <a:r>
              <a:rPr lang="es-ES" sz="2400" b="1" dirty="0" smtClean="0">
                <a:solidFill>
                  <a:srgbClr val="0000FF"/>
                </a:solidFill>
              </a:rPr>
              <a:t>Fomentar un reciclado de alta calidad (art. 21)</a:t>
            </a:r>
            <a:r>
              <a:rPr lang="es-ES" b="1" dirty="0" smtClean="0">
                <a:solidFill>
                  <a:srgbClr val="0000FF"/>
                </a:solidFill>
              </a:rPr>
              <a:t>:</a:t>
            </a:r>
          </a:p>
          <a:p>
            <a:pPr marL="273050" indent="-273050" algn="just">
              <a:spcBef>
                <a:spcPts val="600"/>
              </a:spcBef>
              <a:buClr>
                <a:srgbClr val="CC0066"/>
              </a:buClr>
              <a:buSzPct val="175000"/>
              <a:buFont typeface="Arial" pitchFamily="34" charset="0"/>
              <a:buChar char="•"/>
            </a:pPr>
            <a:r>
              <a:rPr lang="es-ES" sz="2000" b="1" dirty="0">
                <a:solidFill>
                  <a:srgbClr val="008000"/>
                </a:solidFill>
              </a:rPr>
              <a:t>Antes de 2015 </a:t>
            </a:r>
            <a:r>
              <a:rPr lang="es-ES" sz="2000" dirty="0" err="1"/>
              <a:t>debera</a:t>
            </a:r>
            <a:r>
              <a:rPr lang="es-ES" sz="2000" dirty="0"/>
              <a:t>́ estar establecida una </a:t>
            </a:r>
            <a:r>
              <a:rPr lang="es-ES" sz="2000" b="1" dirty="0">
                <a:solidFill>
                  <a:srgbClr val="008000"/>
                </a:solidFill>
              </a:rPr>
              <a:t>recogida separada </a:t>
            </a:r>
            <a:r>
              <a:rPr lang="es-ES" sz="2000" dirty="0"/>
              <a:t>para, al menos, los materiales siguientes: </a:t>
            </a:r>
          </a:p>
          <a:p>
            <a:pPr marL="1076325" lvl="1" indent="-373063" algn="just">
              <a:buClr>
                <a:srgbClr val="0000FF"/>
              </a:buClr>
              <a:buSzPct val="105000"/>
              <a:buFont typeface="+mj-lt"/>
              <a:buAutoNum type="alphaLcParenR"/>
            </a:pPr>
            <a:r>
              <a:rPr lang="es-ES" sz="2000" b="1" dirty="0" smtClean="0"/>
              <a:t>Papel </a:t>
            </a:r>
            <a:endParaRPr lang="es-ES" sz="2000" b="1" dirty="0"/>
          </a:p>
          <a:p>
            <a:pPr marL="1076325" lvl="1" indent="-373063" algn="just">
              <a:buClr>
                <a:srgbClr val="0000FF"/>
              </a:buClr>
              <a:buSzPct val="105000"/>
              <a:buFont typeface="+mj-lt"/>
              <a:buAutoNum type="alphaLcParenR"/>
            </a:pPr>
            <a:r>
              <a:rPr lang="es-ES" sz="2000" b="1" dirty="0" smtClean="0"/>
              <a:t>Metales </a:t>
            </a:r>
            <a:endParaRPr lang="es-ES" sz="2000" b="1" dirty="0"/>
          </a:p>
          <a:p>
            <a:pPr marL="1076325" lvl="1" indent="-373063" algn="just">
              <a:buClr>
                <a:srgbClr val="0000FF"/>
              </a:buClr>
              <a:buSzPct val="105000"/>
              <a:buFont typeface="+mj-lt"/>
              <a:buAutoNum type="alphaLcParenR"/>
            </a:pPr>
            <a:r>
              <a:rPr lang="es-ES" sz="2000" b="1" dirty="0" err="1" smtClean="0"/>
              <a:t>Plástico</a:t>
            </a:r>
            <a:endParaRPr lang="es-ES" sz="2000" b="1" dirty="0" smtClean="0"/>
          </a:p>
          <a:p>
            <a:pPr marL="1076325" lvl="1" indent="-373063" algn="just">
              <a:buClr>
                <a:srgbClr val="0000FF"/>
              </a:buClr>
              <a:buSzPct val="105000"/>
              <a:buFont typeface="+mj-lt"/>
              <a:buAutoNum type="alphaLcParenR"/>
            </a:pPr>
            <a:r>
              <a:rPr lang="es-ES" sz="2000" b="1" dirty="0" smtClean="0"/>
              <a:t>Vidrio </a:t>
            </a:r>
            <a:endParaRPr lang="es-ES" sz="2000" b="1" dirty="0"/>
          </a:p>
          <a:p>
            <a:pPr marL="273050" indent="-273050" algn="just">
              <a:spcBef>
                <a:spcPts val="600"/>
              </a:spcBef>
              <a:buClr>
                <a:srgbClr val="CC0066"/>
              </a:buClr>
              <a:buSzPct val="175000"/>
              <a:buFont typeface="Arial" pitchFamily="34" charset="0"/>
              <a:buChar char="•"/>
            </a:pPr>
            <a:r>
              <a:rPr lang="es-ES" sz="2000" dirty="0"/>
              <a:t>Las autoridades ambientales </a:t>
            </a:r>
            <a:r>
              <a:rPr lang="es-ES" sz="2000" dirty="0" err="1"/>
              <a:t>promoverán</a:t>
            </a:r>
            <a:r>
              <a:rPr lang="es-ES" sz="2000" dirty="0"/>
              <a:t> medidas para impulsar la </a:t>
            </a:r>
            <a:r>
              <a:rPr lang="es-ES" sz="2000" b="1" dirty="0">
                <a:solidFill>
                  <a:srgbClr val="008000"/>
                </a:solidFill>
              </a:rPr>
              <a:t>recogida separada de </a:t>
            </a:r>
            <a:r>
              <a:rPr lang="es-ES" sz="2000" b="1" dirty="0" err="1">
                <a:solidFill>
                  <a:srgbClr val="008000"/>
                </a:solidFill>
              </a:rPr>
              <a:t>biorresiduos</a:t>
            </a:r>
            <a:r>
              <a:rPr lang="es-ES" sz="2000" b="1" dirty="0">
                <a:solidFill>
                  <a:srgbClr val="008000"/>
                </a:solidFill>
              </a:rPr>
              <a:t> </a:t>
            </a:r>
            <a:r>
              <a:rPr lang="es-ES" sz="2000" dirty="0"/>
              <a:t>para destinarlos al compostaje o a la </a:t>
            </a:r>
            <a:r>
              <a:rPr lang="es-ES" sz="2000" dirty="0" err="1"/>
              <a:t>digestión</a:t>
            </a:r>
            <a:r>
              <a:rPr lang="es-ES" sz="2000" dirty="0"/>
              <a:t> anaerobia.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609600" y="4724400"/>
            <a:ext cx="7696200" cy="1128942"/>
          </a:xfrm>
          <a:prstGeom prst="rect">
            <a:avLst/>
          </a:prstGeom>
          <a:solidFill>
            <a:srgbClr val="D7E4BD"/>
          </a:solidFill>
        </p:spPr>
        <p:txBody>
          <a:bodyPr wrap="square">
            <a:spAutoFit/>
          </a:bodyPr>
          <a:lstStyle/>
          <a:p>
            <a:pPr marL="357188" algn="just">
              <a:lnSpc>
                <a:spcPts val="2500"/>
              </a:lnSpc>
              <a:spcBef>
                <a:spcPts val="600"/>
              </a:spcBef>
              <a:buClr>
                <a:srgbClr val="C00000"/>
              </a:buClr>
              <a:buSzPct val="174000"/>
            </a:pPr>
            <a:r>
              <a:rPr lang="es-ES" sz="2400" b="1" dirty="0" smtClean="0">
                <a:solidFill>
                  <a:srgbClr val="0000FF"/>
                </a:solidFill>
              </a:rPr>
              <a:t>Facilitar la valorización (art. 21):</a:t>
            </a:r>
          </a:p>
          <a:p>
            <a:pPr marL="358775" indent="-358775" algn="just">
              <a:lnSpc>
                <a:spcPts val="2500"/>
              </a:lnSpc>
              <a:spcBef>
                <a:spcPts val="600"/>
              </a:spcBef>
              <a:buClr>
                <a:srgbClr val="C00000"/>
              </a:buClr>
              <a:buSzPct val="174000"/>
              <a:buFont typeface="Arial" pitchFamily="34" charset="0"/>
              <a:buChar char="•"/>
            </a:pPr>
            <a:r>
              <a:rPr lang="es-ES" sz="2000" dirty="0"/>
              <a:t>L</a:t>
            </a:r>
            <a:r>
              <a:rPr lang="es-ES" sz="2000" dirty="0" smtClean="0"/>
              <a:t>os </a:t>
            </a:r>
            <a:r>
              <a:rPr lang="es-ES" sz="2000" dirty="0"/>
              <a:t>residuos </a:t>
            </a:r>
            <a:r>
              <a:rPr lang="es-ES" sz="2000" b="1" dirty="0">
                <a:solidFill>
                  <a:srgbClr val="0000FF"/>
                </a:solidFill>
              </a:rPr>
              <a:t>se </a:t>
            </a:r>
            <a:r>
              <a:rPr lang="es-ES" sz="2000" b="1" dirty="0" err="1">
                <a:solidFill>
                  <a:srgbClr val="0000FF"/>
                </a:solidFill>
              </a:rPr>
              <a:t>recogerán</a:t>
            </a:r>
            <a:r>
              <a:rPr lang="es-ES" sz="2000" b="1" dirty="0">
                <a:solidFill>
                  <a:srgbClr val="0000FF"/>
                </a:solidFill>
              </a:rPr>
              <a:t> por separado y no se </a:t>
            </a:r>
            <a:r>
              <a:rPr lang="es-ES" sz="2000" b="1" dirty="0" err="1">
                <a:solidFill>
                  <a:srgbClr val="0000FF"/>
                </a:solidFill>
              </a:rPr>
              <a:t>mezclarán</a:t>
            </a:r>
            <a:r>
              <a:rPr lang="es-ES" sz="2000" b="1" dirty="0">
                <a:solidFill>
                  <a:srgbClr val="0000FF"/>
                </a:solidFill>
              </a:rPr>
              <a:t> </a:t>
            </a:r>
            <a:r>
              <a:rPr lang="es-ES" sz="2000" dirty="0"/>
              <a:t>con otros residuos u otros materiales con propiedades diferentes. 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914400" y="304800"/>
            <a:ext cx="7391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/>
            <a:r>
              <a:rPr lang="es-ES" sz="2800" b="1" dirty="0">
                <a:solidFill>
                  <a:srgbClr val="C00000"/>
                </a:solidFill>
              </a:rPr>
              <a:t>6</a:t>
            </a:r>
            <a:r>
              <a:rPr lang="es-ES" sz="2800" b="1" dirty="0" smtClean="0">
                <a:solidFill>
                  <a:srgbClr val="C00000"/>
                </a:solidFill>
              </a:rPr>
              <a:t>. Ley 22/2011: Residuos y Suelos contaminados</a:t>
            </a:r>
            <a:endParaRPr lang="es-ES" sz="2800" b="1" dirty="0">
              <a:solidFill>
                <a:srgbClr val="C00000"/>
              </a:solidFill>
            </a:endParaRPr>
          </a:p>
        </p:txBody>
      </p:sp>
      <p:sp>
        <p:nvSpPr>
          <p:cNvPr id="8" name="5 Marcador de número de diapositiva"/>
          <p:cNvSpPr txBox="1">
            <a:spLocks/>
          </p:cNvSpPr>
          <p:nvPr/>
        </p:nvSpPr>
        <p:spPr bwMode="auto">
          <a:xfrm>
            <a:off x="8572500" y="6351588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80A1FFF-C2F6-CB4E-AAAB-8BDB8429C952}" type="slidenum">
              <a:rPr lang="eu-ES" sz="1600">
                <a:latin typeface="Arial" charset="0"/>
                <a:cs typeface="Arial" charset="0"/>
              </a:rPr>
              <a:pPr eaLnBrk="1" hangingPunct="1"/>
              <a:t>53</a:t>
            </a:fld>
            <a:endParaRPr lang="eu-ES" sz="1600" dirty="0">
              <a:latin typeface="Arial" charset="0"/>
              <a:cs typeface="Arial" charset="0"/>
            </a:endParaRPr>
          </a:p>
        </p:txBody>
      </p:sp>
      <p:pic>
        <p:nvPicPr>
          <p:cNvPr id="10" name="Imagen 9" descr="Captura de pantalla 2013-02-15 a la(s) 14.12.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276303"/>
            <a:ext cx="990600" cy="451119"/>
          </a:xfrm>
          <a:prstGeom prst="rect">
            <a:avLst/>
          </a:prstGeom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600200" y="6248400"/>
            <a:ext cx="6096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2700338" algn="ctr"/>
                <a:tab pos="5400675" algn="r"/>
              </a:tabLst>
            </a:pPr>
            <a:r>
              <a:rPr lang="es-ES" sz="1200" i="1" dirty="0" smtClean="0">
                <a:latin typeface="Times New Roman"/>
                <a:cs typeface="Times New Roman"/>
              </a:rPr>
              <a:t>OCW 2014. Tecnologías Ambientales: Gestión y Minimización de Residuos Industriales. Estudio de Casos. </a:t>
            </a:r>
            <a:r>
              <a:rPr lang="es-ES" sz="1200" i="1" dirty="0">
                <a:latin typeface="Times New Roman"/>
                <a:cs typeface="Times New Roman"/>
              </a:rPr>
              <a:t>F. Fernández Marzo, C. Peña Rodríguez y M.P.  Ruiz Ojeda</a:t>
            </a:r>
            <a:endParaRPr lang="es-ES" sz="1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73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Line 2"/>
          <p:cNvSpPr>
            <a:spLocks noChangeShapeType="1"/>
          </p:cNvSpPr>
          <p:nvPr/>
        </p:nvSpPr>
        <p:spPr bwMode="auto">
          <a:xfrm>
            <a:off x="533400" y="990600"/>
            <a:ext cx="777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ES">
              <a:latin typeface="Arial" charset="0"/>
              <a:ea typeface="ＭＳ Ｐゴシック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609600" y="1219200"/>
            <a:ext cx="7696200" cy="3996991"/>
          </a:xfrm>
          <a:prstGeom prst="rect">
            <a:avLst/>
          </a:prstGeom>
          <a:solidFill>
            <a:srgbClr val="D7E4BD"/>
          </a:solidFill>
        </p:spPr>
        <p:txBody>
          <a:bodyPr wrap="square">
            <a:spAutoFit/>
          </a:bodyPr>
          <a:lstStyle/>
          <a:p>
            <a:pPr marL="444500" algn="just">
              <a:lnSpc>
                <a:spcPts val="2500"/>
              </a:lnSpc>
              <a:spcBef>
                <a:spcPts val="600"/>
              </a:spcBef>
              <a:buClr>
                <a:srgbClr val="C00000"/>
              </a:buClr>
              <a:buSzPct val="174000"/>
            </a:pPr>
            <a:r>
              <a:rPr lang="es-ES" sz="2400" b="1" dirty="0" smtClean="0">
                <a:solidFill>
                  <a:srgbClr val="0000FF"/>
                </a:solidFill>
              </a:rPr>
              <a:t>Objetivos específicos de preparación para la reutilización, reciclado y valorización (Art. 22):</a:t>
            </a:r>
          </a:p>
          <a:p>
            <a:pPr marL="457200" indent="-457200" algn="just">
              <a:lnSpc>
                <a:spcPct val="110000"/>
              </a:lnSpc>
              <a:spcBef>
                <a:spcPts val="600"/>
              </a:spcBef>
              <a:buClr>
                <a:srgbClr val="C00000"/>
              </a:buClr>
              <a:buSzPct val="105000"/>
              <a:buFont typeface="+mj-lt"/>
              <a:buAutoNum type="alphaLcParenR"/>
            </a:pPr>
            <a:r>
              <a:rPr lang="es-ES" sz="2000" b="1" dirty="0" smtClean="0">
                <a:solidFill>
                  <a:srgbClr val="0000FF"/>
                </a:solidFill>
              </a:rPr>
              <a:t>Antes </a:t>
            </a:r>
            <a:r>
              <a:rPr lang="es-ES" sz="2000" b="1" dirty="0">
                <a:solidFill>
                  <a:srgbClr val="0000FF"/>
                </a:solidFill>
              </a:rPr>
              <a:t>de </a:t>
            </a:r>
            <a:r>
              <a:rPr lang="es-ES" sz="2000" b="1" dirty="0" smtClean="0">
                <a:solidFill>
                  <a:srgbClr val="0000FF"/>
                </a:solidFill>
              </a:rPr>
              <a:t>2020</a:t>
            </a:r>
            <a:r>
              <a:rPr lang="es-ES" sz="2000" dirty="0"/>
              <a:t>:</a:t>
            </a:r>
            <a:r>
              <a:rPr lang="es-ES" sz="2000" dirty="0" smtClean="0"/>
              <a:t> </a:t>
            </a:r>
            <a:r>
              <a:rPr lang="es-ES" sz="2000" dirty="0"/>
              <a:t>la cantidad de residuos </a:t>
            </a:r>
            <a:r>
              <a:rPr lang="es-ES" sz="2000" dirty="0" err="1"/>
              <a:t>domésticos</a:t>
            </a:r>
            <a:r>
              <a:rPr lang="es-ES" sz="2000" dirty="0"/>
              <a:t> y comerciales destinados a la </a:t>
            </a:r>
            <a:r>
              <a:rPr lang="es-ES" sz="2000" dirty="0" err="1"/>
              <a:t>preparación</a:t>
            </a:r>
            <a:r>
              <a:rPr lang="es-ES" sz="2000" dirty="0"/>
              <a:t> para la </a:t>
            </a:r>
            <a:r>
              <a:rPr lang="es-ES" sz="2000" dirty="0" err="1"/>
              <a:t>reutilización</a:t>
            </a:r>
            <a:r>
              <a:rPr lang="es-ES" sz="2000" dirty="0"/>
              <a:t> y el reciclado para las fracciones de papel, metales, vidrio, </a:t>
            </a:r>
            <a:r>
              <a:rPr lang="es-ES" sz="2000" dirty="0" err="1"/>
              <a:t>plástico</a:t>
            </a:r>
            <a:r>
              <a:rPr lang="es-ES" sz="2000" dirty="0"/>
              <a:t>, </a:t>
            </a:r>
            <a:r>
              <a:rPr lang="es-ES" sz="2000" dirty="0" err="1"/>
              <a:t>biorresiduos</a:t>
            </a:r>
            <a:r>
              <a:rPr lang="es-ES" sz="2000" dirty="0"/>
              <a:t> u otras fracciones reciclables </a:t>
            </a:r>
            <a:r>
              <a:rPr lang="es-ES" sz="2000" dirty="0" smtClean="0"/>
              <a:t>deberá alcanzar</a:t>
            </a:r>
            <a:r>
              <a:rPr lang="es-ES" sz="2000" dirty="0"/>
              <a:t>, en conjunto, </a:t>
            </a:r>
            <a:r>
              <a:rPr lang="es-ES" sz="2000" b="1" dirty="0">
                <a:solidFill>
                  <a:srgbClr val="C00000"/>
                </a:solidFill>
              </a:rPr>
              <a:t>como </a:t>
            </a:r>
            <a:r>
              <a:rPr lang="es-ES" sz="2000" b="1" dirty="0" err="1">
                <a:solidFill>
                  <a:srgbClr val="C00000"/>
                </a:solidFill>
              </a:rPr>
              <a:t>mínimo</a:t>
            </a:r>
            <a:r>
              <a:rPr lang="es-ES" sz="2000" b="1" dirty="0">
                <a:solidFill>
                  <a:srgbClr val="C00000"/>
                </a:solidFill>
              </a:rPr>
              <a:t> el 50% en peso</a:t>
            </a:r>
            <a:r>
              <a:rPr lang="es-ES" sz="2000" dirty="0"/>
              <a:t>. </a:t>
            </a:r>
          </a:p>
          <a:p>
            <a:pPr marL="457200" indent="-457200" algn="just">
              <a:lnSpc>
                <a:spcPct val="110000"/>
              </a:lnSpc>
              <a:spcBef>
                <a:spcPts val="600"/>
              </a:spcBef>
              <a:buClr>
                <a:srgbClr val="C00000"/>
              </a:buClr>
              <a:buSzPct val="105000"/>
              <a:buFont typeface="+mj-lt"/>
              <a:buAutoNum type="alphaLcParenR"/>
            </a:pPr>
            <a:r>
              <a:rPr lang="es-ES" sz="2000" b="1" dirty="0" smtClean="0">
                <a:solidFill>
                  <a:srgbClr val="0000FF"/>
                </a:solidFill>
              </a:rPr>
              <a:t>Antes </a:t>
            </a:r>
            <a:r>
              <a:rPr lang="es-ES" sz="2000" b="1" dirty="0">
                <a:solidFill>
                  <a:srgbClr val="0000FF"/>
                </a:solidFill>
              </a:rPr>
              <a:t>de 2020</a:t>
            </a:r>
            <a:r>
              <a:rPr lang="es-ES" sz="2000" dirty="0"/>
              <a:t>, la cantidad de residuos no peligrosos de </a:t>
            </a:r>
            <a:r>
              <a:rPr lang="es-ES" sz="2000" dirty="0" err="1"/>
              <a:t>construcción</a:t>
            </a:r>
            <a:r>
              <a:rPr lang="es-ES" sz="2000" dirty="0"/>
              <a:t> y </a:t>
            </a:r>
            <a:r>
              <a:rPr lang="es-ES" sz="2000" dirty="0" err="1"/>
              <a:t>demolición</a:t>
            </a:r>
            <a:r>
              <a:rPr lang="es-ES" sz="2000" dirty="0"/>
              <a:t> destinados a la </a:t>
            </a:r>
            <a:r>
              <a:rPr lang="es-ES" sz="2000" dirty="0" err="1"/>
              <a:t>preparación</a:t>
            </a:r>
            <a:r>
              <a:rPr lang="es-ES" sz="2000" dirty="0"/>
              <a:t> para la </a:t>
            </a:r>
            <a:r>
              <a:rPr lang="es-ES" sz="2000" dirty="0" err="1"/>
              <a:t>reutilización</a:t>
            </a:r>
            <a:r>
              <a:rPr lang="es-ES" sz="2000" dirty="0"/>
              <a:t>, el reciclado y otra </a:t>
            </a:r>
            <a:r>
              <a:rPr lang="es-ES" sz="2000" dirty="0" err="1"/>
              <a:t>valorización</a:t>
            </a:r>
            <a:r>
              <a:rPr lang="es-ES" sz="2000" dirty="0"/>
              <a:t> de materiales, </a:t>
            </a:r>
            <a:r>
              <a:rPr lang="es-ES" sz="2000" dirty="0" smtClean="0"/>
              <a:t>deberá alcanzar </a:t>
            </a:r>
            <a:r>
              <a:rPr lang="es-ES" sz="2000" b="1" dirty="0">
                <a:solidFill>
                  <a:srgbClr val="C00000"/>
                </a:solidFill>
              </a:rPr>
              <a:t>como </a:t>
            </a:r>
            <a:r>
              <a:rPr lang="es-ES" sz="2000" b="1" dirty="0" err="1">
                <a:solidFill>
                  <a:srgbClr val="C00000"/>
                </a:solidFill>
              </a:rPr>
              <a:t>mínimo</a:t>
            </a:r>
            <a:r>
              <a:rPr lang="es-ES" sz="2000" b="1" dirty="0">
                <a:solidFill>
                  <a:srgbClr val="C00000"/>
                </a:solidFill>
              </a:rPr>
              <a:t> el 70% en peso de los producidos</a:t>
            </a:r>
            <a:r>
              <a:rPr lang="es-ES" sz="2000" dirty="0"/>
              <a:t>. </a:t>
            </a:r>
          </a:p>
        </p:txBody>
      </p:sp>
      <p:sp>
        <p:nvSpPr>
          <p:cNvPr id="7" name="5 Marcador de número de diapositiva"/>
          <p:cNvSpPr txBox="1">
            <a:spLocks/>
          </p:cNvSpPr>
          <p:nvPr/>
        </p:nvSpPr>
        <p:spPr bwMode="auto">
          <a:xfrm>
            <a:off x="8572500" y="6351588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80A1FFF-C2F6-CB4E-AAAB-8BDB8429C952}" type="slidenum">
              <a:rPr lang="eu-ES" sz="1600">
                <a:latin typeface="Arial" charset="0"/>
                <a:cs typeface="Arial" charset="0"/>
              </a:rPr>
              <a:pPr eaLnBrk="1" hangingPunct="1"/>
              <a:t>54</a:t>
            </a:fld>
            <a:endParaRPr lang="eu-ES" sz="1600" dirty="0">
              <a:latin typeface="Arial" charset="0"/>
              <a:cs typeface="Arial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838200" y="381000"/>
            <a:ext cx="762021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/>
            <a:r>
              <a:rPr lang="es-ES" sz="2800" b="1" dirty="0">
                <a:solidFill>
                  <a:srgbClr val="C00000"/>
                </a:solidFill>
              </a:rPr>
              <a:t>6</a:t>
            </a:r>
            <a:r>
              <a:rPr lang="es-ES" sz="2800" b="1" dirty="0" smtClean="0">
                <a:solidFill>
                  <a:srgbClr val="C00000"/>
                </a:solidFill>
              </a:rPr>
              <a:t>. Ley 22/2011: Residuos y Suelos contaminados</a:t>
            </a:r>
            <a:endParaRPr lang="es-ES" sz="2800" b="1" dirty="0">
              <a:solidFill>
                <a:srgbClr val="C00000"/>
              </a:solidFill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524000" y="6248400"/>
            <a:ext cx="6096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2700338" algn="ctr"/>
                <a:tab pos="5400675" algn="r"/>
              </a:tabLst>
            </a:pPr>
            <a:r>
              <a:rPr lang="es-ES" sz="1200" i="1" dirty="0" smtClean="0">
                <a:latin typeface="Times New Roman"/>
                <a:cs typeface="Times New Roman"/>
              </a:rPr>
              <a:t>OCW 2014. Tecnologías Ambientales: Gestión y Minimización de Residuos Industriales. Estudio de Casos. </a:t>
            </a:r>
            <a:r>
              <a:rPr lang="es-ES" sz="1200" i="1" dirty="0">
                <a:latin typeface="Times New Roman"/>
                <a:cs typeface="Times New Roman"/>
              </a:rPr>
              <a:t>F. Fernández Marzo, C. Peña Rodríguez y M.P.  Ruiz Ojeda</a:t>
            </a:r>
            <a:endParaRPr lang="es-ES" sz="1200" dirty="0">
              <a:latin typeface="Times New Roman"/>
              <a:cs typeface="Times New Roman"/>
            </a:endParaRPr>
          </a:p>
        </p:txBody>
      </p:sp>
      <p:pic>
        <p:nvPicPr>
          <p:cNvPr id="12" name="Imagen 11" descr="Captura de pantalla 2013-02-15 a la(s) 14.12.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276304"/>
            <a:ext cx="990600" cy="4511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7212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Line 2"/>
          <p:cNvSpPr>
            <a:spLocks noChangeShapeType="1"/>
          </p:cNvSpPr>
          <p:nvPr/>
        </p:nvSpPr>
        <p:spPr bwMode="auto">
          <a:xfrm>
            <a:off x="533400" y="990600"/>
            <a:ext cx="777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ES">
              <a:latin typeface="Arial" charset="0"/>
              <a:ea typeface="ＭＳ Ｐゴシック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685800" y="1219200"/>
            <a:ext cx="7543800" cy="2846933"/>
          </a:xfrm>
          <a:prstGeom prst="rect">
            <a:avLst/>
          </a:prstGeom>
          <a:solidFill>
            <a:srgbClr val="FFDFE2"/>
          </a:solidFill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buClr>
                <a:srgbClr val="C00000"/>
              </a:buClr>
              <a:buSzPct val="174000"/>
            </a:pPr>
            <a:r>
              <a:rPr lang="es-ES" sz="2400" b="1" dirty="0" err="1" smtClean="0">
                <a:solidFill>
                  <a:srgbClr val="0000FF"/>
                </a:solidFill>
              </a:rPr>
              <a:t>Biorresiduos</a:t>
            </a:r>
            <a:r>
              <a:rPr lang="es-ES" sz="2400" b="1" dirty="0" smtClean="0">
                <a:solidFill>
                  <a:srgbClr val="0000FF"/>
                </a:solidFill>
              </a:rPr>
              <a:t> (art. 24):</a:t>
            </a:r>
            <a:r>
              <a:rPr lang="es-ES" sz="2400" b="1" dirty="0">
                <a:solidFill>
                  <a:srgbClr val="0000FF"/>
                </a:solidFill>
              </a:rPr>
              <a:t> </a:t>
            </a:r>
            <a:r>
              <a:rPr lang="es-ES" sz="2000" b="1" dirty="0" smtClean="0"/>
              <a:t>Las autoridades ambientales promoverán: </a:t>
            </a:r>
          </a:p>
          <a:p>
            <a:pPr marL="457200" indent="-457200" algn="just">
              <a:spcBef>
                <a:spcPts val="600"/>
              </a:spcBef>
              <a:buClr>
                <a:srgbClr val="A800A6"/>
              </a:buClr>
              <a:buSzPct val="105000"/>
              <a:buFont typeface="+mj-lt"/>
              <a:buAutoNum type="alphaLcParenR"/>
            </a:pPr>
            <a:r>
              <a:rPr lang="es-ES" sz="2000" b="1" dirty="0" smtClean="0">
                <a:solidFill>
                  <a:srgbClr val="0000FF"/>
                </a:solidFill>
              </a:rPr>
              <a:t>La </a:t>
            </a:r>
            <a:r>
              <a:rPr lang="es-ES" sz="2000" b="1" dirty="0">
                <a:solidFill>
                  <a:srgbClr val="0000FF"/>
                </a:solidFill>
              </a:rPr>
              <a:t>recogida separada de </a:t>
            </a:r>
            <a:r>
              <a:rPr lang="es-ES" sz="2000" b="1" dirty="0" err="1">
                <a:solidFill>
                  <a:srgbClr val="0000FF"/>
                </a:solidFill>
              </a:rPr>
              <a:t>biorresiduos</a:t>
            </a:r>
            <a:r>
              <a:rPr lang="es-ES" sz="2000" b="1" dirty="0">
                <a:solidFill>
                  <a:srgbClr val="0000FF"/>
                </a:solidFill>
              </a:rPr>
              <a:t> </a:t>
            </a:r>
            <a:r>
              <a:rPr lang="es-ES" sz="2000" dirty="0"/>
              <a:t>para destinarlos </a:t>
            </a:r>
            <a:r>
              <a:rPr lang="es-ES" sz="2000" dirty="0" smtClean="0"/>
              <a:t>a </a:t>
            </a:r>
            <a:r>
              <a:rPr lang="es-ES" sz="2000" dirty="0"/>
              <a:t>compostaje </a:t>
            </a:r>
            <a:r>
              <a:rPr lang="es-ES" sz="2000" dirty="0" smtClean="0"/>
              <a:t>o </a:t>
            </a:r>
            <a:r>
              <a:rPr lang="es-ES" sz="2000" dirty="0" err="1"/>
              <a:t>digestión</a:t>
            </a:r>
            <a:r>
              <a:rPr lang="es-ES" sz="2000" dirty="0"/>
              <a:t> anaerobia en particular de la </a:t>
            </a:r>
            <a:r>
              <a:rPr lang="es-ES" sz="2000" dirty="0" err="1"/>
              <a:t>fracción</a:t>
            </a:r>
            <a:r>
              <a:rPr lang="es-ES" sz="2000" dirty="0"/>
              <a:t> </a:t>
            </a:r>
            <a:r>
              <a:rPr lang="es-ES" sz="2000" dirty="0" smtClean="0"/>
              <a:t>vegetal. </a:t>
            </a:r>
          </a:p>
          <a:p>
            <a:pPr marL="457200" indent="-457200" algn="just">
              <a:spcBef>
                <a:spcPts val="600"/>
              </a:spcBef>
              <a:buClr>
                <a:srgbClr val="A800A6"/>
              </a:buClr>
              <a:buSzPct val="105000"/>
              <a:buFont typeface="+mj-lt"/>
              <a:buAutoNum type="alphaLcParenR"/>
            </a:pPr>
            <a:r>
              <a:rPr lang="es-ES" sz="2000" b="1" dirty="0" smtClean="0">
                <a:solidFill>
                  <a:srgbClr val="0000FF"/>
                </a:solidFill>
              </a:rPr>
              <a:t>El </a:t>
            </a:r>
            <a:r>
              <a:rPr lang="es-ES" sz="2000" b="1" dirty="0">
                <a:solidFill>
                  <a:srgbClr val="0000FF"/>
                </a:solidFill>
              </a:rPr>
              <a:t>compostaje </a:t>
            </a:r>
            <a:r>
              <a:rPr lang="es-ES" sz="2000" dirty="0" err="1"/>
              <a:t>doméstico</a:t>
            </a:r>
            <a:r>
              <a:rPr lang="es-ES" sz="2000" dirty="0"/>
              <a:t> y comunitario. </a:t>
            </a:r>
          </a:p>
          <a:p>
            <a:pPr marL="457200" indent="-457200" algn="just">
              <a:spcBef>
                <a:spcPts val="600"/>
              </a:spcBef>
              <a:buClr>
                <a:srgbClr val="A800A6"/>
              </a:buClr>
              <a:buSzPct val="105000"/>
              <a:buFont typeface="+mj-lt"/>
              <a:buAutoNum type="alphaLcParenR"/>
            </a:pPr>
            <a:r>
              <a:rPr lang="es-ES" sz="2000" b="1" dirty="0" smtClean="0">
                <a:solidFill>
                  <a:srgbClr val="0000FF"/>
                </a:solidFill>
              </a:rPr>
              <a:t>El </a:t>
            </a:r>
            <a:r>
              <a:rPr lang="es-ES" sz="2000" b="1" dirty="0">
                <a:solidFill>
                  <a:srgbClr val="0000FF"/>
                </a:solidFill>
              </a:rPr>
              <a:t>uso del compost </a:t>
            </a:r>
            <a:r>
              <a:rPr lang="es-ES" sz="2000" dirty="0"/>
              <a:t>producido a partir de </a:t>
            </a:r>
            <a:r>
              <a:rPr lang="es-ES" sz="2000" dirty="0" err="1"/>
              <a:t>biorresiduos</a:t>
            </a:r>
            <a:r>
              <a:rPr lang="es-ES" sz="2000" dirty="0"/>
              <a:t> y ambientalmente seguro en el sector </a:t>
            </a:r>
            <a:r>
              <a:rPr lang="es-ES" sz="2000" dirty="0" err="1"/>
              <a:t>agrícola</a:t>
            </a:r>
            <a:r>
              <a:rPr lang="es-ES" sz="2000" dirty="0"/>
              <a:t>, la </a:t>
            </a:r>
            <a:r>
              <a:rPr lang="es-ES" sz="2000" dirty="0" err="1"/>
              <a:t>jardinería</a:t>
            </a:r>
            <a:r>
              <a:rPr lang="es-ES" sz="2000" dirty="0"/>
              <a:t> o la </a:t>
            </a:r>
            <a:r>
              <a:rPr lang="es-ES" sz="2000" dirty="0" err="1"/>
              <a:t>regeneración</a:t>
            </a:r>
            <a:r>
              <a:rPr lang="es-ES" sz="2000" dirty="0"/>
              <a:t> de </a:t>
            </a:r>
            <a:r>
              <a:rPr lang="es-ES" sz="2000" dirty="0" err="1"/>
              <a:t>áreas</a:t>
            </a:r>
            <a:r>
              <a:rPr lang="es-ES" sz="2000" dirty="0"/>
              <a:t> </a:t>
            </a:r>
            <a:r>
              <a:rPr lang="es-ES" sz="2000" dirty="0" smtClean="0"/>
              <a:t>degradadas</a:t>
            </a:r>
            <a:r>
              <a:rPr lang="es-ES" sz="2000" smtClean="0"/>
              <a:t>. </a:t>
            </a:r>
            <a:endParaRPr lang="es-ES" sz="2000" dirty="0"/>
          </a:p>
        </p:txBody>
      </p:sp>
      <p:sp>
        <p:nvSpPr>
          <p:cNvPr id="7" name="5 Marcador de número de diapositiva"/>
          <p:cNvSpPr txBox="1">
            <a:spLocks/>
          </p:cNvSpPr>
          <p:nvPr/>
        </p:nvSpPr>
        <p:spPr bwMode="auto">
          <a:xfrm>
            <a:off x="8572500" y="6351588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80A1FFF-C2F6-CB4E-AAAB-8BDB8429C952}" type="slidenum">
              <a:rPr lang="eu-ES" sz="1600">
                <a:latin typeface="Arial" charset="0"/>
                <a:cs typeface="Arial" charset="0"/>
              </a:rPr>
              <a:pPr eaLnBrk="1" hangingPunct="1"/>
              <a:t>55</a:t>
            </a:fld>
            <a:endParaRPr lang="eu-ES" sz="1600" dirty="0">
              <a:latin typeface="Arial" charset="0"/>
              <a:cs typeface="Arial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838200" y="381000"/>
            <a:ext cx="762021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/>
            <a:r>
              <a:rPr lang="es-ES" sz="2800" b="1" dirty="0">
                <a:solidFill>
                  <a:srgbClr val="C00000"/>
                </a:solidFill>
              </a:rPr>
              <a:t>6</a:t>
            </a:r>
            <a:r>
              <a:rPr lang="es-ES" sz="2800" b="1" dirty="0" smtClean="0">
                <a:solidFill>
                  <a:srgbClr val="C00000"/>
                </a:solidFill>
              </a:rPr>
              <a:t>. Ley 22/2011: Residuos y Suelos contaminados</a:t>
            </a:r>
            <a:endParaRPr lang="es-ES" sz="2800" b="1" dirty="0">
              <a:solidFill>
                <a:srgbClr val="C00000"/>
              </a:solidFill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524000" y="6248400"/>
            <a:ext cx="6096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2700338" algn="ctr"/>
                <a:tab pos="5400675" algn="r"/>
              </a:tabLst>
            </a:pPr>
            <a:r>
              <a:rPr lang="es-ES" sz="1200" i="1" dirty="0" smtClean="0">
                <a:latin typeface="Times New Roman"/>
                <a:cs typeface="Times New Roman"/>
              </a:rPr>
              <a:t>OCW 2014. Tecnologías Ambientales: Gestión y Minimización de Residuos Industriales. Estudio de Casos. </a:t>
            </a:r>
            <a:r>
              <a:rPr lang="es-ES" sz="1200" i="1" dirty="0">
                <a:latin typeface="Times New Roman"/>
                <a:cs typeface="Times New Roman"/>
              </a:rPr>
              <a:t>F. Fernández Marzo, C. Peña Rodríguez y M.P.  Ruiz Ojeda</a:t>
            </a:r>
            <a:endParaRPr lang="es-ES" sz="1200" dirty="0">
              <a:latin typeface="Times New Roman"/>
              <a:cs typeface="Times New Roman"/>
            </a:endParaRPr>
          </a:p>
        </p:txBody>
      </p:sp>
      <p:pic>
        <p:nvPicPr>
          <p:cNvPr id="12" name="Imagen 11" descr="Captura de pantalla 2013-02-15 a la(s) 14.12.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276304"/>
            <a:ext cx="990600" cy="4511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0742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Line 2"/>
          <p:cNvSpPr>
            <a:spLocks noChangeShapeType="1"/>
          </p:cNvSpPr>
          <p:nvPr/>
        </p:nvSpPr>
        <p:spPr bwMode="auto">
          <a:xfrm>
            <a:off x="609600" y="1219200"/>
            <a:ext cx="769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ES">
              <a:latin typeface="Arial" charset="0"/>
              <a:ea typeface="ＭＳ Ｐゴシック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762000" y="1524000"/>
            <a:ext cx="7543800" cy="3965188"/>
          </a:xfrm>
          <a:prstGeom prst="rect">
            <a:avLst/>
          </a:prstGeom>
          <a:solidFill>
            <a:srgbClr val="F8F7BD"/>
          </a:solidFill>
        </p:spPr>
        <p:txBody>
          <a:bodyPr wrap="square">
            <a:spAutoFit/>
          </a:bodyPr>
          <a:lstStyle/>
          <a:p>
            <a:pPr marL="357188" algn="just">
              <a:lnSpc>
                <a:spcPts val="2500"/>
              </a:lnSpc>
              <a:spcBef>
                <a:spcPts val="1200"/>
              </a:spcBef>
              <a:buClr>
                <a:srgbClr val="C00000"/>
              </a:buClr>
              <a:buSzPct val="174000"/>
            </a:pPr>
            <a:r>
              <a:rPr lang="es-ES" sz="2400" b="1" dirty="0" smtClean="0">
                <a:solidFill>
                  <a:srgbClr val="0000FF"/>
                </a:solidFill>
              </a:rPr>
              <a:t>Régimen de autorización de las actividades de producción y gestión de residuos (Art. 27):</a:t>
            </a:r>
          </a:p>
          <a:p>
            <a:pPr marL="273050" indent="-273050" algn="just">
              <a:spcBef>
                <a:spcPts val="1200"/>
              </a:spcBef>
              <a:buClr>
                <a:srgbClr val="CC0066"/>
              </a:buClr>
              <a:buSzPct val="175000"/>
              <a:buFont typeface="Arial" pitchFamily="34" charset="0"/>
              <a:buChar char="•"/>
            </a:pPr>
            <a:r>
              <a:rPr lang="es-ES" sz="2000" dirty="0"/>
              <a:t>Quedan sometidas al </a:t>
            </a:r>
            <a:r>
              <a:rPr lang="es-ES" sz="2000" dirty="0" err="1"/>
              <a:t>régimen</a:t>
            </a:r>
            <a:r>
              <a:rPr lang="es-ES" sz="2000" dirty="0"/>
              <a:t> de </a:t>
            </a:r>
            <a:r>
              <a:rPr lang="es-ES" sz="2000" dirty="0" err="1"/>
              <a:t>autorización</a:t>
            </a:r>
            <a:r>
              <a:rPr lang="es-ES" sz="2000" dirty="0"/>
              <a:t> por el </a:t>
            </a:r>
            <a:r>
              <a:rPr lang="es-ES" sz="2000" dirty="0" err="1"/>
              <a:t>órgano</a:t>
            </a:r>
            <a:r>
              <a:rPr lang="es-ES" sz="2000" dirty="0"/>
              <a:t> ambiental competente de la Comunidad </a:t>
            </a:r>
            <a:r>
              <a:rPr lang="es-ES" sz="2000" dirty="0" err="1"/>
              <a:t>Autónoma</a:t>
            </a:r>
            <a:r>
              <a:rPr lang="es-ES" sz="2000" dirty="0"/>
              <a:t> donde </a:t>
            </a:r>
            <a:r>
              <a:rPr lang="es-ES" sz="2000" dirty="0" err="1"/>
              <a:t>están</a:t>
            </a:r>
            <a:r>
              <a:rPr lang="es-ES" sz="2000" dirty="0"/>
              <a:t> ubicadas, las instalaciones donde vayan a desarrollarse operaciones de tratamiento de </a:t>
            </a:r>
            <a:r>
              <a:rPr lang="es-ES" sz="2000" dirty="0" smtClean="0"/>
              <a:t>residuos.</a:t>
            </a:r>
          </a:p>
          <a:p>
            <a:pPr marL="273050" indent="-273050" algn="just">
              <a:spcBef>
                <a:spcPts val="1200"/>
              </a:spcBef>
              <a:buClr>
                <a:srgbClr val="CC0066"/>
              </a:buClr>
              <a:buSzPct val="175000"/>
              <a:buFont typeface="Arial" pitchFamily="34" charset="0"/>
              <a:buChar char="•"/>
            </a:pPr>
            <a:r>
              <a:rPr lang="es-ES" sz="2000" dirty="0" smtClean="0"/>
              <a:t>Esta autorización quedará </a:t>
            </a:r>
            <a:r>
              <a:rPr lang="es-ES" sz="2000" dirty="0"/>
              <a:t>integrada en la </a:t>
            </a:r>
            <a:r>
              <a:rPr lang="es-ES" sz="2000" dirty="0" err="1"/>
              <a:t>A</a:t>
            </a:r>
            <a:r>
              <a:rPr lang="es-ES" sz="2000" dirty="0" err="1" smtClean="0"/>
              <a:t>utorización</a:t>
            </a:r>
            <a:r>
              <a:rPr lang="es-ES" sz="2000" dirty="0" smtClean="0"/>
              <a:t> </a:t>
            </a:r>
            <a:r>
              <a:rPr lang="es-ES" sz="2000" dirty="0"/>
              <a:t>A</a:t>
            </a:r>
            <a:r>
              <a:rPr lang="es-ES" sz="2000" dirty="0" smtClean="0"/>
              <a:t>mbiental Integrada, </a:t>
            </a:r>
            <a:r>
              <a:rPr lang="es-ES" sz="2000" b="1" dirty="0" smtClean="0">
                <a:solidFill>
                  <a:srgbClr val="0000FF"/>
                </a:solidFill>
              </a:rPr>
              <a:t>AAI</a:t>
            </a:r>
            <a:r>
              <a:rPr lang="es-ES" sz="2000" dirty="0" smtClean="0"/>
              <a:t>, </a:t>
            </a:r>
            <a:r>
              <a:rPr lang="es-ES" sz="2000" dirty="0"/>
              <a:t>concedida conforme a la Ley 16/2002, de 1 de julio, de </a:t>
            </a:r>
            <a:r>
              <a:rPr lang="es-ES" sz="2000" dirty="0" err="1"/>
              <a:t>P</a:t>
            </a:r>
            <a:r>
              <a:rPr lang="es-ES" sz="2000" dirty="0" err="1" smtClean="0"/>
              <a:t>revención</a:t>
            </a:r>
            <a:r>
              <a:rPr lang="es-ES" sz="2000" dirty="0" smtClean="0"/>
              <a:t> </a:t>
            </a:r>
            <a:r>
              <a:rPr lang="es-ES" sz="2000" dirty="0"/>
              <a:t>y </a:t>
            </a:r>
            <a:r>
              <a:rPr lang="es-ES" sz="2000" dirty="0" smtClean="0"/>
              <a:t>Control </a:t>
            </a:r>
            <a:r>
              <a:rPr lang="es-ES" sz="2000" dirty="0"/>
              <a:t>I</a:t>
            </a:r>
            <a:r>
              <a:rPr lang="es-ES" sz="2000" dirty="0" smtClean="0"/>
              <a:t>ntegrados </a:t>
            </a:r>
            <a:r>
              <a:rPr lang="es-ES" sz="2000" dirty="0"/>
              <a:t>de la </a:t>
            </a:r>
            <a:r>
              <a:rPr lang="es-ES" sz="2000" dirty="0" err="1"/>
              <a:t>C</a:t>
            </a:r>
            <a:r>
              <a:rPr lang="es-ES" sz="2000" dirty="0" err="1" smtClean="0"/>
              <a:t>ontaminación</a:t>
            </a:r>
            <a:r>
              <a:rPr lang="es-ES" sz="2000" dirty="0" smtClean="0"/>
              <a:t>, IPPC. </a:t>
            </a:r>
          </a:p>
          <a:p>
            <a:pPr marL="273050" indent="-273050" algn="just">
              <a:spcBef>
                <a:spcPts val="1200"/>
              </a:spcBef>
              <a:buClr>
                <a:srgbClr val="CC0066"/>
              </a:buClr>
              <a:buSzPct val="175000"/>
              <a:buFont typeface="Arial" pitchFamily="34" charset="0"/>
              <a:buChar char="•"/>
            </a:pPr>
            <a:r>
              <a:rPr lang="es-ES" sz="2000" dirty="0"/>
              <a:t>La autoridad competente incorporará la </a:t>
            </a:r>
            <a:r>
              <a:rPr lang="es-ES" sz="2000" dirty="0" err="1"/>
              <a:t>información</a:t>
            </a:r>
            <a:r>
              <a:rPr lang="es-ES" sz="2000" dirty="0"/>
              <a:t> pertinente en su </a:t>
            </a:r>
            <a:r>
              <a:rPr lang="es-ES" sz="2000" b="1" dirty="0">
                <a:solidFill>
                  <a:srgbClr val="0000FF"/>
                </a:solidFill>
              </a:rPr>
              <a:t>registro</a:t>
            </a:r>
            <a:r>
              <a:rPr lang="es-ES" sz="2000" dirty="0"/>
              <a:t> de </a:t>
            </a:r>
            <a:r>
              <a:rPr lang="es-ES" sz="2000" dirty="0" err="1"/>
              <a:t>producción</a:t>
            </a:r>
            <a:r>
              <a:rPr lang="es-ES" sz="2000" dirty="0"/>
              <a:t> y </a:t>
            </a:r>
            <a:r>
              <a:rPr lang="es-ES" sz="2000" dirty="0" err="1"/>
              <a:t>gestión</a:t>
            </a:r>
            <a:r>
              <a:rPr lang="es-ES" sz="2000" dirty="0"/>
              <a:t> de </a:t>
            </a:r>
            <a:r>
              <a:rPr lang="es-ES" sz="2000" dirty="0" smtClean="0"/>
              <a:t>residuos. </a:t>
            </a:r>
          </a:p>
        </p:txBody>
      </p:sp>
      <p:sp>
        <p:nvSpPr>
          <p:cNvPr id="7" name="5 Marcador de número de diapositiva"/>
          <p:cNvSpPr txBox="1">
            <a:spLocks/>
          </p:cNvSpPr>
          <p:nvPr/>
        </p:nvSpPr>
        <p:spPr bwMode="auto">
          <a:xfrm>
            <a:off x="8572500" y="6351588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80A1FFF-C2F6-CB4E-AAAB-8BDB8429C952}" type="slidenum">
              <a:rPr lang="eu-ES" sz="1600">
                <a:latin typeface="Arial" charset="0"/>
                <a:cs typeface="Arial" charset="0"/>
              </a:rPr>
              <a:pPr eaLnBrk="1" hangingPunct="1"/>
              <a:t>56</a:t>
            </a:fld>
            <a:endParaRPr lang="eu-ES" sz="1600" dirty="0">
              <a:latin typeface="Arial" charset="0"/>
              <a:cs typeface="Arial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914400" y="609600"/>
            <a:ext cx="7391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/>
            <a:r>
              <a:rPr lang="es-ES" sz="2800" b="1" dirty="0">
                <a:solidFill>
                  <a:srgbClr val="C00000"/>
                </a:solidFill>
              </a:rPr>
              <a:t>6</a:t>
            </a:r>
            <a:r>
              <a:rPr lang="es-ES" sz="2800" b="1" dirty="0" smtClean="0">
                <a:solidFill>
                  <a:srgbClr val="C00000"/>
                </a:solidFill>
              </a:rPr>
              <a:t>. Ley 22/2011: Residuos y Suelos contaminados</a:t>
            </a:r>
            <a:endParaRPr lang="es-ES" sz="2800" b="1" dirty="0">
              <a:solidFill>
                <a:srgbClr val="C00000"/>
              </a:solidFill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524000" y="6248400"/>
            <a:ext cx="6096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2700338" algn="ctr"/>
                <a:tab pos="5400675" algn="r"/>
              </a:tabLst>
            </a:pPr>
            <a:r>
              <a:rPr lang="es-ES" sz="1200" i="1" dirty="0" smtClean="0">
                <a:latin typeface="Times New Roman"/>
                <a:cs typeface="Times New Roman"/>
              </a:rPr>
              <a:t>OCW 2014. Tecnologías Ambientales: Gestión y Minimización de Residuos Industriales. Estudio de Casos. </a:t>
            </a:r>
            <a:r>
              <a:rPr lang="es-ES" sz="1200" i="1" dirty="0">
                <a:latin typeface="Times New Roman"/>
                <a:cs typeface="Times New Roman"/>
              </a:rPr>
              <a:t>F. Fernández Marzo, C. Peña Rodríguez y M.P.  Ruiz Ojeda</a:t>
            </a:r>
            <a:endParaRPr lang="es-ES" sz="1200" dirty="0">
              <a:latin typeface="Times New Roman"/>
              <a:cs typeface="Times New Roman"/>
            </a:endParaRPr>
          </a:p>
        </p:txBody>
      </p:sp>
      <p:pic>
        <p:nvPicPr>
          <p:cNvPr id="12" name="Imagen 11" descr="Captura de pantalla 2013-02-15 a la(s) 14.12.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276304"/>
            <a:ext cx="990600" cy="4511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4462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Line 2"/>
          <p:cNvSpPr>
            <a:spLocks noChangeShapeType="1"/>
          </p:cNvSpPr>
          <p:nvPr/>
        </p:nvSpPr>
        <p:spPr bwMode="auto">
          <a:xfrm>
            <a:off x="609600" y="1219200"/>
            <a:ext cx="769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ES">
              <a:latin typeface="Arial" charset="0"/>
              <a:ea typeface="ＭＳ Ｐゴシック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762000" y="1524000"/>
            <a:ext cx="7543800" cy="3657411"/>
          </a:xfrm>
          <a:prstGeom prst="rect">
            <a:avLst/>
          </a:prstGeom>
          <a:solidFill>
            <a:srgbClr val="D7E4BD"/>
          </a:solidFill>
        </p:spPr>
        <p:txBody>
          <a:bodyPr wrap="square">
            <a:spAutoFit/>
          </a:bodyPr>
          <a:lstStyle/>
          <a:p>
            <a:pPr marL="357188" algn="just">
              <a:lnSpc>
                <a:spcPts val="2500"/>
              </a:lnSpc>
              <a:spcBef>
                <a:spcPts val="1200"/>
              </a:spcBef>
              <a:buClr>
                <a:srgbClr val="C00000"/>
              </a:buClr>
              <a:buSzPct val="174000"/>
            </a:pPr>
            <a:r>
              <a:rPr lang="es-ES" sz="2400" b="1" dirty="0" smtClean="0">
                <a:solidFill>
                  <a:srgbClr val="0000FF"/>
                </a:solidFill>
              </a:rPr>
              <a:t>Sustitución de las bolsas de un solo uso </a:t>
            </a:r>
            <a:r>
              <a:rPr lang="es-ES" sz="2000" b="1" dirty="0" smtClean="0">
                <a:solidFill>
                  <a:srgbClr val="0000FF"/>
                </a:solidFill>
              </a:rPr>
              <a:t>(Disposición </a:t>
            </a:r>
            <a:r>
              <a:rPr lang="es-ES" sz="2000" b="1" dirty="0">
                <a:solidFill>
                  <a:srgbClr val="0000FF"/>
                </a:solidFill>
              </a:rPr>
              <a:t>a</a:t>
            </a:r>
            <a:r>
              <a:rPr lang="es-ES" sz="2000" b="1" dirty="0" smtClean="0">
                <a:solidFill>
                  <a:srgbClr val="0000FF"/>
                </a:solidFill>
              </a:rPr>
              <a:t>dicional segunda)</a:t>
            </a:r>
            <a:r>
              <a:rPr lang="es-ES" sz="2400" b="1" dirty="0" smtClean="0">
                <a:solidFill>
                  <a:srgbClr val="0000FF"/>
                </a:solidFill>
              </a:rPr>
              <a:t>:</a:t>
            </a:r>
          </a:p>
          <a:p>
            <a:pPr marL="273050" indent="-273050" algn="just">
              <a:spcBef>
                <a:spcPts val="1200"/>
              </a:spcBef>
              <a:buClr>
                <a:srgbClr val="CC0066"/>
              </a:buClr>
              <a:buSzPct val="175000"/>
              <a:buFont typeface="Arial" pitchFamily="34" charset="0"/>
              <a:buChar char="•"/>
            </a:pPr>
            <a:r>
              <a:rPr lang="es-ES" sz="2000" dirty="0" smtClean="0"/>
              <a:t>Se </a:t>
            </a:r>
            <a:r>
              <a:rPr lang="es-ES" sz="2000" dirty="0"/>
              <a:t>establece el siguiente calendario de </a:t>
            </a:r>
            <a:r>
              <a:rPr lang="es-ES" sz="2000" dirty="0" err="1"/>
              <a:t>sustitución</a:t>
            </a:r>
            <a:r>
              <a:rPr lang="es-ES" sz="2000" dirty="0"/>
              <a:t> de bolsas comerciales de un solo uso de </a:t>
            </a:r>
            <a:r>
              <a:rPr lang="es-ES" sz="2000" dirty="0" err="1"/>
              <a:t>plástico</a:t>
            </a:r>
            <a:r>
              <a:rPr lang="es-ES" sz="2000" dirty="0"/>
              <a:t> no </a:t>
            </a:r>
            <a:r>
              <a:rPr lang="es-ES" sz="2000" dirty="0" smtClean="0"/>
              <a:t>biodegradable: </a:t>
            </a:r>
            <a:endParaRPr lang="es-ES" sz="2000" dirty="0"/>
          </a:p>
          <a:p>
            <a:pPr marL="804863" lvl="1" indent="-373063" algn="just">
              <a:spcBef>
                <a:spcPts val="600"/>
              </a:spcBef>
              <a:buClr>
                <a:srgbClr val="0000FF"/>
              </a:buClr>
              <a:buSzPct val="105000"/>
              <a:buFont typeface="+mj-lt"/>
              <a:buAutoNum type="alphaLcParenR"/>
            </a:pPr>
            <a:r>
              <a:rPr lang="es-ES" sz="2000" b="1" dirty="0" smtClean="0">
                <a:solidFill>
                  <a:srgbClr val="0000FF"/>
                </a:solidFill>
              </a:rPr>
              <a:t>Antes </a:t>
            </a:r>
            <a:r>
              <a:rPr lang="es-ES" sz="2000" b="1" dirty="0">
                <a:solidFill>
                  <a:srgbClr val="0000FF"/>
                </a:solidFill>
              </a:rPr>
              <a:t>de 2013 </a:t>
            </a:r>
            <a:r>
              <a:rPr lang="es-ES" sz="2000" b="1" dirty="0" err="1">
                <a:solidFill>
                  <a:srgbClr val="0000FF"/>
                </a:solidFill>
              </a:rPr>
              <a:t>sustitución</a:t>
            </a:r>
            <a:r>
              <a:rPr lang="es-ES" sz="2000" b="1" dirty="0">
                <a:solidFill>
                  <a:srgbClr val="0000FF"/>
                </a:solidFill>
              </a:rPr>
              <a:t> del 60% de las </a:t>
            </a:r>
            <a:r>
              <a:rPr lang="es-ES" sz="2000" b="1" dirty="0" smtClean="0">
                <a:solidFill>
                  <a:srgbClr val="0000FF"/>
                </a:solidFill>
              </a:rPr>
              <a:t>bolsas </a:t>
            </a:r>
            <a:endParaRPr lang="es-ES" sz="2000" b="1" dirty="0">
              <a:solidFill>
                <a:srgbClr val="0000FF"/>
              </a:solidFill>
            </a:endParaRPr>
          </a:p>
          <a:p>
            <a:pPr marL="804863" lvl="1" indent="-373063" algn="just">
              <a:spcBef>
                <a:spcPts val="600"/>
              </a:spcBef>
              <a:buClr>
                <a:srgbClr val="0000FF"/>
              </a:buClr>
              <a:buSzPct val="105000"/>
              <a:buFont typeface="+mj-lt"/>
              <a:buAutoNum type="alphaLcParenR"/>
            </a:pPr>
            <a:r>
              <a:rPr lang="es-ES" sz="2000" b="1" dirty="0">
                <a:solidFill>
                  <a:srgbClr val="0000FF"/>
                </a:solidFill>
              </a:rPr>
              <a:t>A</a:t>
            </a:r>
            <a:r>
              <a:rPr lang="es-ES" sz="2000" b="1" dirty="0" smtClean="0">
                <a:solidFill>
                  <a:srgbClr val="0000FF"/>
                </a:solidFill>
              </a:rPr>
              <a:t>ntes </a:t>
            </a:r>
            <a:r>
              <a:rPr lang="es-ES" sz="2000" b="1" dirty="0">
                <a:solidFill>
                  <a:srgbClr val="0000FF"/>
                </a:solidFill>
              </a:rPr>
              <a:t>de 2015 </a:t>
            </a:r>
            <a:r>
              <a:rPr lang="es-ES" sz="2000" b="1" dirty="0" err="1">
                <a:solidFill>
                  <a:srgbClr val="0000FF"/>
                </a:solidFill>
              </a:rPr>
              <a:t>sustitución</a:t>
            </a:r>
            <a:r>
              <a:rPr lang="es-ES" sz="2000" b="1" dirty="0">
                <a:solidFill>
                  <a:srgbClr val="0000FF"/>
                </a:solidFill>
              </a:rPr>
              <a:t> del 70% de las </a:t>
            </a:r>
            <a:r>
              <a:rPr lang="es-ES" sz="2000" b="1" dirty="0" smtClean="0">
                <a:solidFill>
                  <a:srgbClr val="0000FF"/>
                </a:solidFill>
              </a:rPr>
              <a:t>bolsas </a:t>
            </a:r>
            <a:endParaRPr lang="es-ES" sz="2000" b="1" dirty="0">
              <a:solidFill>
                <a:srgbClr val="0000FF"/>
              </a:solidFill>
            </a:endParaRPr>
          </a:p>
          <a:p>
            <a:pPr marL="804863" lvl="1" indent="-373063" algn="just">
              <a:spcBef>
                <a:spcPts val="600"/>
              </a:spcBef>
              <a:buClr>
                <a:srgbClr val="0000FF"/>
              </a:buClr>
              <a:buSzPct val="105000"/>
              <a:buFont typeface="+mj-lt"/>
              <a:buAutoNum type="alphaLcParenR"/>
            </a:pPr>
            <a:r>
              <a:rPr lang="es-ES" sz="2000" b="1" dirty="0">
                <a:solidFill>
                  <a:srgbClr val="0000FF"/>
                </a:solidFill>
              </a:rPr>
              <a:t>A</a:t>
            </a:r>
            <a:r>
              <a:rPr lang="es-ES" sz="2000" b="1" dirty="0" smtClean="0">
                <a:solidFill>
                  <a:srgbClr val="0000FF"/>
                </a:solidFill>
              </a:rPr>
              <a:t>ntes </a:t>
            </a:r>
            <a:r>
              <a:rPr lang="es-ES" sz="2000" b="1" dirty="0">
                <a:solidFill>
                  <a:srgbClr val="0000FF"/>
                </a:solidFill>
              </a:rPr>
              <a:t>de 2016 </a:t>
            </a:r>
            <a:r>
              <a:rPr lang="es-ES" sz="2000" b="1" dirty="0" err="1">
                <a:solidFill>
                  <a:srgbClr val="0000FF"/>
                </a:solidFill>
              </a:rPr>
              <a:t>sustitución</a:t>
            </a:r>
            <a:r>
              <a:rPr lang="es-ES" sz="2000" b="1" dirty="0">
                <a:solidFill>
                  <a:srgbClr val="0000FF"/>
                </a:solidFill>
              </a:rPr>
              <a:t> del 80% de las </a:t>
            </a:r>
            <a:r>
              <a:rPr lang="es-ES" sz="2000" b="1" dirty="0" smtClean="0">
                <a:solidFill>
                  <a:srgbClr val="0000FF"/>
                </a:solidFill>
              </a:rPr>
              <a:t>bolsas </a:t>
            </a:r>
            <a:endParaRPr lang="es-ES" sz="2000" b="1" dirty="0">
              <a:solidFill>
                <a:srgbClr val="0000FF"/>
              </a:solidFill>
            </a:endParaRPr>
          </a:p>
          <a:p>
            <a:pPr marL="804863" lvl="1" indent="-373063" algn="just">
              <a:spcBef>
                <a:spcPts val="600"/>
              </a:spcBef>
              <a:buClr>
                <a:srgbClr val="0000FF"/>
              </a:buClr>
              <a:buSzPct val="105000"/>
              <a:buFont typeface="+mj-lt"/>
              <a:buAutoNum type="alphaLcParenR"/>
            </a:pPr>
            <a:r>
              <a:rPr lang="es-ES" sz="2000" b="1" dirty="0">
                <a:solidFill>
                  <a:srgbClr val="0000FF"/>
                </a:solidFill>
              </a:rPr>
              <a:t>E</a:t>
            </a:r>
            <a:r>
              <a:rPr lang="es-ES" sz="2000" b="1" dirty="0" smtClean="0">
                <a:solidFill>
                  <a:srgbClr val="0000FF"/>
                </a:solidFill>
              </a:rPr>
              <a:t>n </a:t>
            </a:r>
            <a:r>
              <a:rPr lang="es-ES" sz="2000" b="1" dirty="0">
                <a:solidFill>
                  <a:srgbClr val="0000FF"/>
                </a:solidFill>
              </a:rPr>
              <a:t>2018 </a:t>
            </a:r>
            <a:r>
              <a:rPr lang="es-ES" sz="2000" b="1" dirty="0" err="1">
                <a:solidFill>
                  <a:srgbClr val="0000FF"/>
                </a:solidFill>
              </a:rPr>
              <a:t>sustitución</a:t>
            </a:r>
            <a:r>
              <a:rPr lang="es-ES" sz="2000" b="1" dirty="0">
                <a:solidFill>
                  <a:srgbClr val="0000FF"/>
                </a:solidFill>
              </a:rPr>
              <a:t> de la totalidad </a:t>
            </a:r>
            <a:r>
              <a:rPr lang="es-ES" sz="2000" dirty="0"/>
              <a:t>de estas bolsas, con </a:t>
            </a:r>
            <a:r>
              <a:rPr lang="es-ES" sz="2000" dirty="0" err="1"/>
              <a:t>excepción</a:t>
            </a:r>
            <a:r>
              <a:rPr lang="es-ES" sz="2000" dirty="0"/>
              <a:t> de las que </a:t>
            </a:r>
            <a:r>
              <a:rPr lang="es-ES" sz="2000" dirty="0" smtClean="0"/>
              <a:t>contengan pescados</a:t>
            </a:r>
            <a:r>
              <a:rPr lang="es-ES" sz="2000" dirty="0"/>
              <a:t>, carnes u otros alimentos </a:t>
            </a:r>
            <a:r>
              <a:rPr lang="es-ES" sz="2000" dirty="0" smtClean="0"/>
              <a:t>perecederos</a:t>
            </a:r>
            <a:r>
              <a:rPr lang="es-ES" sz="2000" dirty="0"/>
              <a:t>.</a:t>
            </a:r>
            <a:endParaRPr lang="es-ES" sz="2000" dirty="0" smtClean="0"/>
          </a:p>
        </p:txBody>
      </p:sp>
      <p:sp>
        <p:nvSpPr>
          <p:cNvPr id="7" name="5 Marcador de número de diapositiva"/>
          <p:cNvSpPr txBox="1">
            <a:spLocks/>
          </p:cNvSpPr>
          <p:nvPr/>
        </p:nvSpPr>
        <p:spPr bwMode="auto">
          <a:xfrm>
            <a:off x="8572500" y="6351588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80A1FFF-C2F6-CB4E-AAAB-8BDB8429C952}" type="slidenum">
              <a:rPr lang="eu-ES" sz="1600">
                <a:latin typeface="Arial" charset="0"/>
                <a:cs typeface="Arial" charset="0"/>
              </a:rPr>
              <a:pPr eaLnBrk="1" hangingPunct="1"/>
              <a:t>57</a:t>
            </a:fld>
            <a:endParaRPr lang="eu-ES" sz="1600" dirty="0">
              <a:latin typeface="Arial" charset="0"/>
              <a:cs typeface="Arial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914400" y="609600"/>
            <a:ext cx="7391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/>
            <a:r>
              <a:rPr lang="es-ES" sz="2800" b="1" dirty="0">
                <a:solidFill>
                  <a:srgbClr val="C00000"/>
                </a:solidFill>
              </a:rPr>
              <a:t>6</a:t>
            </a:r>
            <a:r>
              <a:rPr lang="es-ES" sz="2800" b="1" dirty="0" smtClean="0">
                <a:solidFill>
                  <a:srgbClr val="C00000"/>
                </a:solidFill>
              </a:rPr>
              <a:t>. Ley 22/2011: Residuos y Suelos contaminados</a:t>
            </a:r>
            <a:endParaRPr lang="es-ES" sz="2800" b="1" dirty="0">
              <a:solidFill>
                <a:srgbClr val="C00000"/>
              </a:solidFill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524000" y="6248400"/>
            <a:ext cx="6096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2700338" algn="ctr"/>
                <a:tab pos="5400675" algn="r"/>
              </a:tabLst>
            </a:pPr>
            <a:r>
              <a:rPr lang="es-ES" sz="1200" i="1" dirty="0" smtClean="0">
                <a:latin typeface="Times New Roman"/>
                <a:cs typeface="Times New Roman"/>
              </a:rPr>
              <a:t>OCW 2014. Tecnologías Ambientales: Gestión y Minimización de Residuos Industriales. Estudio de Casos. </a:t>
            </a:r>
            <a:r>
              <a:rPr lang="es-ES" sz="1200" i="1" dirty="0">
                <a:latin typeface="Times New Roman"/>
                <a:cs typeface="Times New Roman"/>
              </a:rPr>
              <a:t>F. Fernández Marzo, C. Peña Rodríguez y M.P.  Ruiz Ojeda</a:t>
            </a:r>
            <a:endParaRPr lang="es-ES" sz="1200" dirty="0">
              <a:latin typeface="Times New Roman"/>
              <a:cs typeface="Times New Roman"/>
            </a:endParaRPr>
          </a:p>
        </p:txBody>
      </p:sp>
      <p:pic>
        <p:nvPicPr>
          <p:cNvPr id="12" name="Imagen 11" descr="Captura de pantalla 2013-02-15 a la(s) 14.12.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276304"/>
            <a:ext cx="990600" cy="4511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6160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90600"/>
            <a:ext cx="7772400" cy="5181600"/>
          </a:xfrm>
          <a:solidFill>
            <a:schemeClr val="bg1"/>
          </a:solidFill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  <a:buClr>
                <a:srgbClr val="BC1992"/>
              </a:buClr>
              <a:buSzPct val="170000"/>
            </a:pPr>
            <a:r>
              <a:rPr lang="es-ES_tradnl" sz="2000" dirty="0">
                <a:solidFill>
                  <a:srgbClr val="000000"/>
                </a:solidFill>
              </a:rPr>
              <a:t>Orozco C., Pérez A., González M.N., Rodríguez F. J., Alfayate J.M. </a:t>
            </a:r>
            <a:r>
              <a:rPr lang="es-ES_tradnl" sz="2000" i="1" dirty="0">
                <a:solidFill>
                  <a:srgbClr val="000000"/>
                </a:solidFill>
              </a:rPr>
              <a:t>Contaminación Ambiental</a:t>
            </a:r>
            <a:r>
              <a:rPr lang="es-ES_tradnl" sz="2000" dirty="0">
                <a:solidFill>
                  <a:srgbClr val="000000"/>
                </a:solidFill>
              </a:rPr>
              <a:t>. Madrid: Thomson-Paraninfo, 2008. </a:t>
            </a:r>
          </a:p>
          <a:p>
            <a:pPr algn="just">
              <a:spcBef>
                <a:spcPts val="600"/>
              </a:spcBef>
              <a:buClr>
                <a:srgbClr val="BC1992"/>
              </a:buClr>
              <a:buSzPct val="170000"/>
            </a:pPr>
            <a:r>
              <a:rPr lang="es-ES_tradnl" sz="2000" dirty="0">
                <a:solidFill>
                  <a:srgbClr val="000000"/>
                </a:solidFill>
              </a:rPr>
              <a:t>Orozco C., González M.N., Alfayate J.M., Pérez A., Rodríguez F. J. </a:t>
            </a:r>
            <a:r>
              <a:rPr lang="es-ES_tradnl" sz="2000" i="1" dirty="0">
                <a:solidFill>
                  <a:srgbClr val="000000"/>
                </a:solidFill>
              </a:rPr>
              <a:t>Problemas resueltos de Contaminación Ambiental</a:t>
            </a:r>
            <a:r>
              <a:rPr lang="es-ES_tradnl" sz="2000" dirty="0">
                <a:solidFill>
                  <a:srgbClr val="000000"/>
                </a:solidFill>
              </a:rPr>
              <a:t>. Madrid: Thomson-Paraninfo, 2003. </a:t>
            </a:r>
          </a:p>
          <a:p>
            <a:pPr algn="just">
              <a:spcBef>
                <a:spcPts val="600"/>
              </a:spcBef>
              <a:buClr>
                <a:srgbClr val="BC1992"/>
              </a:buClr>
              <a:buSzPct val="170000"/>
            </a:pPr>
            <a:r>
              <a:rPr lang="es-ES_tradnl" sz="2000" dirty="0">
                <a:solidFill>
                  <a:srgbClr val="000000"/>
                </a:solidFill>
              </a:rPr>
              <a:t>Ferrando Sánchez M., Granero Castro J. </a:t>
            </a:r>
            <a:r>
              <a:rPr lang="es-ES_tradnl" sz="2000" i="1" dirty="0">
                <a:solidFill>
                  <a:srgbClr val="000000"/>
                </a:solidFill>
              </a:rPr>
              <a:t>Gestión y Minimización de Residuos </a:t>
            </a:r>
            <a:r>
              <a:rPr lang="es-ES_tradnl" sz="2000" dirty="0">
                <a:solidFill>
                  <a:srgbClr val="000000"/>
                </a:solidFill>
              </a:rPr>
              <a:t>(2ª ed.). Madrid: FC Editorial, 2011.</a:t>
            </a:r>
          </a:p>
          <a:p>
            <a:pPr algn="just">
              <a:spcBef>
                <a:spcPts val="600"/>
              </a:spcBef>
              <a:buClr>
                <a:srgbClr val="BC1992"/>
              </a:buClr>
              <a:buSzPct val="170000"/>
            </a:pPr>
            <a:r>
              <a:rPr lang="es-ES_tradnl" sz="2000" dirty="0">
                <a:solidFill>
                  <a:srgbClr val="000000"/>
                </a:solidFill>
              </a:rPr>
              <a:t>Innovación y Cualificación, S.L. </a:t>
            </a:r>
            <a:r>
              <a:rPr lang="es-ES_tradnl" sz="2000" i="1" dirty="0">
                <a:solidFill>
                  <a:srgbClr val="000000"/>
                </a:solidFill>
              </a:rPr>
              <a:t>Iniciación en medio ambiente y gestión de residuos</a:t>
            </a:r>
            <a:r>
              <a:rPr lang="es-ES_tradnl" sz="2000" dirty="0">
                <a:solidFill>
                  <a:srgbClr val="000000"/>
                </a:solidFill>
              </a:rPr>
              <a:t>. Málaga: IC editorial, 2013.</a:t>
            </a:r>
          </a:p>
          <a:p>
            <a:pPr algn="just">
              <a:spcBef>
                <a:spcPts val="600"/>
              </a:spcBef>
              <a:buClr>
                <a:srgbClr val="BC1992"/>
              </a:buClr>
              <a:buSzPct val="170000"/>
            </a:pPr>
            <a:r>
              <a:rPr lang="es-ES_tradnl" sz="2000" dirty="0">
                <a:solidFill>
                  <a:srgbClr val="000000"/>
                </a:solidFill>
              </a:rPr>
              <a:t>Masters G.M. y </a:t>
            </a:r>
            <a:r>
              <a:rPr lang="es-ES_tradnl" sz="2000" dirty="0" err="1">
                <a:solidFill>
                  <a:srgbClr val="000000"/>
                </a:solidFill>
              </a:rPr>
              <a:t>Ela</a:t>
            </a:r>
            <a:r>
              <a:rPr lang="es-ES_tradnl" sz="2000" dirty="0">
                <a:solidFill>
                  <a:srgbClr val="000000"/>
                </a:solidFill>
              </a:rPr>
              <a:t> W.P. Introducción a la Ingeniería Medioambiental. Madrid: Pearson-Prentice Hall, 2008.</a:t>
            </a:r>
          </a:p>
          <a:p>
            <a:pPr algn="just">
              <a:spcBef>
                <a:spcPts val="600"/>
              </a:spcBef>
              <a:buClr>
                <a:srgbClr val="BC1992"/>
              </a:buClr>
              <a:buSzPct val="170000"/>
            </a:pPr>
            <a:r>
              <a:rPr lang="es-ES_tradnl" sz="2000" dirty="0" smtClean="0">
                <a:solidFill>
                  <a:srgbClr val="000000"/>
                </a:solidFill>
              </a:rPr>
              <a:t>Rodríguez </a:t>
            </a:r>
            <a:r>
              <a:rPr lang="es-ES_tradnl" sz="2000" dirty="0">
                <a:solidFill>
                  <a:srgbClr val="000000"/>
                </a:solidFill>
              </a:rPr>
              <a:t>J.J., </a:t>
            </a:r>
            <a:r>
              <a:rPr lang="es-ES_tradnl" sz="2000" dirty="0" err="1">
                <a:solidFill>
                  <a:srgbClr val="000000"/>
                </a:solidFill>
              </a:rPr>
              <a:t>Irabien</a:t>
            </a:r>
            <a:r>
              <a:rPr lang="es-ES_tradnl" sz="2000" dirty="0">
                <a:solidFill>
                  <a:srgbClr val="000000"/>
                </a:solidFill>
              </a:rPr>
              <a:t> A. </a:t>
            </a:r>
            <a:r>
              <a:rPr lang="es-ES_tradnl" sz="2000" i="1" dirty="0">
                <a:solidFill>
                  <a:srgbClr val="000000"/>
                </a:solidFill>
              </a:rPr>
              <a:t>Los residuos peligrosos. Caracterización y gestión</a:t>
            </a:r>
            <a:r>
              <a:rPr lang="es-ES_tradnl" sz="2000" dirty="0">
                <a:solidFill>
                  <a:srgbClr val="000000"/>
                </a:solidFill>
              </a:rPr>
              <a:t>. Madrid: Editorial Síntesis, 1999.</a:t>
            </a:r>
          </a:p>
          <a:p>
            <a:pPr algn="just">
              <a:spcBef>
                <a:spcPts val="600"/>
              </a:spcBef>
              <a:buClr>
                <a:srgbClr val="BC1992"/>
              </a:buClr>
              <a:buSzPct val="170000"/>
            </a:pPr>
            <a:r>
              <a:rPr lang="es-ES_tradnl" sz="2000" dirty="0">
                <a:solidFill>
                  <a:srgbClr val="000000"/>
                </a:solidFill>
              </a:rPr>
              <a:t>Rodríguez J.J., </a:t>
            </a:r>
            <a:r>
              <a:rPr lang="es-ES_tradnl" sz="2000" dirty="0" err="1">
                <a:solidFill>
                  <a:srgbClr val="000000"/>
                </a:solidFill>
              </a:rPr>
              <a:t>Irabien</a:t>
            </a:r>
            <a:r>
              <a:rPr lang="es-ES_tradnl" sz="2000" dirty="0">
                <a:solidFill>
                  <a:srgbClr val="000000"/>
                </a:solidFill>
              </a:rPr>
              <a:t> A. </a:t>
            </a:r>
            <a:r>
              <a:rPr lang="es-ES_tradnl" sz="2000" i="1" dirty="0">
                <a:solidFill>
                  <a:srgbClr val="000000"/>
                </a:solidFill>
              </a:rPr>
              <a:t>Gestión sostenible de residuos peligrosos</a:t>
            </a:r>
            <a:r>
              <a:rPr lang="es-ES_tradnl" sz="2000" dirty="0">
                <a:solidFill>
                  <a:srgbClr val="000000"/>
                </a:solidFill>
              </a:rPr>
              <a:t>. Madrid: Síntesis. Manuales Científico-Técnicos, 2013. </a:t>
            </a:r>
          </a:p>
        </p:txBody>
      </p:sp>
      <p:sp>
        <p:nvSpPr>
          <p:cNvPr id="20482" name="Line 4"/>
          <p:cNvSpPr>
            <a:spLocks noChangeShapeType="1"/>
          </p:cNvSpPr>
          <p:nvPr/>
        </p:nvSpPr>
        <p:spPr bwMode="auto">
          <a:xfrm>
            <a:off x="457200" y="7620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0483" name="Rectangle 8"/>
          <p:cNvSpPr>
            <a:spLocks noChangeArrowheads="1"/>
          </p:cNvSpPr>
          <p:nvPr/>
        </p:nvSpPr>
        <p:spPr bwMode="auto">
          <a:xfrm>
            <a:off x="1295400" y="228600"/>
            <a:ext cx="43587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800" b="1" dirty="0" smtClean="0">
                <a:solidFill>
                  <a:srgbClr val="CC0000"/>
                </a:solidFill>
              </a:rPr>
              <a:t>7. Referencias Bibliográficas</a:t>
            </a:r>
            <a:endParaRPr lang="es-ES" sz="2800" b="1" dirty="0">
              <a:solidFill>
                <a:srgbClr val="CC0000"/>
              </a:solidFill>
            </a:endParaRPr>
          </a:p>
        </p:txBody>
      </p:sp>
      <p:sp>
        <p:nvSpPr>
          <p:cNvPr id="7" name="5 Marcador de número de diapositiva"/>
          <p:cNvSpPr txBox="1">
            <a:spLocks/>
          </p:cNvSpPr>
          <p:nvPr/>
        </p:nvSpPr>
        <p:spPr bwMode="auto">
          <a:xfrm>
            <a:off x="8572500" y="6351588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80A1FFF-C2F6-CB4E-AAAB-8BDB8429C952}" type="slidenum">
              <a:rPr lang="eu-ES" sz="1600">
                <a:latin typeface="Arial" charset="0"/>
                <a:cs typeface="Arial" charset="0"/>
              </a:rPr>
              <a:pPr eaLnBrk="1" hangingPunct="1"/>
              <a:t>58</a:t>
            </a:fld>
            <a:endParaRPr lang="eu-ES" sz="1600" dirty="0">
              <a:latin typeface="Arial" charset="0"/>
              <a:cs typeface="Arial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524000" y="6248400"/>
            <a:ext cx="6096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2700338" algn="ctr"/>
                <a:tab pos="5400675" algn="r"/>
              </a:tabLst>
            </a:pPr>
            <a:r>
              <a:rPr lang="es-ES" sz="1200" i="1" dirty="0" smtClean="0">
                <a:latin typeface="Times New Roman"/>
                <a:cs typeface="Times New Roman"/>
              </a:rPr>
              <a:t>OCW 2014. Tecnologías Ambientales: Gestión y Minimización de Residuos Industriales. Estudio de Casos. </a:t>
            </a:r>
            <a:r>
              <a:rPr lang="es-ES" sz="1200" i="1" dirty="0">
                <a:latin typeface="Times New Roman"/>
                <a:cs typeface="Times New Roman"/>
              </a:rPr>
              <a:t>F. Fernández Marzo, C. Peña Rodríguez y M.P.  Ruiz Ojeda</a:t>
            </a:r>
            <a:endParaRPr lang="es-ES" sz="1200" dirty="0">
              <a:latin typeface="Times New Roman"/>
              <a:cs typeface="Times New Roman"/>
            </a:endParaRPr>
          </a:p>
        </p:txBody>
      </p:sp>
      <p:pic>
        <p:nvPicPr>
          <p:cNvPr id="11" name="Imagen 10" descr="Captura de pantalla 2013-02-15 a la(s) 14.12.3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276304"/>
            <a:ext cx="990600" cy="4511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8470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066800"/>
            <a:ext cx="7620000" cy="5029200"/>
          </a:xfrm>
          <a:solidFill>
            <a:schemeClr val="bg1"/>
          </a:solidFill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>
            <a:noAutofit/>
          </a:bodyPr>
          <a:lstStyle/>
          <a:p>
            <a:pPr marL="274638" indent="-274638">
              <a:lnSpc>
                <a:spcPct val="110000"/>
              </a:lnSpc>
              <a:spcBef>
                <a:spcPts val="1200"/>
              </a:spcBef>
              <a:buClr>
                <a:srgbClr val="C00394"/>
              </a:buClr>
              <a:buSzPct val="170000"/>
            </a:pPr>
            <a:r>
              <a:rPr lang="es-ES" sz="1800" b="1" dirty="0" smtClean="0"/>
              <a:t>En </a:t>
            </a:r>
            <a:r>
              <a:rPr lang="es-ES" sz="1800" b="1" dirty="0"/>
              <a:t>este enlace se pueden descargar las Directivas Europeas relativas a Residuos EUR-</a:t>
            </a:r>
            <a:r>
              <a:rPr lang="es-ES" sz="1800" b="1" dirty="0" err="1"/>
              <a:t>Lex</a:t>
            </a:r>
            <a:r>
              <a:rPr lang="es-ES" sz="1800" b="1" dirty="0"/>
              <a:t>: </a:t>
            </a:r>
            <a:r>
              <a:rPr lang="es-ES" sz="1800" u="sng" dirty="0">
                <a:hlinkClick r:id="rId3"/>
              </a:rPr>
              <a:t>http://eur-lex.europa.eu/es/</a:t>
            </a:r>
            <a:r>
              <a:rPr lang="es-ES" sz="1800" u="sng" dirty="0" smtClean="0">
                <a:hlinkClick r:id="rId3"/>
              </a:rPr>
              <a:t>index.htm</a:t>
            </a:r>
            <a:endParaRPr lang="es-ES" sz="1800" u="sng" dirty="0" smtClean="0"/>
          </a:p>
          <a:p>
            <a:pPr marL="274638" indent="-7938">
              <a:lnSpc>
                <a:spcPct val="110000"/>
              </a:lnSpc>
              <a:spcBef>
                <a:spcPts val="0"/>
              </a:spcBef>
              <a:buClr>
                <a:srgbClr val="C00394"/>
              </a:buClr>
              <a:buSzPct val="170000"/>
              <a:buNone/>
            </a:pPr>
            <a:r>
              <a:rPr lang="es-ES" sz="1800" dirty="0">
                <a:hlinkClick r:id="rId4"/>
              </a:rPr>
              <a:t>http://eur-lex.europa.eu/LexUriServ/LexUriServ.do?uri=OJ:L:2008:312:0003:0030:</a:t>
            </a:r>
            <a:r>
              <a:rPr lang="es-ES" sz="1800" dirty="0" smtClean="0">
                <a:hlinkClick r:id="rId4"/>
              </a:rPr>
              <a:t>Es:PDF</a:t>
            </a:r>
            <a:endParaRPr lang="es-ES_tradnl" sz="1800" dirty="0"/>
          </a:p>
          <a:p>
            <a:pPr marL="274638" lvl="0" indent="-274638">
              <a:lnSpc>
                <a:spcPct val="110000"/>
              </a:lnSpc>
              <a:spcBef>
                <a:spcPts val="1080"/>
              </a:spcBef>
              <a:buClr>
                <a:srgbClr val="B006A4"/>
              </a:buClr>
              <a:buSzPct val="169000"/>
            </a:pPr>
            <a:r>
              <a:rPr lang="es-ES" sz="1800" b="1" dirty="0"/>
              <a:t>En este enlace se pueden descargar la Normativa Española relativa a Residuos BOE (</a:t>
            </a:r>
            <a:r>
              <a:rPr lang="es-ES" sz="1800" b="1" dirty="0" err="1"/>
              <a:t>Iberlex</a:t>
            </a:r>
            <a:r>
              <a:rPr lang="es-ES" sz="1800" b="1" dirty="0"/>
              <a:t>):  </a:t>
            </a:r>
            <a:r>
              <a:rPr lang="es-ES" sz="1800" u="sng" dirty="0">
                <a:hlinkClick r:id="rId5"/>
              </a:rPr>
              <a:t>http://www.boe.es/aeboe/consultas/bases_datos/</a:t>
            </a:r>
            <a:r>
              <a:rPr lang="es-ES" sz="1800" u="sng" dirty="0" smtClean="0">
                <a:hlinkClick r:id="rId5"/>
              </a:rPr>
              <a:t>iberlex.php</a:t>
            </a:r>
            <a:endParaRPr lang="es-ES" sz="1800" u="sng" dirty="0" smtClean="0"/>
          </a:p>
          <a:p>
            <a:pPr marL="266700" lvl="0" indent="0">
              <a:lnSpc>
                <a:spcPct val="110000"/>
              </a:lnSpc>
              <a:spcBef>
                <a:spcPts val="0"/>
              </a:spcBef>
              <a:buClr>
                <a:srgbClr val="B006A4"/>
              </a:buClr>
              <a:buSzPct val="169000"/>
              <a:buNone/>
            </a:pPr>
            <a:r>
              <a:rPr lang="nl-NL" sz="1800" dirty="0">
                <a:hlinkClick r:id="rId6"/>
              </a:rPr>
              <a:t>http://www.boe.es/boe/dias/2011/07/29/pdfs/BOE-A-2011-13046.</a:t>
            </a:r>
            <a:r>
              <a:rPr lang="nl-NL" sz="1800" dirty="0" smtClean="0">
                <a:hlinkClick r:id="rId6"/>
              </a:rPr>
              <a:t>pdf</a:t>
            </a:r>
            <a:endParaRPr lang="es-ES_tradnl" sz="1800" dirty="0"/>
          </a:p>
          <a:p>
            <a:pPr marL="274638" lvl="0" indent="-274638">
              <a:lnSpc>
                <a:spcPct val="110000"/>
              </a:lnSpc>
              <a:spcBef>
                <a:spcPts val="1080"/>
              </a:spcBef>
              <a:buClr>
                <a:srgbClr val="950A8D"/>
              </a:buClr>
              <a:buSzPct val="170000"/>
            </a:pPr>
            <a:r>
              <a:rPr lang="es-ES" sz="1800" b="1" dirty="0"/>
              <a:t>Departamento de Medio </a:t>
            </a:r>
            <a:r>
              <a:rPr lang="es-ES" sz="1800" b="1" dirty="0" smtClean="0"/>
              <a:t>Ambiente y Planificación Territorial del </a:t>
            </a:r>
            <a:r>
              <a:rPr lang="es-ES" sz="1800" b="1" dirty="0"/>
              <a:t>Gobierno Vasco</a:t>
            </a:r>
            <a:r>
              <a:rPr lang="es-ES" sz="1800" dirty="0"/>
              <a:t>. </a:t>
            </a:r>
            <a:r>
              <a:rPr lang="es-ES" sz="1800" u="sng" dirty="0" smtClean="0">
                <a:hlinkClick r:id="rId7"/>
              </a:rPr>
              <a:t>http</a:t>
            </a:r>
            <a:r>
              <a:rPr lang="es-ES" sz="1800" u="sng" dirty="0">
                <a:hlinkClick r:id="rId7"/>
              </a:rPr>
              <a:t>://www.ingurumena.ejgv.euskadi.net/r49-579/es/</a:t>
            </a:r>
            <a:endParaRPr lang="es-ES_tradnl" sz="1800" dirty="0"/>
          </a:p>
          <a:p>
            <a:pPr marL="274638" lvl="0" indent="-274638">
              <a:lnSpc>
                <a:spcPct val="110000"/>
              </a:lnSpc>
              <a:spcBef>
                <a:spcPts val="624"/>
              </a:spcBef>
              <a:buClr>
                <a:srgbClr val="B006A4"/>
              </a:buClr>
              <a:buSzPct val="171000"/>
            </a:pPr>
            <a:r>
              <a:rPr lang="es-ES" sz="1800" b="1" dirty="0"/>
              <a:t>Normativa general (a través de GV). </a:t>
            </a:r>
            <a:r>
              <a:rPr lang="es-ES" sz="1800" b="1" dirty="0" smtClean="0"/>
              <a:t>Da acceso </a:t>
            </a:r>
            <a:r>
              <a:rPr lang="es-ES" sz="1800" b="1" dirty="0"/>
              <a:t>a una gran cantidad de normativas sobre residuos: </a:t>
            </a:r>
            <a:endParaRPr lang="es-ES_tradnl" sz="1800" b="1" dirty="0"/>
          </a:p>
          <a:p>
            <a:pPr marL="274638" indent="-7938">
              <a:lnSpc>
                <a:spcPct val="110000"/>
              </a:lnSpc>
              <a:buNone/>
            </a:pPr>
            <a:r>
              <a:rPr lang="es-ES" sz="1800" u="sng" dirty="0">
                <a:hlinkClick r:id="rId8"/>
              </a:rPr>
              <a:t>http://www.ingurumena.ejgv.euskadi.net/r49-4892/es/contenidos/normativa/legislacion_residuos/es_10565/</a:t>
            </a:r>
            <a:r>
              <a:rPr lang="es-ES" sz="1800" u="sng" dirty="0" smtClean="0">
                <a:hlinkClick r:id="rId8"/>
              </a:rPr>
              <a:t>indice.html</a:t>
            </a:r>
            <a:endParaRPr lang="es-ES" sz="1800" u="sng" dirty="0" smtClean="0"/>
          </a:p>
        </p:txBody>
      </p:sp>
      <p:sp>
        <p:nvSpPr>
          <p:cNvPr id="24578" name="Line 4"/>
          <p:cNvSpPr>
            <a:spLocks noChangeShapeType="1"/>
          </p:cNvSpPr>
          <p:nvPr/>
        </p:nvSpPr>
        <p:spPr bwMode="auto">
          <a:xfrm>
            <a:off x="533400" y="838200"/>
            <a:ext cx="762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4579" name="Rectangle 8"/>
          <p:cNvSpPr>
            <a:spLocks noChangeArrowheads="1"/>
          </p:cNvSpPr>
          <p:nvPr/>
        </p:nvSpPr>
        <p:spPr bwMode="auto">
          <a:xfrm>
            <a:off x="1295400" y="228600"/>
            <a:ext cx="29669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800" b="1" dirty="0" smtClean="0">
                <a:solidFill>
                  <a:srgbClr val="CC0000"/>
                </a:solidFill>
              </a:rPr>
              <a:t>8. Webs </a:t>
            </a:r>
            <a:r>
              <a:rPr lang="es-ES" sz="2800" b="1" dirty="0">
                <a:solidFill>
                  <a:srgbClr val="CC0000"/>
                </a:solidFill>
              </a:rPr>
              <a:t>de Interés</a:t>
            </a:r>
          </a:p>
        </p:txBody>
      </p:sp>
      <p:sp>
        <p:nvSpPr>
          <p:cNvPr id="7" name="5 Marcador de número de diapositiva"/>
          <p:cNvSpPr txBox="1">
            <a:spLocks/>
          </p:cNvSpPr>
          <p:nvPr/>
        </p:nvSpPr>
        <p:spPr bwMode="auto">
          <a:xfrm>
            <a:off x="8572500" y="6351588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80A1FFF-C2F6-CB4E-AAAB-8BDB8429C952}" type="slidenum">
              <a:rPr lang="eu-ES" sz="1600">
                <a:latin typeface="Arial" charset="0"/>
                <a:cs typeface="Arial" charset="0"/>
              </a:rPr>
              <a:pPr eaLnBrk="1" hangingPunct="1"/>
              <a:t>59</a:t>
            </a:fld>
            <a:endParaRPr lang="eu-ES" sz="1600" dirty="0">
              <a:latin typeface="Arial" charset="0"/>
              <a:cs typeface="Arial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524000" y="6324600"/>
            <a:ext cx="6096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2700338" algn="ctr"/>
                <a:tab pos="5400675" algn="r"/>
              </a:tabLst>
            </a:pPr>
            <a:r>
              <a:rPr lang="es-ES" sz="1200" i="1" dirty="0" smtClean="0">
                <a:latin typeface="Times New Roman"/>
                <a:cs typeface="Times New Roman"/>
              </a:rPr>
              <a:t>OCW 2014. Tecnologías Ambientales: Gestión y Minimización de Residuos Industriales. Estudio de Casos. </a:t>
            </a:r>
            <a:r>
              <a:rPr lang="es-ES" sz="1200" i="1" dirty="0">
                <a:latin typeface="Times New Roman"/>
                <a:cs typeface="Times New Roman"/>
              </a:rPr>
              <a:t>F. Fernández Marzo, C. Peña Rodríguez y M.P.  Ruiz Ojeda</a:t>
            </a:r>
            <a:endParaRPr lang="es-ES" sz="1200" dirty="0">
              <a:latin typeface="Times New Roman"/>
              <a:cs typeface="Times New Roman"/>
            </a:endParaRPr>
          </a:p>
        </p:txBody>
      </p:sp>
      <p:pic>
        <p:nvPicPr>
          <p:cNvPr id="13" name="Imagen 12" descr="Captura de pantalla 2013-02-15 a la(s) 14.12.38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24600"/>
            <a:ext cx="990600" cy="4511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6516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Line 2"/>
          <p:cNvSpPr>
            <a:spLocks noChangeShapeType="1"/>
          </p:cNvSpPr>
          <p:nvPr/>
        </p:nvSpPr>
        <p:spPr bwMode="auto">
          <a:xfrm>
            <a:off x="609600" y="838200"/>
            <a:ext cx="762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ES">
              <a:latin typeface="Arial" charset="0"/>
              <a:ea typeface="ＭＳ Ｐゴシック" charset="0"/>
            </a:endParaRPr>
          </a:p>
        </p:txBody>
      </p:sp>
      <p:sp>
        <p:nvSpPr>
          <p:cNvPr id="210947" name="Text Box 3"/>
          <p:cNvSpPr txBox="1">
            <a:spLocks noChangeArrowheads="1"/>
          </p:cNvSpPr>
          <p:nvPr/>
        </p:nvSpPr>
        <p:spPr bwMode="auto">
          <a:xfrm>
            <a:off x="1524000" y="304800"/>
            <a:ext cx="5791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/>
            <a:r>
              <a:rPr lang="es-ES" sz="2800" b="1" dirty="0" smtClean="0">
                <a:solidFill>
                  <a:srgbClr val="CC0000"/>
                </a:solidFill>
              </a:rPr>
              <a:t>1. Introducción</a:t>
            </a:r>
            <a:endParaRPr lang="es-ES" sz="2800" b="1" dirty="0">
              <a:solidFill>
                <a:srgbClr val="CC0000"/>
              </a:solidFill>
            </a:endParaRPr>
          </a:p>
        </p:txBody>
      </p:sp>
      <p:sp>
        <p:nvSpPr>
          <p:cNvPr id="5" name="5 Marcador de número de diapositiva"/>
          <p:cNvSpPr txBox="1">
            <a:spLocks/>
          </p:cNvSpPr>
          <p:nvPr/>
        </p:nvSpPr>
        <p:spPr bwMode="auto">
          <a:xfrm>
            <a:off x="8572500" y="6248400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80A1FFF-C2F6-CB4E-AAAB-8BDB8429C952}" type="slidenum">
              <a:rPr lang="eu-ES" sz="1600">
                <a:latin typeface="Arial" charset="0"/>
                <a:cs typeface="Arial" charset="0"/>
              </a:rPr>
              <a:pPr eaLnBrk="1" hangingPunct="1"/>
              <a:t>6</a:t>
            </a:fld>
            <a:endParaRPr lang="eu-ES" sz="1600" dirty="0">
              <a:latin typeface="Arial" charset="0"/>
              <a:cs typeface="Arial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524000" y="6248400"/>
            <a:ext cx="6096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2700338" algn="ctr"/>
                <a:tab pos="5400675" algn="r"/>
              </a:tabLst>
            </a:pPr>
            <a:r>
              <a:rPr lang="es-ES" sz="1200" i="1" dirty="0" smtClean="0">
                <a:latin typeface="Times New Roman"/>
                <a:cs typeface="Times New Roman"/>
              </a:rPr>
              <a:t>OCW 2014. Tecnologías Ambientales: Gestión y Minimización de Residuos Industriales. Estudio de Casos. </a:t>
            </a:r>
            <a:r>
              <a:rPr lang="es-ES" sz="1200" i="1" dirty="0">
                <a:latin typeface="Times New Roman"/>
                <a:cs typeface="Times New Roman"/>
              </a:rPr>
              <a:t>F. Fernández Marzo, C. Peña Rodríguez y M.P.  Ruiz Ojeda</a:t>
            </a:r>
            <a:endParaRPr lang="es-ES" sz="1200" dirty="0">
              <a:latin typeface="Times New Roman"/>
              <a:cs typeface="Times New Roman"/>
            </a:endParaRPr>
          </a:p>
        </p:txBody>
      </p:sp>
      <p:pic>
        <p:nvPicPr>
          <p:cNvPr id="10" name="Imagen 9" descr="Captura de pantalla 2013-02-15 a la(s) 14.12.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" y="6248400"/>
            <a:ext cx="990600" cy="451119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4572000" y="1600200"/>
            <a:ext cx="3471766" cy="49244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lvl1pPr algn="ctr">
              <a:defRPr sz="1200" b="1" i="1" u="sng">
                <a:latin typeface="Times New Roman"/>
                <a:cs typeface="Times New Roman"/>
              </a:defRPr>
            </a:lvl1pPr>
            <a:extLst/>
          </a:lstStyle>
          <a:p>
            <a:r>
              <a:rPr lang="es-ES" u="none" dirty="0" smtClean="0"/>
              <a:t> </a:t>
            </a:r>
            <a:r>
              <a:rPr lang="es-ES" sz="1400" u="none" dirty="0" smtClean="0"/>
              <a:t>Producción en cadena de vehículos </a:t>
            </a:r>
            <a:endParaRPr lang="es-ES" u="none" dirty="0" smtClean="0"/>
          </a:p>
          <a:p>
            <a:r>
              <a:rPr lang="es-ES_tradnl" dirty="0" smtClean="0">
                <a:hlinkClick r:id="rId3"/>
              </a:rPr>
              <a:t>Publicada </a:t>
            </a:r>
            <a:r>
              <a:rPr lang="es-ES_tradnl" dirty="0">
                <a:hlinkClick r:id="rId3"/>
              </a:rPr>
              <a:t>en Wikipedia con licencia CC BY-SA 3.0</a:t>
            </a:r>
            <a:endParaRPr lang="es-ES_tradnl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0" y="3429000"/>
            <a:ext cx="3556000" cy="2667000"/>
          </a:xfrm>
          <a:prstGeom prst="rect">
            <a:avLst/>
          </a:prstGeom>
          <a:ln w="38100" cap="sq">
            <a:solidFill>
              <a:srgbClr val="7F7F7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CuadroTexto 11"/>
          <p:cNvSpPr txBox="1"/>
          <p:nvPr/>
        </p:nvSpPr>
        <p:spPr>
          <a:xfrm>
            <a:off x="990600" y="4724400"/>
            <a:ext cx="3471766" cy="49244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lvl1pPr algn="ctr">
              <a:defRPr sz="1200" b="1" i="1" u="sng">
                <a:latin typeface="Times New Roman"/>
                <a:cs typeface="Times New Roman"/>
              </a:defRPr>
            </a:lvl1pPr>
            <a:extLst/>
          </a:lstStyle>
          <a:p>
            <a:r>
              <a:rPr lang="es-ES" u="none" dirty="0" smtClean="0"/>
              <a:t> </a:t>
            </a:r>
            <a:r>
              <a:rPr lang="es-ES" sz="1400" u="none" dirty="0" smtClean="0"/>
              <a:t>Agricultura Intensiva</a:t>
            </a:r>
            <a:endParaRPr lang="es-ES" u="none" dirty="0" smtClean="0"/>
          </a:p>
          <a:p>
            <a:r>
              <a:rPr lang="es-ES_tradnl" dirty="0" smtClean="0">
                <a:hlinkClick r:id="rId5"/>
              </a:rPr>
              <a:t>Publicada </a:t>
            </a:r>
            <a:r>
              <a:rPr lang="es-ES_tradnl" dirty="0">
                <a:hlinkClick r:id="rId5"/>
              </a:rPr>
              <a:t>en Wikipedia con licencia CC BY-SA 3.0</a:t>
            </a:r>
            <a:endParaRPr lang="es-ES_tradnl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9600" y="1219200"/>
            <a:ext cx="3657600" cy="2743200"/>
          </a:xfrm>
          <a:prstGeom prst="rect">
            <a:avLst/>
          </a:prstGeom>
          <a:ln w="38100" cap="sq">
            <a:solidFill>
              <a:srgbClr val="7F7F7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6552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066800"/>
            <a:ext cx="7620000" cy="4953000"/>
          </a:xfrm>
          <a:solidFill>
            <a:schemeClr val="bg1"/>
          </a:solidFill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>
            <a:noAutofit/>
          </a:bodyPr>
          <a:lstStyle/>
          <a:p>
            <a:pPr lvl="0">
              <a:spcBef>
                <a:spcPts val="600"/>
              </a:spcBef>
              <a:buClr>
                <a:srgbClr val="A800A6"/>
              </a:buClr>
              <a:buSzPct val="166000"/>
            </a:pPr>
            <a:r>
              <a:rPr lang="es-ES" sz="1800" b="1" u="sng" dirty="0" smtClean="0">
                <a:hlinkClick r:id="rId3"/>
              </a:rPr>
              <a:t>Directiva 96/61/CE </a:t>
            </a:r>
            <a:r>
              <a:rPr lang="es-ES" sz="1800" b="1" u="sng" dirty="0">
                <a:hlinkClick r:id="rId3"/>
              </a:rPr>
              <a:t>del </a:t>
            </a:r>
            <a:r>
              <a:rPr lang="es-ES" sz="1800" b="1" u="sng" dirty="0" smtClean="0">
                <a:hlinkClick r:id="rId3"/>
              </a:rPr>
              <a:t>IPPC,</a:t>
            </a:r>
            <a:r>
              <a:rPr lang="es-ES" sz="1800" b="1" dirty="0" smtClean="0">
                <a:hlinkClick r:id="rId3"/>
              </a:rPr>
              <a:t> </a:t>
            </a:r>
            <a:r>
              <a:rPr lang="es-ES" sz="1800" b="1" dirty="0">
                <a:hlinkClick r:id="rId3"/>
              </a:rPr>
              <a:t>de 26 de septiembre</a:t>
            </a:r>
            <a:r>
              <a:rPr lang="es-ES" sz="1800" b="1" dirty="0">
                <a:hlinkClick r:id="rId4"/>
              </a:rPr>
              <a:t>:</a:t>
            </a:r>
          </a:p>
          <a:p>
            <a:pPr marL="361950" lvl="0" indent="0">
              <a:spcBef>
                <a:spcPts val="0"/>
              </a:spcBef>
              <a:buClr>
                <a:srgbClr val="A800A6"/>
              </a:buClr>
              <a:buSzPct val="166000"/>
              <a:buNone/>
            </a:pPr>
            <a:r>
              <a:rPr lang="es-ES" sz="1800" u="sng" dirty="0" smtClean="0">
                <a:hlinkClick r:id="rId4"/>
              </a:rPr>
              <a:t>http</a:t>
            </a:r>
            <a:r>
              <a:rPr lang="es-ES" sz="1800" u="sng" dirty="0">
                <a:hlinkClick r:id="rId4"/>
              </a:rPr>
              <a:t>://www.prtr-es.es/data/images/Directiva%2096-61%20%28IPPC%29-8AC74FB2F68AFD3F.pdf</a:t>
            </a:r>
            <a:endParaRPr lang="es-ES" sz="1800" u="sng" dirty="0" smtClean="0">
              <a:hlinkClick r:id="rId4"/>
            </a:endParaRPr>
          </a:p>
          <a:p>
            <a:pPr lvl="0">
              <a:spcBef>
                <a:spcPts val="600"/>
              </a:spcBef>
              <a:buClr>
                <a:srgbClr val="A800A6"/>
              </a:buClr>
              <a:buSzPct val="166000"/>
            </a:pPr>
            <a:r>
              <a:rPr lang="es-ES" sz="1800" b="1" dirty="0" smtClean="0">
                <a:hlinkClick r:id="rId4"/>
              </a:rPr>
              <a:t>Directiva </a:t>
            </a:r>
            <a:r>
              <a:rPr lang="es-ES" sz="1800" b="1" dirty="0">
                <a:hlinkClick r:id="rId4"/>
              </a:rPr>
              <a:t>2008/98/CE</a:t>
            </a:r>
            <a:r>
              <a:rPr lang="es-ES" sz="1800" b="1" dirty="0"/>
              <a:t> de residuos:</a:t>
            </a:r>
            <a:endParaRPr lang="es-ES_tradnl" sz="1800" b="1" dirty="0"/>
          </a:p>
          <a:p>
            <a:pPr indent="12700">
              <a:buClr>
                <a:srgbClr val="A800A6"/>
              </a:buClr>
              <a:buSzPct val="166000"/>
              <a:buNone/>
            </a:pPr>
            <a:r>
              <a:rPr lang="es-ES" sz="1800" u="sng" dirty="0">
                <a:hlinkClick r:id="rId4"/>
              </a:rPr>
              <a:t>http://eur-lex.europa.eu/LexUriServ/LexUriServ.do?uri=OJ:L:2008:312:0003:0030:Es:PDF</a:t>
            </a:r>
            <a:endParaRPr lang="es-ES_tradnl" sz="1800" dirty="0"/>
          </a:p>
          <a:p>
            <a:pPr lvl="0">
              <a:spcBef>
                <a:spcPts val="600"/>
              </a:spcBef>
              <a:buClr>
                <a:srgbClr val="A800A6"/>
              </a:buClr>
              <a:buSzPct val="166000"/>
            </a:pPr>
            <a:r>
              <a:rPr lang="es-ES" sz="1800" b="1" u="sng" dirty="0">
                <a:hlinkClick r:id="rId5"/>
              </a:rPr>
              <a:t>Ley 22/2011</a:t>
            </a:r>
            <a:r>
              <a:rPr lang="es-ES" sz="1800" b="1" dirty="0"/>
              <a:t> , de 28 de julio, de residuos y suelos contaminados:</a:t>
            </a:r>
            <a:endParaRPr lang="es-ES_tradnl" sz="1800" dirty="0"/>
          </a:p>
          <a:p>
            <a:pPr marL="355600" indent="0">
              <a:buClr>
                <a:srgbClr val="A800A6"/>
              </a:buClr>
              <a:buSzPct val="166000"/>
              <a:buNone/>
            </a:pPr>
            <a:r>
              <a:rPr lang="nl-NL" sz="1800" u="sng" dirty="0">
                <a:hlinkClick r:id="rId5"/>
              </a:rPr>
              <a:t>http://www.boe.es/boe/dias/2011/07/29/pdfs/BOE-A-2011-13046.pdf</a:t>
            </a:r>
            <a:endParaRPr lang="es-ES_tradnl" sz="1800" dirty="0"/>
          </a:p>
          <a:p>
            <a:pPr lvl="0">
              <a:spcBef>
                <a:spcPts val="600"/>
              </a:spcBef>
              <a:buClr>
                <a:srgbClr val="A800A6"/>
              </a:buClr>
              <a:buSzPct val="166000"/>
            </a:pPr>
            <a:r>
              <a:rPr lang="es-ES" sz="1800" b="1" dirty="0" smtClean="0">
                <a:hlinkClick r:id="rId6"/>
              </a:rPr>
              <a:t>Ley 3/98</a:t>
            </a:r>
            <a:r>
              <a:rPr lang="es-ES" sz="1800" b="1" dirty="0" smtClean="0"/>
              <a:t> de Protección del Medio Ambiente del </a:t>
            </a:r>
            <a:r>
              <a:rPr lang="es-ES" sz="1800" b="1" dirty="0"/>
              <a:t>País Vasco: </a:t>
            </a:r>
            <a:r>
              <a:rPr lang="es-ES" sz="1800" dirty="0">
                <a:hlinkClick r:id="rId6"/>
              </a:rPr>
              <a:t>http://www.euskadi.net/bopv2/datos/1998/03/</a:t>
            </a:r>
            <a:r>
              <a:rPr lang="es-ES" sz="1800" dirty="0" smtClean="0">
                <a:hlinkClick r:id="rId6"/>
              </a:rPr>
              <a:t>9801344a.pdf</a:t>
            </a:r>
            <a:endParaRPr lang="es-ES" sz="1800" dirty="0" smtClean="0"/>
          </a:p>
          <a:p>
            <a:pPr lvl="0">
              <a:spcBef>
                <a:spcPts val="1200"/>
              </a:spcBef>
              <a:buClr>
                <a:srgbClr val="A800A6"/>
              </a:buClr>
              <a:buSzPct val="166000"/>
            </a:pPr>
            <a:r>
              <a:rPr lang="es-ES" sz="1800" b="1" dirty="0" smtClean="0"/>
              <a:t>Plan </a:t>
            </a:r>
            <a:r>
              <a:rPr lang="es-ES" sz="1800" b="1" dirty="0"/>
              <a:t>Nacional Integral de Residuos 2008-15 (</a:t>
            </a:r>
            <a:r>
              <a:rPr lang="es-ES" sz="1800" b="1" u="sng" dirty="0">
                <a:hlinkClick r:id="rId7"/>
              </a:rPr>
              <a:t>PNIR 2008-15</a:t>
            </a:r>
            <a:r>
              <a:rPr lang="es-ES" sz="1800" b="1" dirty="0"/>
              <a:t>):</a:t>
            </a:r>
            <a:endParaRPr lang="es-ES_tradnl" sz="1800" dirty="0"/>
          </a:p>
          <a:p>
            <a:pPr marL="355600" indent="0">
              <a:spcBef>
                <a:spcPts val="0"/>
              </a:spcBef>
              <a:buClr>
                <a:srgbClr val="A800A6"/>
              </a:buClr>
              <a:buSzPct val="166000"/>
              <a:buNone/>
            </a:pPr>
            <a:r>
              <a:rPr lang="es-ES" sz="1800" dirty="0"/>
              <a:t> </a:t>
            </a:r>
            <a:r>
              <a:rPr lang="nl-NL" sz="1800" u="sng" dirty="0">
                <a:hlinkClick r:id="rId7"/>
              </a:rPr>
              <a:t>http://www.boe.es/boe/dias/2009/02/26/pdfs/BOE-A-2009-3243.</a:t>
            </a:r>
            <a:r>
              <a:rPr lang="nl-NL" sz="1800" u="sng" dirty="0" smtClean="0">
                <a:hlinkClick r:id="rId7"/>
              </a:rPr>
              <a:t>pdf</a:t>
            </a:r>
            <a:endParaRPr lang="nl-NL" sz="1800" u="sng" dirty="0" smtClean="0"/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A800A6"/>
              </a:buClr>
              <a:buSzPct val="158000"/>
            </a:pPr>
            <a:r>
              <a:rPr lang="es-ES_tradnl" sz="1800" b="1" dirty="0"/>
              <a:t>Plan de Prevención de residuos urbanos de </a:t>
            </a:r>
            <a:r>
              <a:rPr lang="es-ES_tradnl" sz="1800" b="1" dirty="0" err="1"/>
              <a:t>Bizkaia</a:t>
            </a:r>
            <a:r>
              <a:rPr lang="es-ES_tradnl" sz="1800" b="1" dirty="0"/>
              <a:t> 2010-2016 (Diputación Foral de </a:t>
            </a:r>
            <a:r>
              <a:rPr lang="es-ES_tradnl" sz="1800" b="1" dirty="0" err="1"/>
              <a:t>Bizkaia</a:t>
            </a:r>
            <a:r>
              <a:rPr lang="es-ES_tradnl" sz="1800" b="1" dirty="0"/>
              <a:t>):</a:t>
            </a:r>
          </a:p>
          <a:p>
            <a:pPr indent="12700">
              <a:lnSpc>
                <a:spcPct val="90000"/>
              </a:lnSpc>
              <a:spcBef>
                <a:spcPts val="0"/>
              </a:spcBef>
              <a:buNone/>
            </a:pPr>
            <a:r>
              <a:rPr lang="es-ES_tradnl" sz="1800" u="sng" dirty="0">
                <a:hlinkClick r:id="rId8"/>
              </a:rPr>
              <a:t>http://www.bizkaia.net/Home2/Archivos/DPTO9/Temas/Residuos/Plan_Prevencion_RU_2010_2016.pdf?idioma=CA</a:t>
            </a:r>
          </a:p>
          <a:p>
            <a:pPr marL="355600" indent="0">
              <a:buClr>
                <a:srgbClr val="A800A6"/>
              </a:buClr>
              <a:buSzPct val="166000"/>
              <a:buNone/>
            </a:pPr>
            <a:endParaRPr lang="es-ES_tradnl" sz="1800" dirty="0"/>
          </a:p>
        </p:txBody>
      </p:sp>
      <p:sp>
        <p:nvSpPr>
          <p:cNvPr id="24578" name="Line 4"/>
          <p:cNvSpPr>
            <a:spLocks noChangeShapeType="1"/>
          </p:cNvSpPr>
          <p:nvPr/>
        </p:nvSpPr>
        <p:spPr bwMode="auto">
          <a:xfrm>
            <a:off x="533400" y="838200"/>
            <a:ext cx="762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4579" name="Rectangle 8"/>
          <p:cNvSpPr>
            <a:spLocks noChangeArrowheads="1"/>
          </p:cNvSpPr>
          <p:nvPr/>
        </p:nvSpPr>
        <p:spPr bwMode="auto">
          <a:xfrm>
            <a:off x="1295400" y="228600"/>
            <a:ext cx="29669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800" b="1" dirty="0" smtClean="0">
                <a:solidFill>
                  <a:srgbClr val="CC0000"/>
                </a:solidFill>
              </a:rPr>
              <a:t>8. Webs </a:t>
            </a:r>
            <a:r>
              <a:rPr lang="es-ES" sz="2800" b="1" dirty="0">
                <a:solidFill>
                  <a:srgbClr val="CC0000"/>
                </a:solidFill>
              </a:rPr>
              <a:t>de Interés</a:t>
            </a:r>
          </a:p>
        </p:txBody>
      </p:sp>
      <p:sp>
        <p:nvSpPr>
          <p:cNvPr id="7" name="5 Marcador de número de diapositiva"/>
          <p:cNvSpPr txBox="1">
            <a:spLocks/>
          </p:cNvSpPr>
          <p:nvPr/>
        </p:nvSpPr>
        <p:spPr bwMode="auto">
          <a:xfrm>
            <a:off x="8572500" y="6351588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80A1FFF-C2F6-CB4E-AAAB-8BDB8429C952}" type="slidenum">
              <a:rPr lang="eu-ES" sz="1600">
                <a:latin typeface="Arial" charset="0"/>
                <a:cs typeface="Arial" charset="0"/>
              </a:rPr>
              <a:pPr eaLnBrk="1" hangingPunct="1"/>
              <a:t>60</a:t>
            </a:fld>
            <a:endParaRPr lang="eu-ES" sz="1600" dirty="0">
              <a:latin typeface="Arial" charset="0"/>
              <a:cs typeface="Arial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524000" y="6324600"/>
            <a:ext cx="6096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2700338" algn="ctr"/>
                <a:tab pos="5400675" algn="r"/>
              </a:tabLst>
            </a:pPr>
            <a:r>
              <a:rPr lang="es-ES" sz="1200" i="1" dirty="0" smtClean="0">
                <a:latin typeface="Times New Roman"/>
                <a:cs typeface="Times New Roman"/>
              </a:rPr>
              <a:t>OCW 2014. Tecnologías Ambientales: Gestión y Minimización de Residuos Industriales. Estudio de Casos. </a:t>
            </a:r>
            <a:r>
              <a:rPr lang="es-ES" sz="1200" i="1" dirty="0">
                <a:latin typeface="Times New Roman"/>
                <a:cs typeface="Times New Roman"/>
              </a:rPr>
              <a:t>F. Fernández Marzo, C. Peña Rodríguez y M.P.  Ruiz Ojeda</a:t>
            </a:r>
            <a:endParaRPr lang="es-ES" sz="1200" dirty="0">
              <a:latin typeface="Times New Roman"/>
              <a:cs typeface="Times New Roman"/>
            </a:endParaRPr>
          </a:p>
        </p:txBody>
      </p:sp>
      <p:pic>
        <p:nvPicPr>
          <p:cNvPr id="13" name="Imagen 12" descr="Captura de pantalla 2013-02-15 a la(s) 14.12.38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24600"/>
            <a:ext cx="990600" cy="4511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762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90600"/>
            <a:ext cx="7848600" cy="4953000"/>
          </a:xfrm>
          <a:solidFill>
            <a:schemeClr val="bg1"/>
          </a:solidFill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>
            <a:noAutofit/>
          </a:bodyPr>
          <a:lstStyle/>
          <a:p>
            <a:pPr marL="0" indent="263525">
              <a:lnSpc>
                <a:spcPct val="90000"/>
              </a:lnSpc>
              <a:spcBef>
                <a:spcPts val="600"/>
              </a:spcBef>
              <a:buClr>
                <a:srgbClr val="C00394"/>
              </a:buClr>
              <a:buSzPct val="170000"/>
            </a:pPr>
            <a:r>
              <a:rPr lang="es-ES_tradnl" sz="1800" b="1" dirty="0" smtClean="0"/>
              <a:t>Vídeo </a:t>
            </a:r>
            <a:r>
              <a:rPr lang="es-ES_tradnl" sz="1800" b="1" dirty="0"/>
              <a:t>sobre </a:t>
            </a:r>
            <a:r>
              <a:rPr lang="es-ES_tradnl" sz="1800" b="1" dirty="0" smtClean="0"/>
              <a:t>las </a:t>
            </a:r>
            <a:r>
              <a:rPr lang="es-ES_tradnl" sz="1800" b="1" dirty="0"/>
              <a:t>gaviotas en una isla del Pacífico (3</a:t>
            </a:r>
            <a:r>
              <a:rPr lang="es-ES_tradnl" sz="1800" b="1" dirty="0" smtClean="0"/>
              <a:t>:42 </a:t>
            </a:r>
            <a:r>
              <a:rPr lang="es-ES_tradnl" sz="1800" b="1" dirty="0"/>
              <a:t>minutos):</a:t>
            </a:r>
            <a:endParaRPr lang="es-ES_tradnl" sz="1800" dirty="0"/>
          </a:p>
          <a:p>
            <a:pPr marL="0" indent="263525">
              <a:lnSpc>
                <a:spcPct val="90000"/>
              </a:lnSpc>
              <a:buNone/>
            </a:pPr>
            <a:r>
              <a:rPr lang="es-ES_tradnl" sz="1800" b="1" u="sng" dirty="0">
                <a:hlinkClick r:id="rId3"/>
              </a:rPr>
              <a:t>http://</a:t>
            </a:r>
            <a:r>
              <a:rPr lang="es-ES_tradnl" sz="1800" b="1" u="sng" dirty="0" smtClean="0">
                <a:hlinkClick r:id="rId3"/>
              </a:rPr>
              <a:t>www.midwayfilm.com</a:t>
            </a:r>
            <a:endParaRPr lang="es-ES_tradnl" sz="1800" b="1" u="sng" dirty="0" smtClean="0"/>
          </a:p>
          <a:p>
            <a:pPr marL="0" indent="263525">
              <a:lnSpc>
                <a:spcPct val="90000"/>
              </a:lnSpc>
              <a:spcBef>
                <a:spcPts val="600"/>
              </a:spcBef>
              <a:buClr>
                <a:srgbClr val="C00394"/>
              </a:buClr>
              <a:buSzPct val="170000"/>
            </a:pPr>
            <a:r>
              <a:rPr lang="es-ES_tradnl" sz="1800" b="1" dirty="0" smtClean="0"/>
              <a:t>Documental Somalia-Vertedero </a:t>
            </a:r>
            <a:r>
              <a:rPr lang="es-ES_tradnl" sz="1800" b="1" dirty="0"/>
              <a:t>(La2, LNT, 9 junio 2012, 52:08 minutos)</a:t>
            </a:r>
          </a:p>
          <a:p>
            <a:pPr marL="0" indent="263525">
              <a:lnSpc>
                <a:spcPct val="90000"/>
              </a:lnSpc>
              <a:buNone/>
            </a:pPr>
            <a:r>
              <a:rPr lang="es-ES_tradnl" sz="1800" b="1" u="sng" dirty="0">
                <a:hlinkClick r:id="rId4"/>
              </a:rPr>
              <a:t>http://www.youtube.com/watch?v=</a:t>
            </a:r>
            <a:r>
              <a:rPr lang="es-ES_tradnl" sz="1800" b="1" u="sng" dirty="0" smtClean="0">
                <a:hlinkClick r:id="rId4"/>
              </a:rPr>
              <a:t>2adeyeoKF1w</a:t>
            </a:r>
            <a:endParaRPr lang="es-ES_tradnl" sz="1800" b="1" u="sng" dirty="0" smtClean="0"/>
          </a:p>
          <a:p>
            <a:pPr marL="0" indent="263525">
              <a:lnSpc>
                <a:spcPct val="90000"/>
              </a:lnSpc>
              <a:spcBef>
                <a:spcPts val="600"/>
              </a:spcBef>
              <a:buClr>
                <a:srgbClr val="C00394"/>
              </a:buClr>
              <a:buSzPct val="170000"/>
            </a:pPr>
            <a:r>
              <a:rPr lang="es-ES_tradnl" sz="1800" b="1" dirty="0"/>
              <a:t>La Noche Temática (La2, 9 junio 2012, 56:41 minutos). Océanos de Plásticos:</a:t>
            </a:r>
          </a:p>
          <a:p>
            <a:pPr marL="0" indent="263525">
              <a:lnSpc>
                <a:spcPct val="90000"/>
              </a:lnSpc>
              <a:buNone/>
            </a:pPr>
            <a:r>
              <a:rPr lang="es-ES_tradnl" sz="1800" b="1" dirty="0" smtClean="0">
                <a:hlinkClick r:id="rId5"/>
              </a:rPr>
              <a:t>https</a:t>
            </a:r>
            <a:r>
              <a:rPr lang="es-ES_tradnl" sz="1800" b="1" dirty="0" smtClean="0">
                <a:hlinkClick r:id="rId5"/>
              </a:rPr>
              <a:t>://</a:t>
            </a:r>
            <a:r>
              <a:rPr lang="es-ES_tradnl" sz="1800" b="1" dirty="0" smtClean="0">
                <a:hlinkClick r:id="rId5"/>
              </a:rPr>
              <a:t>www.youtube.com/watch?v=OaIDVYTvmxI</a:t>
            </a:r>
            <a:endParaRPr lang="es-ES_tradnl" sz="1800" b="1" dirty="0" smtClean="0"/>
          </a:p>
          <a:p>
            <a:pPr marL="273050" indent="-273050">
              <a:lnSpc>
                <a:spcPct val="90000"/>
              </a:lnSpc>
              <a:spcBef>
                <a:spcPts val="600"/>
              </a:spcBef>
              <a:buClr>
                <a:srgbClr val="C00394"/>
              </a:buClr>
              <a:buSzPct val="170000"/>
            </a:pPr>
            <a:r>
              <a:rPr lang="es-ES" sz="1800" b="1" dirty="0" smtClean="0"/>
              <a:t>El </a:t>
            </a:r>
            <a:r>
              <a:rPr lang="es-ES" sz="1800" b="1" dirty="0" smtClean="0"/>
              <a:t>vórtex plástico, nuestros océanos, el plástico y otros desechos con Doug </a:t>
            </a:r>
            <a:r>
              <a:rPr lang="es-ES" sz="1800" b="1" dirty="0" smtClean="0"/>
              <a:t>  Woodring </a:t>
            </a:r>
            <a:endParaRPr lang="es-ES" sz="1800" b="1" dirty="0" smtClean="0"/>
          </a:p>
          <a:p>
            <a:pPr marL="0" indent="263525">
              <a:lnSpc>
                <a:spcPct val="90000"/>
              </a:lnSpc>
              <a:buNone/>
            </a:pPr>
            <a:r>
              <a:rPr lang="es-ES_tradnl" sz="1800" b="1" dirty="0" smtClean="0">
                <a:hlinkClick r:id="rId6"/>
              </a:rPr>
              <a:t>https://</a:t>
            </a:r>
            <a:r>
              <a:rPr lang="es-ES_tradnl" sz="1800" b="1" dirty="0" smtClean="0">
                <a:hlinkClick r:id="rId6"/>
              </a:rPr>
              <a:t>www.youtube.com/watch?v=eejEyPNB0bI</a:t>
            </a:r>
            <a:endParaRPr lang="es-ES_tradnl" sz="1800" b="1" dirty="0" smtClean="0"/>
          </a:p>
          <a:p>
            <a:pPr marL="263525" lvl="0" indent="-263525">
              <a:lnSpc>
                <a:spcPct val="90000"/>
              </a:lnSpc>
              <a:spcBef>
                <a:spcPts val="1200"/>
              </a:spcBef>
              <a:buClr>
                <a:srgbClr val="950A8D"/>
              </a:buClr>
              <a:buSzPct val="160000"/>
            </a:pPr>
            <a:r>
              <a:rPr lang="es-ES" sz="1800" b="1" dirty="0" smtClean="0"/>
              <a:t>Vídeo sobre El Continente Basura (2 min): </a:t>
            </a:r>
            <a:r>
              <a:rPr lang="es-ES" sz="1800" b="1" dirty="0" smtClean="0">
                <a:hlinkClick r:id="rId7"/>
              </a:rPr>
              <a:t>http://www.youtube.com/watch?v=C1jz7qP66w8</a:t>
            </a:r>
            <a:endParaRPr lang="es-ES" sz="1800" b="1" dirty="0" smtClean="0"/>
          </a:p>
          <a:p>
            <a:pPr marL="0" lvl="0" indent="263525">
              <a:lnSpc>
                <a:spcPct val="90000"/>
              </a:lnSpc>
              <a:spcBef>
                <a:spcPts val="600"/>
              </a:spcBef>
              <a:buClr>
                <a:srgbClr val="C00394"/>
              </a:buClr>
              <a:buSzPct val="170000"/>
            </a:pPr>
            <a:r>
              <a:rPr lang="es-ES" sz="1800" b="1" dirty="0" smtClean="0"/>
              <a:t>Vídeo  </a:t>
            </a:r>
            <a:r>
              <a:rPr lang="es-ES" sz="1800" b="1" dirty="0" smtClean="0"/>
              <a:t>sobre Obsolescencia </a:t>
            </a:r>
            <a:r>
              <a:rPr lang="es-ES" sz="1800" b="1" dirty="0"/>
              <a:t>P</a:t>
            </a:r>
            <a:r>
              <a:rPr lang="es-ES" sz="1800" b="1" dirty="0" smtClean="0"/>
              <a:t>rogramada </a:t>
            </a:r>
            <a:r>
              <a:rPr lang="es-ES" sz="1800" b="1" dirty="0"/>
              <a:t>(3 min):</a:t>
            </a:r>
          </a:p>
          <a:p>
            <a:pPr marL="0" lvl="0" indent="263525">
              <a:lnSpc>
                <a:spcPct val="90000"/>
              </a:lnSpc>
              <a:buClr>
                <a:srgbClr val="950A8D"/>
              </a:buClr>
              <a:buSzPct val="160000"/>
              <a:buNone/>
            </a:pPr>
            <a:r>
              <a:rPr lang="es-ES" sz="1800" b="1" u="sng" dirty="0" smtClean="0">
                <a:hlinkClick r:id="rId8"/>
              </a:rPr>
              <a:t>http</a:t>
            </a:r>
            <a:r>
              <a:rPr lang="es-ES" sz="1800" b="1" u="sng" dirty="0">
                <a:hlinkClick r:id="rId8"/>
              </a:rPr>
              <a:t>://www.youtube.com/watch?v=wxWxkZqmpJ0</a:t>
            </a:r>
            <a:endParaRPr lang="es-ES_tradnl" sz="1800" dirty="0"/>
          </a:p>
          <a:p>
            <a:pPr marL="263525" indent="-263525">
              <a:lnSpc>
                <a:spcPct val="90000"/>
              </a:lnSpc>
              <a:spcBef>
                <a:spcPts val="600"/>
              </a:spcBef>
              <a:buClr>
                <a:srgbClr val="C00394"/>
              </a:buClr>
              <a:buSzPct val="170000"/>
            </a:pPr>
            <a:r>
              <a:rPr lang="es-ES" sz="1800" b="1" dirty="0" smtClean="0"/>
              <a:t>Vídeo sobre Principios </a:t>
            </a:r>
            <a:r>
              <a:rPr lang="es-ES" sz="1800" b="1" dirty="0"/>
              <a:t>básicos sobre Desarrollo Sostenible. UPV (Universidad Politécnica de Valencia) (4:15 minutos: Breve pero muy interesante): </a:t>
            </a:r>
            <a:endParaRPr lang="es-ES_tradnl" sz="1800" b="1" dirty="0"/>
          </a:p>
          <a:p>
            <a:pPr marL="263525" indent="0">
              <a:lnSpc>
                <a:spcPct val="90000"/>
              </a:lnSpc>
              <a:buNone/>
            </a:pPr>
            <a:r>
              <a:rPr lang="es-ES" sz="1800" b="1" u="sng" dirty="0">
                <a:hlinkClick r:id="rId9"/>
              </a:rPr>
              <a:t>http://www.youtube.com/watch?v=z5XI4X5JJcE</a:t>
            </a:r>
            <a:r>
              <a:rPr lang="es-ES_tradnl" sz="1800" dirty="0"/>
              <a:t> </a:t>
            </a:r>
            <a:endParaRPr lang="es-ES_tradnl" sz="1800" b="1" dirty="0"/>
          </a:p>
          <a:p>
            <a:pPr marL="360363" indent="0">
              <a:lnSpc>
                <a:spcPct val="90000"/>
              </a:lnSpc>
              <a:buNone/>
            </a:pPr>
            <a:r>
              <a:rPr lang="es-ES_tradnl" sz="1800" b="1" dirty="0" smtClean="0"/>
              <a:t> </a:t>
            </a:r>
          </a:p>
          <a:p>
            <a:pPr marL="360363" indent="0">
              <a:lnSpc>
                <a:spcPct val="90000"/>
              </a:lnSpc>
              <a:buNone/>
            </a:pPr>
            <a:endParaRPr lang="es-ES_tradnl" sz="1800" b="1" u="sng" dirty="0" smtClean="0">
              <a:hlinkClick r:id="rId10"/>
            </a:endParaRPr>
          </a:p>
        </p:txBody>
      </p:sp>
      <p:sp>
        <p:nvSpPr>
          <p:cNvPr id="24578" name="Line 4"/>
          <p:cNvSpPr>
            <a:spLocks noChangeShapeType="1"/>
          </p:cNvSpPr>
          <p:nvPr/>
        </p:nvSpPr>
        <p:spPr bwMode="auto">
          <a:xfrm>
            <a:off x="609600" y="838200"/>
            <a:ext cx="769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4579" name="Rectangle 8"/>
          <p:cNvSpPr>
            <a:spLocks noChangeArrowheads="1"/>
          </p:cNvSpPr>
          <p:nvPr/>
        </p:nvSpPr>
        <p:spPr bwMode="auto">
          <a:xfrm>
            <a:off x="1295400" y="304800"/>
            <a:ext cx="29669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800" b="1" dirty="0" smtClean="0">
                <a:solidFill>
                  <a:srgbClr val="CC0000"/>
                </a:solidFill>
              </a:rPr>
              <a:t>8. Webs </a:t>
            </a:r>
            <a:r>
              <a:rPr lang="es-ES" sz="2800" b="1" dirty="0">
                <a:solidFill>
                  <a:srgbClr val="CC0000"/>
                </a:solidFill>
              </a:rPr>
              <a:t>de </a:t>
            </a:r>
            <a:r>
              <a:rPr lang="es-ES" sz="2800" b="1" dirty="0" smtClean="0">
                <a:solidFill>
                  <a:srgbClr val="CC0000"/>
                </a:solidFill>
              </a:rPr>
              <a:t>Interés</a:t>
            </a:r>
            <a:endParaRPr lang="es-ES" sz="2800" b="1" dirty="0">
              <a:solidFill>
                <a:srgbClr val="CC0000"/>
              </a:solidFill>
            </a:endParaRPr>
          </a:p>
        </p:txBody>
      </p:sp>
      <p:sp>
        <p:nvSpPr>
          <p:cNvPr id="7" name="5 Marcador de número de diapositiva"/>
          <p:cNvSpPr txBox="1">
            <a:spLocks/>
          </p:cNvSpPr>
          <p:nvPr/>
        </p:nvSpPr>
        <p:spPr bwMode="auto">
          <a:xfrm>
            <a:off x="8566875" y="6248400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80A1FFF-C2F6-CB4E-AAAB-8BDB8429C952}" type="slidenum">
              <a:rPr lang="eu-ES" sz="1600">
                <a:latin typeface="Arial" charset="0"/>
                <a:cs typeface="Arial" charset="0"/>
              </a:rPr>
              <a:pPr eaLnBrk="1" hangingPunct="1"/>
              <a:t>61</a:t>
            </a:fld>
            <a:endParaRPr lang="eu-ES" sz="1600" dirty="0">
              <a:latin typeface="Arial" charset="0"/>
              <a:cs typeface="Arial" charset="0"/>
            </a:endParaRPr>
          </a:p>
        </p:txBody>
      </p:sp>
      <p:pic>
        <p:nvPicPr>
          <p:cNvPr id="9" name="Imagen 8" descr="Captura de pantalla 2013-02-15 a la(s) 14.12.38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276304"/>
            <a:ext cx="990600" cy="451119"/>
          </a:xfrm>
          <a:prstGeom prst="rect">
            <a:avLst/>
          </a:prstGeom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524000" y="6248400"/>
            <a:ext cx="6096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2700338" algn="ctr"/>
                <a:tab pos="5400675" algn="r"/>
              </a:tabLst>
            </a:pPr>
            <a:r>
              <a:rPr lang="es-ES" sz="1200" i="1" dirty="0" smtClean="0">
                <a:latin typeface="Times New Roman"/>
                <a:cs typeface="Times New Roman"/>
              </a:rPr>
              <a:t>OCW 2014. Tecnologías Ambientales: Gestión y Minimización de Residuos Industriales. Estudio de Casos. </a:t>
            </a:r>
            <a:r>
              <a:rPr lang="es-ES" sz="1200" i="1" dirty="0">
                <a:latin typeface="Times New Roman"/>
                <a:cs typeface="Times New Roman"/>
              </a:rPr>
              <a:t>F. Fernández Marzo, C. Peña Rodríguez y M.P.  Ruiz Ojeda</a:t>
            </a:r>
            <a:endParaRPr lang="es-ES" sz="1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889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90600"/>
            <a:ext cx="7848600" cy="4953000"/>
          </a:xfrm>
          <a:solidFill>
            <a:schemeClr val="bg1"/>
          </a:solidFill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>
            <a:noAutofit/>
          </a:bodyPr>
          <a:lstStyle/>
          <a:p>
            <a:pPr>
              <a:buClr>
                <a:srgbClr val="A800A6"/>
              </a:buClr>
              <a:buSzPct val="158000"/>
            </a:pPr>
            <a:r>
              <a:rPr lang="es-ES" sz="1800" b="1" dirty="0" smtClean="0"/>
              <a:t>Centro </a:t>
            </a:r>
            <a:r>
              <a:rPr lang="es-ES" sz="1800" b="1" dirty="0"/>
              <a:t>de separación de envases de </a:t>
            </a:r>
            <a:r>
              <a:rPr lang="es-ES" sz="1800" b="1" dirty="0" err="1"/>
              <a:t>Urnieta</a:t>
            </a:r>
            <a:endParaRPr lang="es-ES_tradnl" sz="1800" dirty="0"/>
          </a:p>
          <a:p>
            <a:pPr marL="355600" indent="0">
              <a:buNone/>
            </a:pPr>
            <a:r>
              <a:rPr lang="es-ES" sz="1800" b="1" dirty="0" smtClean="0"/>
              <a:t>Vídeo </a:t>
            </a:r>
            <a:r>
              <a:rPr lang="es-ES" sz="1800" b="1" dirty="0"/>
              <a:t>(9 min) Centro de separación de envases de </a:t>
            </a:r>
            <a:r>
              <a:rPr lang="es-ES" sz="1800" b="1" dirty="0" err="1"/>
              <a:t>Urnieta</a:t>
            </a:r>
            <a:r>
              <a:rPr lang="es-ES" sz="1800" b="1" dirty="0"/>
              <a:t> (2001):</a:t>
            </a:r>
            <a:endParaRPr lang="es-ES_tradnl" sz="1800" dirty="0"/>
          </a:p>
          <a:p>
            <a:pPr marL="355600" indent="0">
              <a:buNone/>
            </a:pPr>
            <a:r>
              <a:rPr lang="es-ES" sz="1800" u="sng" dirty="0">
                <a:hlinkClick r:id="rId3"/>
              </a:rPr>
              <a:t>http://www.youtube.com/watch?v=RR0lJtyK5jU</a:t>
            </a:r>
            <a:endParaRPr lang="es-ES_tradnl" sz="1800" dirty="0"/>
          </a:p>
          <a:p>
            <a:pPr marL="355600" indent="0">
              <a:buNone/>
            </a:pPr>
            <a:r>
              <a:rPr lang="es-ES" sz="1800" u="sng" dirty="0">
                <a:hlinkClick r:id="rId4"/>
              </a:rPr>
              <a:t>http://www.sanmarko.net/es/component/content/article/15?kokapen=ontz</a:t>
            </a:r>
            <a:endParaRPr lang="es-ES_tradnl" sz="1800" dirty="0"/>
          </a:p>
          <a:p>
            <a:pPr>
              <a:spcBef>
                <a:spcPts val="600"/>
              </a:spcBef>
              <a:buClr>
                <a:srgbClr val="A800A6"/>
              </a:buClr>
              <a:buSzPct val="158000"/>
            </a:pPr>
            <a:r>
              <a:rPr lang="es-ES" sz="1800" b="1" dirty="0"/>
              <a:t>Planta incineradora de </a:t>
            </a:r>
            <a:r>
              <a:rPr lang="es-ES" sz="1800" b="1" dirty="0" err="1"/>
              <a:t>Zabalgarbi</a:t>
            </a:r>
            <a:r>
              <a:rPr lang="es-ES" sz="1800" b="1" dirty="0"/>
              <a:t>: </a:t>
            </a:r>
            <a:endParaRPr lang="es-ES_tradnl" sz="1800" b="1" dirty="0"/>
          </a:p>
          <a:p>
            <a:pPr indent="12700">
              <a:buNone/>
            </a:pPr>
            <a:r>
              <a:rPr lang="es-ES" sz="1800" u="sng" dirty="0">
                <a:hlinkClick r:id="rId5"/>
              </a:rPr>
              <a:t>http://www.zabalgarbi.com/es/Proceso-de-Valorizacin-Zabalgarbi.html</a:t>
            </a:r>
            <a:endParaRPr lang="es-ES_tradnl" sz="1800" dirty="0"/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A800A6"/>
              </a:buClr>
              <a:buSzPct val="158000"/>
            </a:pPr>
            <a:r>
              <a:rPr lang="es-ES_tradnl" sz="1800" b="1" dirty="0" smtClean="0"/>
              <a:t>Plan de Prevención de residuos urbanos de </a:t>
            </a:r>
            <a:r>
              <a:rPr lang="es-ES_tradnl" sz="1800" b="1" dirty="0" err="1" smtClean="0"/>
              <a:t>Bizkaia</a:t>
            </a:r>
            <a:r>
              <a:rPr lang="es-ES_tradnl" sz="1800" b="1" dirty="0" smtClean="0"/>
              <a:t> 2010-2016 (Diputación Foral de </a:t>
            </a:r>
            <a:r>
              <a:rPr lang="es-ES_tradnl" sz="1800" b="1" dirty="0" err="1" smtClean="0"/>
              <a:t>Bizkaia</a:t>
            </a:r>
            <a:r>
              <a:rPr lang="es-ES_tradnl" sz="1800" b="1" dirty="0" smtClean="0"/>
              <a:t>):</a:t>
            </a:r>
            <a:endParaRPr lang="es-ES_tradnl" sz="1800" b="1" dirty="0"/>
          </a:p>
          <a:p>
            <a:pPr marL="360363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s-ES_tradnl" sz="1800" u="sng" dirty="0">
                <a:hlinkClick r:id="rId6"/>
              </a:rPr>
              <a:t>http://www.bizkaia.net/Home2/Archivos/DPTO9/Temas/Residuos/Plan_Prevencion_RU_2010_2016.pdf?idioma=CA</a:t>
            </a:r>
            <a:endParaRPr lang="es-ES_tradnl" sz="1800" u="sng" dirty="0" smtClean="0">
              <a:hlinkClick r:id="rId6"/>
            </a:endParaRPr>
          </a:p>
        </p:txBody>
      </p:sp>
      <p:sp>
        <p:nvSpPr>
          <p:cNvPr id="24578" name="Line 4"/>
          <p:cNvSpPr>
            <a:spLocks noChangeShapeType="1"/>
          </p:cNvSpPr>
          <p:nvPr/>
        </p:nvSpPr>
        <p:spPr bwMode="auto">
          <a:xfrm>
            <a:off x="609600" y="838200"/>
            <a:ext cx="769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4579" name="Rectangle 8"/>
          <p:cNvSpPr>
            <a:spLocks noChangeArrowheads="1"/>
          </p:cNvSpPr>
          <p:nvPr/>
        </p:nvSpPr>
        <p:spPr bwMode="auto">
          <a:xfrm>
            <a:off x="1295400" y="304800"/>
            <a:ext cx="29669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800" b="1" dirty="0" smtClean="0">
                <a:solidFill>
                  <a:srgbClr val="CC0000"/>
                </a:solidFill>
              </a:rPr>
              <a:t>8. Webs </a:t>
            </a:r>
            <a:r>
              <a:rPr lang="es-ES" sz="2800" b="1" dirty="0">
                <a:solidFill>
                  <a:srgbClr val="CC0000"/>
                </a:solidFill>
              </a:rPr>
              <a:t>de </a:t>
            </a:r>
            <a:r>
              <a:rPr lang="es-ES" sz="2800" b="1" dirty="0" smtClean="0">
                <a:solidFill>
                  <a:srgbClr val="CC0000"/>
                </a:solidFill>
              </a:rPr>
              <a:t>Interés</a:t>
            </a:r>
            <a:endParaRPr lang="es-ES" sz="2800" b="1" dirty="0">
              <a:solidFill>
                <a:srgbClr val="CC0000"/>
              </a:solidFill>
            </a:endParaRPr>
          </a:p>
        </p:txBody>
      </p:sp>
      <p:sp>
        <p:nvSpPr>
          <p:cNvPr id="7" name="5 Marcador de número de diapositiva"/>
          <p:cNvSpPr txBox="1">
            <a:spLocks/>
          </p:cNvSpPr>
          <p:nvPr/>
        </p:nvSpPr>
        <p:spPr bwMode="auto">
          <a:xfrm>
            <a:off x="8566875" y="6248400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80A1FFF-C2F6-CB4E-AAAB-8BDB8429C952}" type="slidenum">
              <a:rPr lang="eu-ES" sz="1600">
                <a:latin typeface="Arial" charset="0"/>
                <a:cs typeface="Arial" charset="0"/>
              </a:rPr>
              <a:pPr eaLnBrk="1" hangingPunct="1"/>
              <a:t>62</a:t>
            </a:fld>
            <a:endParaRPr lang="eu-ES" sz="1600" dirty="0">
              <a:latin typeface="Arial" charset="0"/>
              <a:cs typeface="Arial" charset="0"/>
            </a:endParaRPr>
          </a:p>
        </p:txBody>
      </p:sp>
      <p:pic>
        <p:nvPicPr>
          <p:cNvPr id="9" name="Imagen 8" descr="Captura de pantalla 2013-02-15 a la(s) 14.12.38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276304"/>
            <a:ext cx="990600" cy="451119"/>
          </a:xfrm>
          <a:prstGeom prst="rect">
            <a:avLst/>
          </a:prstGeom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524000" y="6248400"/>
            <a:ext cx="6096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2700338" algn="ctr"/>
                <a:tab pos="5400675" algn="r"/>
              </a:tabLst>
            </a:pPr>
            <a:r>
              <a:rPr lang="es-ES" sz="1200" i="1" dirty="0" smtClean="0">
                <a:latin typeface="Times New Roman"/>
                <a:cs typeface="Times New Roman"/>
              </a:rPr>
              <a:t>OCW 2014. Tecnologías Ambientales: Gestión y Minimización de Residuos Industriales. Estudio de Casos. </a:t>
            </a:r>
            <a:r>
              <a:rPr lang="es-ES" sz="1200" i="1" dirty="0">
                <a:latin typeface="Times New Roman"/>
                <a:cs typeface="Times New Roman"/>
              </a:rPr>
              <a:t>F. Fernández Marzo, C. Peña Rodríguez y M.P.  Ruiz Ojeda</a:t>
            </a:r>
            <a:endParaRPr lang="es-ES" sz="1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735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Line 2"/>
          <p:cNvSpPr>
            <a:spLocks noChangeShapeType="1"/>
          </p:cNvSpPr>
          <p:nvPr/>
        </p:nvSpPr>
        <p:spPr bwMode="auto">
          <a:xfrm>
            <a:off x="685800" y="990600"/>
            <a:ext cx="754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ES">
              <a:latin typeface="Arial" charset="0"/>
              <a:ea typeface="ＭＳ Ｐゴシック" charset="0"/>
            </a:endParaRPr>
          </a:p>
        </p:txBody>
      </p:sp>
      <p:sp>
        <p:nvSpPr>
          <p:cNvPr id="210947" name="Text Box 3"/>
          <p:cNvSpPr txBox="1">
            <a:spLocks noChangeArrowheads="1"/>
          </p:cNvSpPr>
          <p:nvPr/>
        </p:nvSpPr>
        <p:spPr bwMode="auto">
          <a:xfrm>
            <a:off x="1524000" y="381000"/>
            <a:ext cx="5791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/>
            <a:r>
              <a:rPr lang="es-ES" sz="2800" b="1" dirty="0" smtClean="0">
                <a:solidFill>
                  <a:srgbClr val="CC0000"/>
                </a:solidFill>
              </a:rPr>
              <a:t>1. Introducción</a:t>
            </a:r>
            <a:endParaRPr lang="es-ES" sz="2800" b="1" dirty="0">
              <a:solidFill>
                <a:srgbClr val="CC000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685800" y="1219200"/>
            <a:ext cx="7543800" cy="4632037"/>
          </a:xfrm>
          <a:prstGeom prst="rect">
            <a:avLst/>
          </a:prstGeom>
          <a:solidFill>
            <a:srgbClr val="F3CFB0"/>
          </a:solidFill>
        </p:spPr>
        <p:txBody>
          <a:bodyPr wrap="square">
            <a:spAutoFit/>
          </a:bodyPr>
          <a:lstStyle/>
          <a:p>
            <a:pPr marL="358775" indent="-358775" algn="just">
              <a:spcBef>
                <a:spcPts val="600"/>
              </a:spcBef>
              <a:buClr>
                <a:srgbClr val="A72F74"/>
              </a:buClr>
              <a:buSzPct val="190000"/>
              <a:buFont typeface="Arial" pitchFamily="34" charset="0"/>
              <a:buChar char="•"/>
            </a:pPr>
            <a:r>
              <a:rPr lang="es-ES" sz="2000" b="1" dirty="0"/>
              <a:t>E</a:t>
            </a:r>
            <a:r>
              <a:rPr lang="es-ES" sz="2000" b="1" dirty="0" smtClean="0"/>
              <a:t>ste </a:t>
            </a:r>
            <a:r>
              <a:rPr lang="es-ES" sz="2000" b="1" dirty="0"/>
              <a:t>desenfrenado estallido por </a:t>
            </a:r>
            <a:r>
              <a:rPr lang="es-ES" sz="2000" b="1" dirty="0">
                <a:solidFill>
                  <a:srgbClr val="0000FF"/>
                </a:solidFill>
              </a:rPr>
              <a:t>producir y consumir</a:t>
            </a:r>
            <a:r>
              <a:rPr lang="es-ES" sz="2000" b="1" dirty="0"/>
              <a:t>, los avances en </a:t>
            </a:r>
            <a:r>
              <a:rPr lang="es-ES" sz="2000" b="1" dirty="0">
                <a:solidFill>
                  <a:srgbClr val="0000FF"/>
                </a:solidFill>
              </a:rPr>
              <a:t>química orgánica </a:t>
            </a:r>
            <a:r>
              <a:rPr lang="es-ES" sz="2000" b="1" dirty="0"/>
              <a:t>y la extracción masiva de </a:t>
            </a:r>
            <a:r>
              <a:rPr lang="es-ES" sz="2000" b="1" dirty="0">
                <a:solidFill>
                  <a:srgbClr val="0000FF"/>
                </a:solidFill>
              </a:rPr>
              <a:t>petróleo</a:t>
            </a:r>
            <a:r>
              <a:rPr lang="es-ES" sz="2000" b="1" dirty="0"/>
              <a:t> abren un campo ilimitado de posibilidades para generar nuevas </a:t>
            </a:r>
            <a:r>
              <a:rPr lang="es-ES" sz="2000" b="1" dirty="0" smtClean="0"/>
              <a:t>sustancias sintéticas.</a:t>
            </a:r>
            <a:endParaRPr lang="es-ES" sz="2000" b="1" dirty="0"/>
          </a:p>
          <a:p>
            <a:pPr marL="358775" indent="-358775" algn="just">
              <a:spcBef>
                <a:spcPts val="600"/>
              </a:spcBef>
              <a:buClr>
                <a:srgbClr val="A72F74"/>
              </a:buClr>
              <a:buSzPct val="190000"/>
              <a:buFont typeface="Arial" pitchFamily="34" charset="0"/>
              <a:buChar char="•"/>
            </a:pPr>
            <a:r>
              <a:rPr lang="es-ES" sz="2000" b="1" dirty="0" smtClean="0"/>
              <a:t>Pese a que el progreso tecnológico ha mejorado ostensiblemente la </a:t>
            </a:r>
            <a:r>
              <a:rPr lang="es-ES" sz="2000" b="1" dirty="0" smtClean="0">
                <a:solidFill>
                  <a:srgbClr val="0000FF"/>
                </a:solidFill>
              </a:rPr>
              <a:t>calidad de vida </a:t>
            </a:r>
            <a:r>
              <a:rPr lang="es-ES" sz="2000" b="1" dirty="0" smtClean="0"/>
              <a:t>del ser humano (aunque sólo en algunas latitudes), su avance ha ido más rápido que el conocimiento sobre sus consecuencias.</a:t>
            </a:r>
          </a:p>
          <a:p>
            <a:pPr marL="358775" indent="-358775" algn="just">
              <a:spcBef>
                <a:spcPts val="600"/>
              </a:spcBef>
              <a:buClr>
                <a:srgbClr val="A72F74"/>
              </a:buClr>
              <a:buSzPct val="190000"/>
              <a:buFont typeface="Arial" pitchFamily="34" charset="0"/>
              <a:buChar char="•"/>
            </a:pPr>
            <a:r>
              <a:rPr lang="es-ES" sz="2000" b="1" dirty="0" smtClean="0"/>
              <a:t>Han sido precisas varias décadas para comprobar las manifestaciones de sus efectos adversos.</a:t>
            </a:r>
          </a:p>
          <a:p>
            <a:pPr marL="358775" indent="-358775" algn="just">
              <a:spcBef>
                <a:spcPts val="600"/>
              </a:spcBef>
              <a:buClr>
                <a:srgbClr val="A72F74"/>
              </a:buClr>
              <a:buSzPct val="190000"/>
              <a:buFont typeface="Arial" pitchFamily="34" charset="0"/>
              <a:buChar char="•"/>
            </a:pPr>
            <a:r>
              <a:rPr lang="es-ES" sz="2000" b="1" dirty="0"/>
              <a:t>Desde los años </a:t>
            </a:r>
            <a:r>
              <a:rPr lang="es-ES" sz="2000" b="1" dirty="0" smtClean="0"/>
              <a:t>80 </a:t>
            </a:r>
            <a:r>
              <a:rPr lang="es-ES" sz="2000" b="1" dirty="0"/>
              <a:t>del siglo XX se vienen confirmando los efectos devastadores sobre la </a:t>
            </a:r>
            <a:r>
              <a:rPr lang="es-ES" sz="2000" b="1" dirty="0">
                <a:solidFill>
                  <a:srgbClr val="0000FF"/>
                </a:solidFill>
              </a:rPr>
              <a:t>salud humana </a:t>
            </a:r>
            <a:r>
              <a:rPr lang="es-ES" sz="2000" b="1" dirty="0"/>
              <a:t>y sobre el </a:t>
            </a:r>
            <a:r>
              <a:rPr lang="es-ES" sz="2000" b="1" dirty="0">
                <a:solidFill>
                  <a:srgbClr val="0000FF"/>
                </a:solidFill>
              </a:rPr>
              <a:t>ecosistema global </a:t>
            </a:r>
            <a:r>
              <a:rPr lang="es-ES" sz="2000" b="1" dirty="0" smtClean="0"/>
              <a:t>de </a:t>
            </a:r>
            <a:r>
              <a:rPr lang="es-ES" sz="2000" b="1" dirty="0"/>
              <a:t>muchos productos sintéticos que se han utilizado de forma casi indiscriminada durante las décadas anteriores. </a:t>
            </a:r>
          </a:p>
        </p:txBody>
      </p:sp>
      <p:sp>
        <p:nvSpPr>
          <p:cNvPr id="5" name="5 Marcador de número de diapositiva"/>
          <p:cNvSpPr txBox="1">
            <a:spLocks/>
          </p:cNvSpPr>
          <p:nvPr/>
        </p:nvSpPr>
        <p:spPr bwMode="auto">
          <a:xfrm>
            <a:off x="8572500" y="6248400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80A1FFF-C2F6-CB4E-AAAB-8BDB8429C952}" type="slidenum">
              <a:rPr lang="eu-ES" sz="1600">
                <a:latin typeface="Arial" charset="0"/>
                <a:cs typeface="Arial" charset="0"/>
              </a:rPr>
              <a:pPr eaLnBrk="1" hangingPunct="1"/>
              <a:t>7</a:t>
            </a:fld>
            <a:endParaRPr lang="eu-ES" sz="1600" dirty="0">
              <a:latin typeface="Arial" charset="0"/>
              <a:cs typeface="Arial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524000" y="6248400"/>
            <a:ext cx="6096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2700338" algn="ctr"/>
                <a:tab pos="5400675" algn="r"/>
              </a:tabLst>
            </a:pPr>
            <a:r>
              <a:rPr lang="es-ES" sz="1200" i="1" dirty="0" smtClean="0">
                <a:latin typeface="Times New Roman"/>
                <a:cs typeface="Times New Roman"/>
              </a:rPr>
              <a:t>OCW 2014. Tecnologías Ambientales: Gestión y Minimización de Residuos Industriales. Estudio de Casos. </a:t>
            </a:r>
            <a:r>
              <a:rPr lang="es-ES" sz="1200" i="1" dirty="0">
                <a:latin typeface="Times New Roman"/>
                <a:cs typeface="Times New Roman"/>
              </a:rPr>
              <a:t>F. Fernández Marzo, C. Peña Rodríguez y M.P.  Ruiz Ojeda</a:t>
            </a:r>
            <a:endParaRPr lang="es-ES" sz="1200" dirty="0">
              <a:latin typeface="Times New Roman"/>
              <a:cs typeface="Times New Roman"/>
            </a:endParaRPr>
          </a:p>
        </p:txBody>
      </p:sp>
      <p:pic>
        <p:nvPicPr>
          <p:cNvPr id="10" name="Imagen 9" descr="Captura de pantalla 2013-02-15 a la(s) 14.12.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276304"/>
            <a:ext cx="990600" cy="4511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7066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Line 2"/>
          <p:cNvSpPr>
            <a:spLocks noChangeShapeType="1"/>
          </p:cNvSpPr>
          <p:nvPr/>
        </p:nvSpPr>
        <p:spPr bwMode="auto">
          <a:xfrm>
            <a:off x="685800" y="838200"/>
            <a:ext cx="754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ES">
              <a:latin typeface="Arial" charset="0"/>
              <a:ea typeface="ＭＳ Ｐゴシック" charset="0"/>
            </a:endParaRPr>
          </a:p>
        </p:txBody>
      </p:sp>
      <p:sp>
        <p:nvSpPr>
          <p:cNvPr id="210947" name="Text Box 3"/>
          <p:cNvSpPr txBox="1">
            <a:spLocks noChangeArrowheads="1"/>
          </p:cNvSpPr>
          <p:nvPr/>
        </p:nvSpPr>
        <p:spPr bwMode="auto">
          <a:xfrm>
            <a:off x="1524000" y="304800"/>
            <a:ext cx="5791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/>
            <a:r>
              <a:rPr lang="es-ES" sz="2800" b="1" dirty="0" smtClean="0">
                <a:solidFill>
                  <a:srgbClr val="CC0000"/>
                </a:solidFill>
              </a:rPr>
              <a:t>1. Introducción</a:t>
            </a:r>
            <a:endParaRPr lang="es-ES" sz="2800" b="1" dirty="0">
              <a:solidFill>
                <a:srgbClr val="CC000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685800" y="990600"/>
            <a:ext cx="7543800" cy="4462760"/>
          </a:xfrm>
          <a:prstGeom prst="rect">
            <a:avLst/>
          </a:prstGeom>
          <a:solidFill>
            <a:srgbClr val="F6EBB8"/>
          </a:solidFill>
        </p:spPr>
        <p:txBody>
          <a:bodyPr wrap="square">
            <a:spAutoFit/>
          </a:bodyPr>
          <a:lstStyle/>
          <a:p>
            <a:pPr marL="358775" indent="-358775" algn="just">
              <a:spcBef>
                <a:spcPts val="600"/>
              </a:spcBef>
              <a:buClr>
                <a:srgbClr val="A72F74"/>
              </a:buClr>
              <a:buSzPct val="190000"/>
              <a:buFont typeface="Arial" pitchFamily="34" charset="0"/>
              <a:buChar char="•"/>
            </a:pPr>
            <a:r>
              <a:rPr lang="es-ES" sz="2000" b="1" dirty="0" smtClean="0"/>
              <a:t>Con respecto a la </a:t>
            </a:r>
            <a:r>
              <a:rPr lang="es-ES" sz="2400" b="1" dirty="0" smtClean="0">
                <a:solidFill>
                  <a:srgbClr val="0000FF"/>
                </a:solidFill>
              </a:rPr>
              <a:t>salud humana</a:t>
            </a:r>
            <a:r>
              <a:rPr lang="es-ES" sz="2000" b="1" dirty="0" smtClean="0"/>
              <a:t>, se ha comprobado que productos </a:t>
            </a:r>
            <a:r>
              <a:rPr lang="es-ES" sz="2000" b="1" dirty="0"/>
              <a:t>valiosos en infinidad de aplicaciones </a:t>
            </a:r>
            <a:r>
              <a:rPr lang="es-ES" sz="2000" b="1" dirty="0" smtClean="0"/>
              <a:t>(insecticidas, líquidos refrigerantes, disolventes, …) se </a:t>
            </a:r>
            <a:r>
              <a:rPr lang="es-ES" sz="2000" b="1" dirty="0"/>
              <a:t>convirtieron en </a:t>
            </a:r>
            <a:r>
              <a:rPr lang="es-ES" sz="2000" b="1" dirty="0">
                <a:solidFill>
                  <a:srgbClr val="0000FF"/>
                </a:solidFill>
              </a:rPr>
              <a:t>residuos peligrosos</a:t>
            </a:r>
            <a:r>
              <a:rPr lang="es-ES" sz="2000" b="1" dirty="0"/>
              <a:t>, RP: </a:t>
            </a:r>
            <a:r>
              <a:rPr lang="es-ES" sz="2000" b="1" dirty="0" err="1">
                <a:solidFill>
                  <a:srgbClr val="0000FF"/>
                </a:solidFill>
              </a:rPr>
              <a:t>lindano</a:t>
            </a:r>
            <a:r>
              <a:rPr lang="es-ES" sz="2000" b="1" dirty="0"/>
              <a:t>, </a:t>
            </a:r>
            <a:r>
              <a:rPr lang="es-ES" sz="2000" b="1" dirty="0">
                <a:solidFill>
                  <a:srgbClr val="0000FF"/>
                </a:solidFill>
              </a:rPr>
              <a:t>DDT</a:t>
            </a:r>
            <a:r>
              <a:rPr lang="es-ES" sz="2000" b="1" dirty="0"/>
              <a:t>, </a:t>
            </a:r>
            <a:r>
              <a:rPr lang="es-ES" sz="2000" b="1" dirty="0">
                <a:solidFill>
                  <a:srgbClr val="0000FF"/>
                </a:solidFill>
              </a:rPr>
              <a:t>amianto</a:t>
            </a:r>
            <a:r>
              <a:rPr lang="es-ES" sz="2000" b="1" dirty="0"/>
              <a:t>, </a:t>
            </a:r>
            <a:r>
              <a:rPr lang="es-ES" sz="2000" b="1" dirty="0" err="1">
                <a:solidFill>
                  <a:srgbClr val="0000FF"/>
                </a:solidFill>
              </a:rPr>
              <a:t>PCBs</a:t>
            </a:r>
            <a:r>
              <a:rPr lang="es-ES" sz="2000" b="1" dirty="0"/>
              <a:t>, … </a:t>
            </a:r>
          </a:p>
          <a:p>
            <a:pPr marL="358775" indent="-358775" algn="just">
              <a:spcBef>
                <a:spcPts val="600"/>
              </a:spcBef>
              <a:buClr>
                <a:srgbClr val="A72F74"/>
              </a:buClr>
              <a:buSzPct val="190000"/>
              <a:buFont typeface="Arial" pitchFamily="34" charset="0"/>
              <a:buChar char="•"/>
            </a:pPr>
            <a:r>
              <a:rPr lang="es-ES" sz="2000" b="1" dirty="0" smtClean="0"/>
              <a:t>La evidencia científica ha demostrado que son sustancias capaces de provocar reacciones tóxicas, cáncer e incluso mutaciones genéticas, lo que ha sensibilizado a gran parte de la sociedad.</a:t>
            </a:r>
          </a:p>
          <a:p>
            <a:pPr marL="358775" indent="-358775" algn="just">
              <a:spcBef>
                <a:spcPts val="600"/>
              </a:spcBef>
              <a:buClr>
                <a:srgbClr val="A72F74"/>
              </a:buClr>
              <a:buSzPct val="190000"/>
              <a:buFont typeface="Arial" pitchFamily="34" charset="0"/>
              <a:buChar char="•"/>
            </a:pPr>
            <a:r>
              <a:rPr lang="es-ES" sz="2000" b="1" dirty="0" smtClean="0"/>
              <a:t>Así, </a:t>
            </a:r>
            <a:r>
              <a:rPr lang="es-ES" sz="2000" b="1" dirty="0"/>
              <a:t>los </a:t>
            </a:r>
            <a:r>
              <a:rPr lang="es-ES" sz="2000" b="1" dirty="0">
                <a:solidFill>
                  <a:srgbClr val="0000FF"/>
                </a:solidFill>
              </a:rPr>
              <a:t>residuos tóxicos y peligrosos </a:t>
            </a:r>
            <a:r>
              <a:rPr lang="es-ES" sz="2000" b="1" dirty="0"/>
              <a:t>se han convertido en uno de los principales problemas </a:t>
            </a:r>
            <a:r>
              <a:rPr lang="es-ES" sz="2000" b="1" dirty="0" smtClean="0"/>
              <a:t>del medio ambiente. </a:t>
            </a:r>
          </a:p>
          <a:p>
            <a:pPr marL="358775" indent="-358775" algn="just">
              <a:spcBef>
                <a:spcPts val="600"/>
              </a:spcBef>
              <a:buClr>
                <a:srgbClr val="A72F74"/>
              </a:buClr>
              <a:buSzPct val="190000"/>
              <a:buFont typeface="Arial" pitchFamily="34" charset="0"/>
              <a:buChar char="•"/>
            </a:pPr>
            <a:r>
              <a:rPr lang="es-ES" sz="2000" b="1" dirty="0"/>
              <a:t>En otras palabras, no se </a:t>
            </a:r>
            <a:r>
              <a:rPr lang="es-ES" sz="2000" b="1" dirty="0" smtClean="0"/>
              <a:t>ha obrado bajo </a:t>
            </a:r>
            <a:r>
              <a:rPr lang="es-ES" sz="2000" b="1" dirty="0"/>
              <a:t>el principio de la cautela y las consecuencias son muy preocupantes en la actualidad.</a:t>
            </a:r>
          </a:p>
          <a:p>
            <a:pPr marL="358775" indent="-358775" algn="just">
              <a:spcBef>
                <a:spcPts val="600"/>
              </a:spcBef>
              <a:buClr>
                <a:srgbClr val="A72F74"/>
              </a:buClr>
              <a:buSzPct val="190000"/>
              <a:buFont typeface="Arial" pitchFamily="34" charset="0"/>
              <a:buChar char="•"/>
            </a:pPr>
            <a:r>
              <a:rPr lang="es-ES" sz="2000" b="1" dirty="0" smtClean="0"/>
              <a:t>En resumen, </a:t>
            </a:r>
            <a:r>
              <a:rPr lang="es-ES" sz="2000" b="1" dirty="0"/>
              <a:t>la generación de residuos es un proceso típicamente </a:t>
            </a:r>
            <a:r>
              <a:rPr lang="es-ES" sz="2000" b="1" dirty="0" err="1">
                <a:solidFill>
                  <a:srgbClr val="0000FF"/>
                </a:solidFill>
              </a:rPr>
              <a:t>antropogénico</a:t>
            </a:r>
            <a:r>
              <a:rPr lang="es-ES" sz="2000" b="1" dirty="0"/>
              <a:t>. </a:t>
            </a:r>
          </a:p>
        </p:txBody>
      </p:sp>
      <p:sp>
        <p:nvSpPr>
          <p:cNvPr id="5" name="5 Marcador de número de diapositiva"/>
          <p:cNvSpPr txBox="1">
            <a:spLocks/>
          </p:cNvSpPr>
          <p:nvPr/>
        </p:nvSpPr>
        <p:spPr bwMode="auto">
          <a:xfrm>
            <a:off x="8572500" y="6248400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80A1FFF-C2F6-CB4E-AAAB-8BDB8429C952}" type="slidenum">
              <a:rPr lang="eu-ES" sz="1600">
                <a:latin typeface="Arial" charset="0"/>
                <a:cs typeface="Arial" charset="0"/>
              </a:rPr>
              <a:pPr eaLnBrk="1" hangingPunct="1"/>
              <a:t>8</a:t>
            </a:fld>
            <a:endParaRPr lang="eu-ES" sz="1600" dirty="0">
              <a:latin typeface="Arial" charset="0"/>
              <a:cs typeface="Arial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524000" y="6248400"/>
            <a:ext cx="6096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2700338" algn="ctr"/>
                <a:tab pos="5400675" algn="r"/>
              </a:tabLst>
            </a:pPr>
            <a:r>
              <a:rPr lang="es-ES" sz="1200" i="1" dirty="0" smtClean="0">
                <a:latin typeface="Times New Roman"/>
                <a:cs typeface="Times New Roman"/>
              </a:rPr>
              <a:t>OCW 2014. Tecnologías Ambientales: Gestión y Minimización de Residuos Industriales. Estudio de Casos. </a:t>
            </a:r>
            <a:r>
              <a:rPr lang="es-ES" sz="1200" i="1" dirty="0">
                <a:latin typeface="Times New Roman"/>
                <a:cs typeface="Times New Roman"/>
              </a:rPr>
              <a:t>F. Fernández Marzo, C. Peña Rodríguez y M.P.  Ruiz Ojeda</a:t>
            </a:r>
            <a:endParaRPr lang="es-ES" sz="1200" dirty="0">
              <a:latin typeface="Times New Roman"/>
              <a:cs typeface="Times New Roman"/>
            </a:endParaRPr>
          </a:p>
        </p:txBody>
      </p:sp>
      <p:pic>
        <p:nvPicPr>
          <p:cNvPr id="10" name="Imagen 9" descr="Captura de pantalla 2013-02-15 a la(s) 14.12.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" y="6248400"/>
            <a:ext cx="990600" cy="451119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286000" y="5638800"/>
            <a:ext cx="4283507" cy="461665"/>
          </a:xfrm>
          <a:prstGeom prst="rect">
            <a:avLst/>
          </a:prstGeom>
          <a:ln w="28575" cmpd="sng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s-ES" sz="2400" b="1" i="1" dirty="0" smtClean="0">
                <a:solidFill>
                  <a:srgbClr val="950A8D"/>
                </a:solidFill>
              </a:rPr>
              <a:t>¿En la naturaleza hay residuos?</a:t>
            </a:r>
            <a:endParaRPr lang="es-ES" sz="2400" b="1" i="1" dirty="0">
              <a:solidFill>
                <a:srgbClr val="950A8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084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Line 2"/>
          <p:cNvSpPr>
            <a:spLocks noChangeShapeType="1"/>
          </p:cNvSpPr>
          <p:nvPr/>
        </p:nvSpPr>
        <p:spPr bwMode="auto">
          <a:xfrm>
            <a:off x="609600" y="990600"/>
            <a:ext cx="762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ES">
              <a:latin typeface="Arial" charset="0"/>
              <a:ea typeface="ＭＳ Ｐゴシック" charset="0"/>
            </a:endParaRPr>
          </a:p>
        </p:txBody>
      </p:sp>
      <p:sp>
        <p:nvSpPr>
          <p:cNvPr id="210947" name="Text Box 3"/>
          <p:cNvSpPr txBox="1">
            <a:spLocks noChangeArrowheads="1"/>
          </p:cNvSpPr>
          <p:nvPr/>
        </p:nvSpPr>
        <p:spPr bwMode="auto">
          <a:xfrm>
            <a:off x="1524000" y="381000"/>
            <a:ext cx="5791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/>
            <a:r>
              <a:rPr lang="es-ES" sz="2800" b="1" dirty="0" smtClean="0">
                <a:solidFill>
                  <a:srgbClr val="CC0000"/>
                </a:solidFill>
              </a:rPr>
              <a:t>1. Introducción</a:t>
            </a:r>
            <a:endParaRPr lang="es-ES" sz="2800" b="1" dirty="0">
              <a:solidFill>
                <a:srgbClr val="CC0000"/>
              </a:solidFill>
            </a:endParaRPr>
          </a:p>
        </p:txBody>
      </p:sp>
      <p:sp>
        <p:nvSpPr>
          <p:cNvPr id="5" name="5 Marcador de número de diapositiva"/>
          <p:cNvSpPr txBox="1">
            <a:spLocks/>
          </p:cNvSpPr>
          <p:nvPr/>
        </p:nvSpPr>
        <p:spPr bwMode="auto">
          <a:xfrm>
            <a:off x="8572500" y="6248400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80A1FFF-C2F6-CB4E-AAAB-8BDB8429C952}" type="slidenum">
              <a:rPr lang="eu-ES" sz="1600">
                <a:latin typeface="Arial" charset="0"/>
                <a:cs typeface="Arial" charset="0"/>
              </a:rPr>
              <a:pPr eaLnBrk="1" hangingPunct="1"/>
              <a:t>9</a:t>
            </a:fld>
            <a:endParaRPr lang="eu-ES" sz="1600" dirty="0">
              <a:latin typeface="Arial" charset="0"/>
              <a:cs typeface="Arial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524000" y="6248400"/>
            <a:ext cx="6096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2700338" algn="ctr"/>
                <a:tab pos="5400675" algn="r"/>
              </a:tabLst>
            </a:pPr>
            <a:r>
              <a:rPr lang="es-ES" sz="1200" i="1" dirty="0" smtClean="0">
                <a:latin typeface="Times New Roman"/>
                <a:cs typeface="Times New Roman"/>
              </a:rPr>
              <a:t>OCW 2014. Tecnologías Ambientales: Gestión y Minimización de Residuos Industriales. Estudio de Casos. </a:t>
            </a:r>
            <a:r>
              <a:rPr lang="es-ES" sz="1200" i="1" dirty="0">
                <a:latin typeface="Times New Roman"/>
                <a:cs typeface="Times New Roman"/>
              </a:rPr>
              <a:t>F. Fernández Marzo, C. Peña Rodríguez y M.P.  Ruiz Ojeda</a:t>
            </a:r>
            <a:endParaRPr lang="es-ES" sz="1200" dirty="0">
              <a:latin typeface="Times New Roman"/>
              <a:cs typeface="Times New Roman"/>
            </a:endParaRPr>
          </a:p>
        </p:txBody>
      </p:sp>
      <p:pic>
        <p:nvPicPr>
          <p:cNvPr id="10" name="Imagen 9" descr="Captura de pantalla 2013-02-15 a la(s) 14.12.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276304"/>
            <a:ext cx="990600" cy="45111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981200"/>
            <a:ext cx="5013960" cy="2949388"/>
          </a:xfrm>
          <a:prstGeom prst="rect">
            <a:avLst/>
          </a:prstGeom>
          <a:ln w="19050" cap="sq" cmpd="sng">
            <a:solidFill>
              <a:srgbClr val="7F7F7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0" y="1524000"/>
            <a:ext cx="2589405" cy="3742155"/>
          </a:xfrm>
          <a:prstGeom prst="rect">
            <a:avLst/>
          </a:prstGeom>
          <a:ln w="28575" cap="sq" cmpd="sng">
            <a:solidFill>
              <a:srgbClr val="7F7F7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uadroTexto 5"/>
          <p:cNvSpPr txBox="1"/>
          <p:nvPr/>
        </p:nvSpPr>
        <p:spPr>
          <a:xfrm>
            <a:off x="838200" y="5105400"/>
            <a:ext cx="4038600" cy="584776"/>
          </a:xfrm>
          <a:prstGeom prst="rect">
            <a:avLst/>
          </a:prstGeom>
          <a:solidFill>
            <a:schemeClr val="bg1"/>
          </a:solidFill>
          <a:ln>
            <a:solidFill>
              <a:srgbClr val="7F7F7F"/>
            </a:solidFill>
          </a:ln>
        </p:spPr>
        <p:txBody>
          <a:bodyPr wrap="square" rtlCol="0">
            <a:spAutoFit/>
          </a:bodyPr>
          <a:lstStyle>
            <a:lvl1pPr algn="ctr">
              <a:defRPr sz="1200" b="1" i="1" u="sng">
                <a:latin typeface="Times New Roman"/>
                <a:cs typeface="Times New Roman"/>
              </a:defRPr>
            </a:lvl1pPr>
            <a:extLst/>
          </a:lstStyle>
          <a:p>
            <a:r>
              <a:rPr lang="es-ES_tradnl" sz="1600" u="none" dirty="0" smtClean="0">
                <a:solidFill>
                  <a:srgbClr val="FF0000"/>
                </a:solidFill>
                <a:hlinkClick r:id="rId5"/>
              </a:rPr>
              <a:t>Transformador con PCB en plena calle</a:t>
            </a:r>
            <a:r>
              <a:rPr lang="es-ES_tradnl" sz="1600" u="none" dirty="0" smtClean="0">
                <a:solidFill>
                  <a:srgbClr val="FF0000"/>
                </a:solidFill>
              </a:rPr>
              <a:t> </a:t>
            </a:r>
            <a:r>
              <a:rPr lang="es-ES_tradnl" sz="1600" u="none" dirty="0" smtClean="0">
                <a:solidFill>
                  <a:srgbClr val="FF0000"/>
                </a:solidFill>
                <a:hlinkClick r:id="rId6"/>
              </a:rPr>
              <a:t>Publicidad del DDT</a:t>
            </a:r>
            <a:endParaRPr lang="es-ES" dirty="0" smtClean="0"/>
          </a:p>
        </p:txBody>
      </p:sp>
      <p:sp>
        <p:nvSpPr>
          <p:cNvPr id="7" name="CuadroTexto 6"/>
          <p:cNvSpPr txBox="1"/>
          <p:nvPr/>
        </p:nvSpPr>
        <p:spPr>
          <a:xfrm>
            <a:off x="1219200" y="1219200"/>
            <a:ext cx="2125765" cy="461665"/>
          </a:xfrm>
          <a:prstGeom prst="rect">
            <a:avLst/>
          </a:prstGeom>
          <a:solidFill>
            <a:schemeClr val="bg1"/>
          </a:solidFill>
          <a:ln>
            <a:solidFill>
              <a:srgbClr val="7F7F7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s-ES" sz="2400" b="1" i="1" dirty="0" smtClean="0">
                <a:solidFill>
                  <a:srgbClr val="0000FF"/>
                </a:solidFill>
              </a:rPr>
              <a:t>Salud Humana </a:t>
            </a:r>
            <a:endParaRPr lang="es-ES" sz="24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36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Álbum de fotografías modern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Álbum de fotografías moderno.potx</Template>
  <TotalTime>0</TotalTime>
  <Words>7958</Words>
  <Application>Microsoft Office PowerPoint</Application>
  <PresentationFormat>Presentación en pantalla (4:3)</PresentationFormat>
  <Paragraphs>571</Paragraphs>
  <Slides>62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62</vt:i4>
      </vt:variant>
    </vt:vector>
  </HeadingPairs>
  <TitlesOfParts>
    <vt:vector size="63" baseType="lpstr">
      <vt:lpstr>Álbum de fotografías moderno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Diapositiva 57</vt:lpstr>
      <vt:lpstr>Diapositiva 58</vt:lpstr>
      <vt:lpstr>Diapositiva 59</vt:lpstr>
      <vt:lpstr>Diapositiva 60</vt:lpstr>
      <vt:lpstr>Diapositiva 61</vt:lpstr>
      <vt:lpstr>Diapositiva 62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1</cp:revision>
  <dcterms:modified xsi:type="dcterms:W3CDTF">2014-08-28T10:03:47Z</dcterms:modified>
</cp:coreProperties>
</file>