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0EB9-CB85-3546-A822-CE804B45888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63A5F-7E55-C048-9D03-3DEB111B2D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710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435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3911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2179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306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979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0403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822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127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202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1997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74A6-FA05-C54C-A893-B59D8D989C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828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814E-2352-1540-898E-5CF0C83B42C3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02555" y="6355521"/>
            <a:ext cx="352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750040" y="6474424"/>
            <a:ext cx="4265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dirty="0" smtClean="0"/>
              <a:t>UPV/EHU OCW 2016 </a:t>
            </a:r>
            <a:r>
              <a:rPr lang="es-ES_tradnl" sz="800" dirty="0" smtClean="0"/>
              <a:t>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987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Ta2V17cAGk" TargetMode="External"/><Relationship Id="rId2" Type="http://schemas.openxmlformats.org/officeDocument/2006/relationships/hyperlink" Target="http://www.filmaffinity.com/es/film352632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laude_Lanzmann" TargetMode="External"/><Relationship Id="rId2" Type="http://schemas.openxmlformats.org/officeDocument/2006/relationships/hyperlink" Target="https://www.youtube.com/watch?v=RYr1NdPxE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imeo.com/36204166" TargetMode="External"/><Relationship Id="rId5" Type="http://schemas.openxmlformats.org/officeDocument/2006/relationships/hyperlink" Target="http://www.hamacaonline.net/autor.php?id=194" TargetMode="External"/><Relationship Id="rId4" Type="http://schemas.openxmlformats.org/officeDocument/2006/relationships/hyperlink" Target="https://vimeo.com/387248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BJH6HyS_Qc" TargetMode="External"/><Relationship Id="rId2" Type="http://schemas.openxmlformats.org/officeDocument/2006/relationships/hyperlink" Target="https://es.wikipedia.org/wiki/Canciones_para_despu%C3%A9s_de_una_guerr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jOaLuXye4wk" TargetMode="External"/><Relationship Id="rId5" Type="http://schemas.openxmlformats.org/officeDocument/2006/relationships/hyperlink" Target="https://www.youtube.com/watch?v=FPoJsl0i4SA" TargetMode="External"/><Relationship Id="rId4" Type="http://schemas.openxmlformats.org/officeDocument/2006/relationships/hyperlink" Target="http://www.queridoantonio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vimeo.com/62859411" TargetMode="External"/><Relationship Id="rId3" Type="http://schemas.openxmlformats.org/officeDocument/2006/relationships/hyperlink" Target="http://vimeo.com/61481969" TargetMode="External"/><Relationship Id="rId7" Type="http://schemas.openxmlformats.org/officeDocument/2006/relationships/hyperlink" Target="http://vimeo.com/15750915" TargetMode="External"/><Relationship Id="rId2" Type="http://schemas.openxmlformats.org/officeDocument/2006/relationships/hyperlink" Target="https://es.wikipedia.org/wiki/El%C3%ADas_Le%C3%B3n_Siminian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imeo.com/15068422" TargetMode="External"/><Relationship Id="rId5" Type="http://schemas.openxmlformats.org/officeDocument/2006/relationships/hyperlink" Target="https://vimeo.com/94496949" TargetMode="External"/><Relationship Id="rId4" Type="http://schemas.openxmlformats.org/officeDocument/2006/relationships/hyperlink" Target="https://vimeo.com/1396738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lmaffinity.com/es/film173219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BJH6HyS_Qc" TargetMode="External"/><Relationship Id="rId2" Type="http://schemas.openxmlformats.org/officeDocument/2006/relationships/hyperlink" Target="https://es.wikipedia.org/wiki/Canciones_para_despu%C3%A9s_de_una_guerr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rgenes.org/catalogo/item/2133-mi-hermana-y-yo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lmaffinity.com/es/film677007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affinity.com/es/film143056.html" TargetMode="External"/><Relationship Id="rId2" Type="http://schemas.openxmlformats.org/officeDocument/2006/relationships/hyperlink" Target="http://www.alinafilm.com/web-content/pages-fr/santponc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</a:t>
            </a:r>
            <a:r>
              <a:rPr lang="es-ES" sz="2800" dirty="0" smtClean="0">
                <a:solidFill>
                  <a:schemeClr val="tx1"/>
                </a:solidFill>
              </a:rPr>
              <a:t>Guion </a:t>
            </a:r>
            <a:r>
              <a:rPr lang="es-ES" sz="2800" dirty="0" smtClean="0">
                <a:solidFill>
                  <a:schemeClr val="tx1"/>
                </a:solidFill>
              </a:rPr>
              <a:t>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5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UNO MISMO – REALIZADOR/A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343882"/>
            <a:ext cx="8305702" cy="559727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Presencia del autor/a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Documentalista – Protagonista</a:t>
            </a:r>
          </a:p>
          <a:p>
            <a:pPr algn="l"/>
            <a:endParaRPr lang="es-ES" dirty="0">
              <a:solidFill>
                <a:srgbClr val="000000"/>
              </a:solidFill>
            </a:endParaRPr>
          </a:p>
          <a:p>
            <a:r>
              <a:rPr lang="pt-BR" sz="4000" b="1" dirty="0" err="1" smtClean="0">
                <a:solidFill>
                  <a:srgbClr val="000000"/>
                </a:solidFill>
                <a:hlinkClick r:id="rId2"/>
              </a:rPr>
              <a:t>Mones</a:t>
            </a:r>
            <a:r>
              <a:rPr lang="pt-BR" sz="4000" b="1" dirty="0" smtClean="0">
                <a:solidFill>
                  <a:srgbClr val="000000"/>
                </a:solidFill>
                <a:hlinkClick r:id="rId2"/>
              </a:rPr>
              <a:t> com </a:t>
            </a:r>
            <a:r>
              <a:rPr lang="pt-BR" sz="4000" b="1" dirty="0" err="1" smtClean="0">
                <a:solidFill>
                  <a:srgbClr val="000000"/>
                </a:solidFill>
                <a:hlinkClick r:id="rId2"/>
              </a:rPr>
              <a:t>la</a:t>
            </a:r>
            <a:r>
              <a:rPr lang="pt-BR" sz="4000" b="1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pt-BR" sz="4000" b="1" dirty="0" err="1" smtClean="0">
                <a:solidFill>
                  <a:srgbClr val="000000"/>
                </a:solidFill>
                <a:hlinkClick r:id="rId2"/>
              </a:rPr>
              <a:t>Becky</a:t>
            </a:r>
            <a:r>
              <a:rPr lang="pt-BR" sz="4000" b="1" dirty="0" smtClean="0">
                <a:solidFill>
                  <a:srgbClr val="000000"/>
                </a:solidFill>
                <a:hlinkClick r:id="rId2"/>
              </a:rPr>
              <a:t> </a:t>
            </a:r>
            <a:endParaRPr lang="pt-BR" sz="4000" b="1" dirty="0" smtClean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(</a:t>
            </a:r>
            <a:r>
              <a:rPr lang="es-ES_tradnl" dirty="0" smtClean="0">
                <a:solidFill>
                  <a:srgbClr val="000000"/>
                </a:solidFill>
              </a:rPr>
              <a:t>Joaquín </a:t>
            </a:r>
            <a:r>
              <a:rPr lang="es-ES_tradnl" dirty="0" err="1" smtClean="0">
                <a:solidFill>
                  <a:srgbClr val="000000"/>
                </a:solidFill>
              </a:rPr>
              <a:t>Jordá</a:t>
            </a:r>
            <a:r>
              <a:rPr lang="es-ES_tradnl" dirty="0" smtClean="0">
                <a:solidFill>
                  <a:srgbClr val="000000"/>
                </a:solidFill>
              </a:rPr>
              <a:t> y Nuria </a:t>
            </a:r>
            <a:r>
              <a:rPr lang="es-ES_tradnl" dirty="0" err="1" smtClean="0">
                <a:solidFill>
                  <a:srgbClr val="000000"/>
                </a:solidFill>
              </a:rPr>
              <a:t>Villazán</a:t>
            </a:r>
            <a:r>
              <a:rPr lang="es-ES_tradnl" dirty="0" smtClean="0">
                <a:solidFill>
                  <a:srgbClr val="000000"/>
                </a:solidFill>
              </a:rPr>
              <a:t>, 1999)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sz="4000" b="1" dirty="0" smtClean="0">
                <a:solidFill>
                  <a:srgbClr val="000000"/>
                </a:solidFill>
                <a:hlinkClick r:id="rId3"/>
              </a:rPr>
              <a:t>No Home Movie </a:t>
            </a:r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da-DK" dirty="0" smtClean="0">
                <a:solidFill>
                  <a:srgbClr val="000000"/>
                </a:solidFill>
              </a:rPr>
              <a:t>(Chantal </a:t>
            </a:r>
            <a:r>
              <a:rPr lang="da-DK" dirty="0" err="1" smtClean="0">
                <a:solidFill>
                  <a:srgbClr val="000000"/>
                </a:solidFill>
              </a:rPr>
              <a:t>Akerman</a:t>
            </a:r>
            <a:r>
              <a:rPr lang="da-DK" dirty="0" smtClean="0">
                <a:solidFill>
                  <a:srgbClr val="000000"/>
                </a:solidFill>
              </a:rPr>
              <a:t>, 2015)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535754" y="64758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3" y="2327447"/>
            <a:ext cx="8952734" cy="4340370"/>
          </a:xfrm>
        </p:spPr>
        <p:txBody>
          <a:bodyPr>
            <a:normAutofit fontScale="90000"/>
          </a:bodyPr>
          <a:lstStyle/>
          <a:p>
            <a:pPr lvl="1">
              <a:lnSpc>
                <a:spcPct val="80000"/>
              </a:lnSpc>
            </a:pPr>
            <a:r>
              <a:rPr lang="es-ES_tradnl" sz="2700" dirty="0"/>
              <a:t/>
            </a:r>
            <a:br>
              <a:rPr lang="es-ES_tradnl" sz="2700" dirty="0"/>
            </a:br>
            <a:r>
              <a:rPr lang="es-ES_tradnl" sz="2700" dirty="0" smtClean="0"/>
              <a:t>   4.1. Entrevistas 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4.2. Archivo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4.3. Voz en off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4.4. Reconstrucciones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4.5. Música-sonido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4.6. Foto fija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4.7. Animación</a:t>
            </a:r>
            <a:br>
              <a:rPr lang="es-ES_tradnl" sz="2700" dirty="0" smtClean="0"/>
            </a:br>
            <a:r>
              <a:rPr lang="es-ES_tradnl" sz="2700" dirty="0" smtClean="0"/>
              <a:t/>
            </a:r>
            <a:br>
              <a:rPr lang="es-ES_tradnl" sz="2700" dirty="0" smtClean="0"/>
            </a:br>
            <a:r>
              <a:rPr lang="es-ES_tradnl" sz="2700" dirty="0" smtClean="0"/>
              <a:t>   4.8. Realizador/a</a:t>
            </a:r>
            <a:br>
              <a:rPr lang="es-ES_tradnl" sz="27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endParaRPr lang="es-ES" sz="4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41573" y="356176"/>
            <a:ext cx="73716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atin typeface="Calibri"/>
                <a:cs typeface="Calibri"/>
              </a:rPr>
              <a:t>        </a:t>
            </a:r>
            <a:r>
              <a:rPr lang="es-ES_tradnl" sz="4000" b="1" u="sng" dirty="0" smtClean="0">
                <a:latin typeface="Calibri"/>
                <a:cs typeface="Calibri"/>
              </a:rPr>
              <a:t>GUIÓN DOCUMENTAL</a:t>
            </a:r>
            <a:endParaRPr lang="es-ES_tradnl" sz="4000" b="1" u="sng" dirty="0">
              <a:latin typeface="Calibri"/>
              <a:cs typeface="Calibri"/>
            </a:endParaRPr>
          </a:p>
          <a:p>
            <a:endParaRPr lang="es-ES" dirty="0">
              <a:latin typeface="Calibri"/>
              <a:cs typeface="Calibri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latin typeface="Calibri"/>
              <a:cs typeface="Calibri"/>
            </a:endParaRPr>
          </a:p>
        </p:txBody>
      </p:sp>
      <p:sp>
        <p:nvSpPr>
          <p:cNvPr id="14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5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6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cxnSp>
        <p:nvCxnSpPr>
          <p:cNvPr id="17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Calibri"/>
                <a:cs typeface="Calibri"/>
              </a:rPr>
              <a:t>TEMA 4: </a:t>
            </a:r>
            <a:r>
              <a:rPr lang="es-ES_tradnl" sz="3200" dirty="0" smtClean="0">
                <a:solidFill>
                  <a:schemeClr val="bg1"/>
                </a:solidFill>
                <a:latin typeface="Calibri"/>
                <a:cs typeface="Calibri"/>
              </a:rPr>
              <a:t>Recursos narrativos</a:t>
            </a:r>
            <a:r>
              <a:rPr lang="es-ES_tradnl" sz="3200" dirty="0">
                <a:latin typeface="Calibri"/>
                <a:cs typeface="Calibri"/>
              </a:rPr>
              <a:t/>
            </a:r>
            <a:br>
              <a:rPr lang="es-ES_tradnl" sz="3200" dirty="0">
                <a:latin typeface="Calibri"/>
                <a:cs typeface="Calibri"/>
              </a:rPr>
            </a:br>
            <a:endParaRPr lang="eu-ES" sz="3200" dirty="0">
              <a:solidFill>
                <a:srgbClr val="F2F2F2"/>
              </a:solidFill>
              <a:latin typeface="Calibri"/>
              <a:cs typeface="Calibri"/>
            </a:endParaRPr>
          </a:p>
        </p:txBody>
      </p:sp>
      <p:sp>
        <p:nvSpPr>
          <p:cNvPr id="19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  <a:cs typeface="Calibri"/>
              </a:rPr>
              <a:t>Guion </a:t>
            </a:r>
            <a:r>
              <a:rPr lang="es-ES" sz="2000" b="1" dirty="0" smtClean="0">
                <a:latin typeface="Calibri"/>
                <a:cs typeface="Calibri"/>
              </a:rPr>
              <a:t>documental: temario teórico</a:t>
            </a:r>
            <a:endParaRPr lang="es-ES" sz="2000" dirty="0">
              <a:latin typeface="Calibri"/>
              <a:cs typeface="Calibri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0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ENTREVISTA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095264"/>
            <a:ext cx="8305702" cy="559727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Presencia del realizador/a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Pacto con el entrevistado/a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Ética documental</a:t>
            </a:r>
          </a:p>
          <a:p>
            <a:pPr marL="457200" indent="-457200" algn="l">
              <a:buFont typeface="Arial"/>
              <a:buChar char="•"/>
            </a:pPr>
            <a:endParaRPr lang="es-ES" dirty="0">
              <a:solidFill>
                <a:srgbClr val="000000"/>
              </a:solidFill>
            </a:endParaRPr>
          </a:p>
          <a:p>
            <a:r>
              <a:rPr lang="es-ES" sz="4400" b="1" dirty="0" smtClean="0">
                <a:solidFill>
                  <a:schemeClr val="tx1"/>
                </a:solidFill>
                <a:hlinkClick r:id="rId2"/>
              </a:rPr>
              <a:t>Shoah</a:t>
            </a:r>
            <a:r>
              <a:rPr lang="es-ES" dirty="0" smtClean="0">
                <a:solidFill>
                  <a:schemeClr val="tx1"/>
                </a:solidFill>
              </a:rPr>
              <a:t> (</a:t>
            </a:r>
            <a:r>
              <a:rPr lang="es-ES_tradnl" dirty="0" smtClean="0">
                <a:solidFill>
                  <a:schemeClr val="tx1"/>
                </a:solidFill>
                <a:hlinkClick r:id="rId3" tooltip="Claude Lanzmann"/>
              </a:rPr>
              <a:t>Claude Lanzmann</a:t>
            </a:r>
            <a:r>
              <a:rPr lang="es-ES_tradnl" dirty="0" smtClean="0">
                <a:solidFill>
                  <a:schemeClr val="tx1"/>
                </a:solidFill>
              </a:rPr>
              <a:t>, 1985)</a:t>
            </a:r>
          </a:p>
          <a:p>
            <a:r>
              <a:rPr lang="es-ES" sz="4400" b="1" dirty="0" smtClean="0">
                <a:solidFill>
                  <a:schemeClr val="tx1"/>
                </a:solidFill>
                <a:hlinkClick r:id="rId4"/>
              </a:rPr>
              <a:t>Amor</a:t>
            </a:r>
            <a:r>
              <a:rPr lang="es-ES" sz="44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smtClean="0">
                <a:solidFill>
                  <a:schemeClr val="tx1"/>
                </a:solidFill>
                <a:hlinkClick r:id="rId5"/>
              </a:rPr>
              <a:t>Lluis Escartin</a:t>
            </a:r>
            <a:r>
              <a:rPr lang="es-ES" dirty="0" smtClean="0">
                <a:solidFill>
                  <a:schemeClr val="tx1"/>
                </a:solidFill>
              </a:rPr>
              <a:t>, 2001)</a:t>
            </a:r>
            <a:endParaRPr lang="es-ES_tradnl" dirty="0" smtClean="0">
              <a:solidFill>
                <a:schemeClr val="tx1"/>
              </a:solidFill>
            </a:endParaRPr>
          </a:p>
          <a:p>
            <a:pPr lvl="0"/>
            <a:r>
              <a:rPr lang="es-ES" sz="4400" b="1" dirty="0">
                <a:solidFill>
                  <a:schemeClr val="tx1"/>
                </a:solidFill>
                <a:hlinkClick r:id="rId6"/>
              </a:rPr>
              <a:t>Amanar Tamasheq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smtClean="0">
                <a:solidFill>
                  <a:schemeClr val="tx1"/>
                </a:solidFill>
                <a:hlinkClick r:id="rId5"/>
              </a:rPr>
              <a:t>Lluis Escartin</a:t>
            </a:r>
            <a:r>
              <a:rPr lang="es-ES" dirty="0" smtClean="0">
                <a:solidFill>
                  <a:schemeClr val="tx1"/>
                </a:solidFill>
              </a:rPr>
              <a:t>, 2010)</a:t>
            </a:r>
          </a:p>
          <a:p>
            <a:pPr lvl="0"/>
            <a:endParaRPr lang="es-ES_tradnl" sz="4400" dirty="0">
              <a:solidFill>
                <a:schemeClr val="tx1"/>
              </a:solidFill>
            </a:endParaRPr>
          </a:p>
          <a:p>
            <a:endParaRPr lang="es-ES_tradnl" dirty="0" smtClean="0">
              <a:solidFill>
                <a:srgbClr val="000000"/>
              </a:solidFill>
            </a:endParaRPr>
          </a:p>
          <a:p>
            <a:endParaRPr lang="es-ES" dirty="0" smtClean="0">
              <a:solidFill>
                <a:srgbClr val="000000"/>
              </a:solidFill>
            </a:endParaRPr>
          </a:p>
          <a:p>
            <a:pPr algn="l"/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IMÁGENES DE ARCHIVO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095264"/>
            <a:ext cx="8305702" cy="559727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Archivo audiovisual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Memoria audiovisual de una época</a:t>
            </a:r>
          </a:p>
          <a:p>
            <a:r>
              <a:rPr lang="es-ES_tradnl" sz="3900" b="1" dirty="0" smtClean="0">
                <a:hlinkClick r:id="rId2"/>
              </a:rPr>
              <a:t>Canciones </a:t>
            </a:r>
            <a:r>
              <a:rPr lang="es-ES_tradnl" sz="3900" b="1" dirty="0">
                <a:hlinkClick r:id="rId2"/>
              </a:rPr>
              <a:t>para después de una </a:t>
            </a:r>
            <a:r>
              <a:rPr lang="es-ES_tradnl" sz="3900" b="1" dirty="0" smtClean="0">
                <a:hlinkClick r:id="rId2"/>
              </a:rPr>
              <a:t>guerra</a:t>
            </a:r>
            <a:r>
              <a:rPr lang="es-ES_tradnl" sz="3900" b="1" dirty="0" smtClean="0"/>
              <a:t> </a:t>
            </a:r>
          </a:p>
          <a:p>
            <a:r>
              <a:rPr lang="es-ES_tradnl" dirty="0" smtClean="0">
                <a:solidFill>
                  <a:srgbClr val="000000"/>
                </a:solidFill>
              </a:rPr>
              <a:t>(</a:t>
            </a:r>
            <a:r>
              <a:rPr lang="es-ES_tradnl" dirty="0">
                <a:solidFill>
                  <a:srgbClr val="000000"/>
                </a:solidFill>
                <a:hlinkClick r:id="rId3"/>
              </a:rPr>
              <a:t>Basilio Martín Patino</a:t>
            </a:r>
            <a:r>
              <a:rPr lang="es-ES_tradnl" dirty="0">
                <a:solidFill>
                  <a:srgbClr val="000000"/>
                </a:solidFill>
              </a:rPr>
              <a:t>, 1971</a:t>
            </a:r>
            <a:r>
              <a:rPr lang="es-ES_tradnl" dirty="0" smtClean="0">
                <a:solidFill>
                  <a:srgbClr val="000000"/>
                </a:solidFill>
              </a:rPr>
              <a:t>)</a:t>
            </a:r>
            <a:endParaRPr lang="es-ES_tradnl" dirty="0">
              <a:solidFill>
                <a:srgbClr val="000000"/>
              </a:solidFill>
            </a:endParaRPr>
          </a:p>
          <a:p>
            <a:pPr lvl="0"/>
            <a:r>
              <a:rPr lang="es-ES_tradnl" sz="3900" b="1" dirty="0">
                <a:solidFill>
                  <a:srgbClr val="000000"/>
                </a:solidFill>
              </a:rPr>
              <a:t>Alberto </a:t>
            </a:r>
            <a:r>
              <a:rPr lang="es-ES_tradnl" sz="3900" b="1" dirty="0" err="1">
                <a:solidFill>
                  <a:srgbClr val="000000"/>
                </a:solidFill>
              </a:rPr>
              <a:t>Gonzalez</a:t>
            </a:r>
            <a:r>
              <a:rPr lang="es-ES_tradnl" sz="3900" b="1" dirty="0">
                <a:solidFill>
                  <a:srgbClr val="000000"/>
                </a:solidFill>
              </a:rPr>
              <a:t> Vázquez (</a:t>
            </a:r>
            <a:r>
              <a:rPr lang="es-ES_tradnl" sz="3900" b="1" dirty="0" err="1">
                <a:solidFill>
                  <a:srgbClr val="000000"/>
                </a:solidFill>
                <a:hlinkClick r:id="rId4"/>
              </a:rPr>
              <a:t>Queridoantonio</a:t>
            </a:r>
            <a:r>
              <a:rPr lang="es-ES_tradnl" sz="3900" b="1" dirty="0">
                <a:solidFill>
                  <a:srgbClr val="000000"/>
                </a:solidFill>
              </a:rPr>
              <a:t>)</a:t>
            </a:r>
          </a:p>
          <a:p>
            <a:r>
              <a:rPr lang="es-ES_tradnl" u="sng" dirty="0" smtClean="0">
                <a:hlinkClick r:id="rId5"/>
              </a:rPr>
              <a:t>https://www.youtube.com/watch?v=FPoJsl0i4SA</a:t>
            </a:r>
            <a:endParaRPr lang="es-ES_tradnl" u="sng" dirty="0"/>
          </a:p>
          <a:p>
            <a:r>
              <a:rPr lang="es-ES_tradnl" u="sng" dirty="0" smtClean="0">
                <a:hlinkClick r:id="rId6"/>
              </a:rPr>
              <a:t>https</a:t>
            </a:r>
            <a:r>
              <a:rPr lang="es-ES_tradnl" u="sng" dirty="0">
                <a:hlinkClick r:id="rId6"/>
              </a:rPr>
              <a:t>://www.youtube.com/watch?v=</a:t>
            </a:r>
            <a:r>
              <a:rPr lang="es-ES_tradnl" u="sng" dirty="0" smtClean="0">
                <a:hlinkClick r:id="rId6"/>
              </a:rPr>
              <a:t>jOaLuXye4wk</a:t>
            </a:r>
            <a:endParaRPr lang="es-ES_tradnl" u="sng" dirty="0"/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VOZ EN OFF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095264"/>
            <a:ext cx="8305702" cy="559727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Voz de Dios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Metraje encontrado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Relación texto – imagen</a:t>
            </a:r>
          </a:p>
          <a:p>
            <a:pPr algn="l"/>
            <a:endParaRPr lang="es-ES" b="1" dirty="0" smtClean="0"/>
          </a:p>
          <a:p>
            <a:r>
              <a:rPr lang="es-ES" sz="4700" b="1" dirty="0" smtClean="0">
                <a:solidFill>
                  <a:srgbClr val="000000"/>
                </a:solidFill>
                <a:hlinkClick r:id="rId2"/>
              </a:rPr>
              <a:t>Elías León </a:t>
            </a:r>
            <a:r>
              <a:rPr lang="es-ES" sz="4700" b="1" dirty="0" err="1" smtClean="0">
                <a:solidFill>
                  <a:srgbClr val="000000"/>
                </a:solidFill>
                <a:hlinkClick r:id="rId2"/>
              </a:rPr>
              <a:t>Siminiani</a:t>
            </a:r>
            <a:endParaRPr lang="es-ES" sz="4700" b="1" dirty="0" smtClean="0">
              <a:solidFill>
                <a:srgbClr val="000000"/>
              </a:solidFill>
            </a:endParaRPr>
          </a:p>
          <a:p>
            <a:pPr algn="l"/>
            <a:endParaRPr lang="es-ES" dirty="0" smtClean="0">
              <a:solidFill>
                <a:srgbClr val="000000"/>
              </a:solidFill>
            </a:endParaRPr>
          </a:p>
          <a:p>
            <a:r>
              <a:rPr lang="es-ES_tradnl" dirty="0" smtClean="0">
                <a:hlinkClick r:id="rId3"/>
              </a:rPr>
              <a:t>Vecinos</a:t>
            </a:r>
            <a:endParaRPr lang="es-ES_tradnl" dirty="0" smtClean="0"/>
          </a:p>
          <a:p>
            <a:r>
              <a:rPr lang="es-ES_tradnl" dirty="0" smtClean="0">
                <a:hlinkClick r:id="rId4"/>
              </a:rPr>
              <a:t>Límites en 1ª persona </a:t>
            </a:r>
            <a:r>
              <a:rPr lang="es-ES_tradnl" dirty="0" smtClean="0">
                <a:hlinkClick r:id="rId5"/>
              </a:rPr>
              <a:t> </a:t>
            </a:r>
          </a:p>
          <a:p>
            <a:r>
              <a:rPr lang="es-ES_tradnl" dirty="0" smtClean="0">
                <a:hlinkClick r:id="rId6"/>
              </a:rPr>
              <a:t>Zoom</a:t>
            </a:r>
            <a:endParaRPr lang="es-ES_tradnl" dirty="0"/>
          </a:p>
          <a:p>
            <a:r>
              <a:rPr lang="es-ES_tradnl" dirty="0" smtClean="0">
                <a:hlinkClick r:id="rId7"/>
              </a:rPr>
              <a:t>Conceptos </a:t>
            </a:r>
            <a:r>
              <a:rPr lang="es-ES_tradnl" dirty="0">
                <a:hlinkClick r:id="rId7"/>
              </a:rPr>
              <a:t>clave del mundo moderno. </a:t>
            </a:r>
            <a:r>
              <a:rPr lang="es-ES_tradnl" dirty="0" smtClean="0">
                <a:hlinkClick r:id="rId7"/>
              </a:rPr>
              <a:t>Digital</a:t>
            </a:r>
            <a:r>
              <a:rPr lang="es-ES_tradnl" dirty="0"/>
              <a:t> </a:t>
            </a:r>
          </a:p>
          <a:p>
            <a:r>
              <a:rPr lang="es-ES_tradnl" dirty="0" smtClean="0">
                <a:hlinkClick r:id="rId8"/>
              </a:rPr>
              <a:t>Mapa</a:t>
            </a:r>
            <a:endParaRPr lang="es-ES_tradnl" dirty="0"/>
          </a:p>
          <a:p>
            <a:endParaRPr lang="es-ES_tradnl" dirty="0"/>
          </a:p>
          <a:p>
            <a:pPr algn="l"/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RECONSTRUCCIONES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350602"/>
            <a:ext cx="8305702" cy="559727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Dramatización de los hechos</a:t>
            </a:r>
          </a:p>
          <a:p>
            <a:pPr marL="457200" indent="-457200" algn="l">
              <a:buFont typeface="Arial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Situación fronteriza entre realidad y ficción</a:t>
            </a:r>
          </a:p>
          <a:p>
            <a:pPr marL="457200" indent="-457200" algn="l">
              <a:buFont typeface="Arial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r>
              <a:rPr lang="en-GB" sz="4000" b="1" dirty="0" err="1" smtClean="0">
                <a:solidFill>
                  <a:srgbClr val="000000"/>
                </a:solidFill>
                <a:hlinkClick r:id="rId2"/>
              </a:rPr>
              <a:t>Lucio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(</a:t>
            </a:r>
            <a:r>
              <a:rPr lang="es-ES_tradnl" dirty="0">
                <a:solidFill>
                  <a:srgbClr val="000000"/>
                </a:solidFill>
              </a:rPr>
              <a:t>Aitor </a:t>
            </a:r>
            <a:r>
              <a:rPr lang="es-ES_tradnl" dirty="0" err="1">
                <a:solidFill>
                  <a:srgbClr val="000000"/>
                </a:solidFill>
              </a:rPr>
              <a:t>Arregi</a:t>
            </a:r>
            <a:r>
              <a:rPr lang="es-ES_tradnl" dirty="0">
                <a:solidFill>
                  <a:srgbClr val="000000"/>
                </a:solidFill>
              </a:rPr>
              <a:t>, José María </a:t>
            </a:r>
            <a:r>
              <a:rPr lang="es-ES_tradnl" dirty="0" err="1">
                <a:solidFill>
                  <a:srgbClr val="000000"/>
                </a:solidFill>
              </a:rPr>
              <a:t>Goenaga</a:t>
            </a:r>
            <a:r>
              <a:rPr lang="en-GB" dirty="0" smtClean="0">
                <a:solidFill>
                  <a:srgbClr val="000000"/>
                </a:solidFill>
              </a:rPr>
              <a:t>, 2007)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MÚSICA - SONIDO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095264"/>
            <a:ext cx="8305702" cy="5597270"/>
          </a:xfrm>
        </p:spPr>
        <p:txBody>
          <a:bodyPr/>
          <a:lstStyle/>
          <a:p>
            <a:endParaRPr lang="es-ES_tradnl" b="1" dirty="0" smtClean="0">
              <a:hlinkClick r:id="rId2"/>
            </a:endParaRPr>
          </a:p>
          <a:p>
            <a:r>
              <a:rPr lang="es-ES_tradnl" sz="3600" b="1" dirty="0" smtClean="0">
                <a:hlinkClick r:id="rId2"/>
              </a:rPr>
              <a:t>Canciones </a:t>
            </a:r>
            <a:r>
              <a:rPr lang="es-ES_tradnl" sz="3600" b="1" dirty="0">
                <a:hlinkClick r:id="rId2"/>
              </a:rPr>
              <a:t>para después de una guerra</a:t>
            </a:r>
            <a:r>
              <a:rPr lang="es-ES_tradnl" sz="3600" b="1" dirty="0"/>
              <a:t> </a:t>
            </a:r>
          </a:p>
          <a:p>
            <a:r>
              <a:rPr lang="es-ES_tradnl" dirty="0">
                <a:solidFill>
                  <a:srgbClr val="000000"/>
                </a:solidFill>
              </a:rPr>
              <a:t>(</a:t>
            </a:r>
            <a:r>
              <a:rPr lang="es-ES_tradnl" dirty="0">
                <a:solidFill>
                  <a:srgbClr val="000000"/>
                </a:solidFill>
                <a:hlinkClick r:id="rId3"/>
              </a:rPr>
              <a:t>Basilio Martín Patino</a:t>
            </a:r>
            <a:r>
              <a:rPr lang="es-ES_tradnl" dirty="0">
                <a:solidFill>
                  <a:srgbClr val="000000"/>
                </a:solidFill>
              </a:rPr>
              <a:t>, 1971</a:t>
            </a:r>
            <a:r>
              <a:rPr lang="es-ES_tradnl" dirty="0" smtClean="0">
                <a:solidFill>
                  <a:srgbClr val="000000"/>
                </a:solidFill>
              </a:rPr>
              <a:t>)</a:t>
            </a:r>
          </a:p>
          <a:p>
            <a:endParaRPr lang="es-ES_tradnl" dirty="0">
              <a:solidFill>
                <a:srgbClr val="000000"/>
              </a:solidFill>
            </a:endParaRPr>
          </a:p>
          <a:p>
            <a:endParaRPr lang="es-ES_tradnl" dirty="0">
              <a:solidFill>
                <a:srgbClr val="000000"/>
              </a:solidFill>
            </a:endParaRPr>
          </a:p>
          <a:p>
            <a:r>
              <a:rPr lang="es-ES" sz="3600" b="1" dirty="0" smtClean="0">
                <a:solidFill>
                  <a:srgbClr val="000000"/>
                </a:solidFill>
                <a:hlinkClick r:id="rId4"/>
              </a:rPr>
              <a:t>Mi hermana y yo</a:t>
            </a:r>
            <a:endParaRPr lang="es-ES" sz="3600" b="1" dirty="0" smtClean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(Virginia García del Pino, 2009)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FOTO FIJA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2835592"/>
            <a:ext cx="8305702" cy="3856942"/>
          </a:xfrm>
        </p:spPr>
        <p:txBody>
          <a:bodyPr/>
          <a:lstStyle/>
          <a:p>
            <a:r>
              <a:rPr lang="es-ES_tradnl" sz="4000" b="1" i="1" dirty="0">
                <a:hlinkClick r:id="rId2"/>
              </a:rPr>
              <a:t>La jeteé</a:t>
            </a:r>
            <a:r>
              <a:rPr lang="es-ES_tradnl" sz="4000" b="1" dirty="0">
                <a:hlinkClick r:id="rId2"/>
              </a:rPr>
              <a:t> </a:t>
            </a:r>
            <a:endParaRPr lang="es-ES_tradnl" sz="4000" b="1" dirty="0" smtClean="0"/>
          </a:p>
          <a:p>
            <a:r>
              <a:rPr lang="es-ES_tradnl" dirty="0" smtClean="0">
                <a:solidFill>
                  <a:srgbClr val="000000"/>
                </a:solidFill>
              </a:rPr>
              <a:t>(</a:t>
            </a:r>
            <a:r>
              <a:rPr lang="es-ES_tradnl" dirty="0">
                <a:solidFill>
                  <a:srgbClr val="000000"/>
                </a:solidFill>
              </a:rPr>
              <a:t>Chris </a:t>
            </a:r>
            <a:r>
              <a:rPr lang="es-ES_tradnl" dirty="0" err="1">
                <a:solidFill>
                  <a:srgbClr val="000000"/>
                </a:solidFill>
              </a:rPr>
              <a:t>Marker</a:t>
            </a:r>
            <a:r>
              <a:rPr lang="es-ES_tradnl" dirty="0">
                <a:solidFill>
                  <a:srgbClr val="000000"/>
                </a:solidFill>
              </a:rPr>
              <a:t>, 1962</a:t>
            </a:r>
            <a:r>
              <a:rPr lang="es-ES_tradnl" dirty="0" smtClean="0">
                <a:solidFill>
                  <a:srgbClr val="000000"/>
                </a:solidFill>
              </a:rPr>
              <a:t>)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76" y="154919"/>
            <a:ext cx="8843288" cy="846273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ANIMACIÓN</a:t>
            </a:r>
            <a:endParaRPr lang="es-ES" sz="40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9750" y="1095264"/>
            <a:ext cx="8305702" cy="5597270"/>
          </a:xfrm>
        </p:spPr>
        <p:txBody>
          <a:bodyPr/>
          <a:lstStyle/>
          <a:p>
            <a:endParaRPr lang="pt-BR" dirty="0" smtClean="0"/>
          </a:p>
          <a:p>
            <a:r>
              <a:rPr lang="pt-BR" sz="3600" b="1" dirty="0" smtClean="0">
                <a:solidFill>
                  <a:schemeClr val="tx1"/>
                </a:solidFill>
                <a:hlinkClick r:id="rId2"/>
              </a:rPr>
              <a:t>La </a:t>
            </a:r>
            <a:r>
              <a:rPr lang="pt-BR" sz="3600" b="1" dirty="0">
                <a:solidFill>
                  <a:schemeClr val="tx1"/>
                </a:solidFill>
                <a:hlinkClick r:id="rId2"/>
              </a:rPr>
              <a:t>primavera de Sant </a:t>
            </a:r>
            <a:r>
              <a:rPr lang="pt-BR" sz="3600" b="1" dirty="0" err="1">
                <a:solidFill>
                  <a:schemeClr val="tx1"/>
                </a:solidFill>
                <a:hlinkClick r:id="rId2"/>
              </a:rPr>
              <a:t>Ponç</a:t>
            </a:r>
            <a:r>
              <a:rPr lang="pt-BR" sz="3600" b="1" dirty="0">
                <a:solidFill>
                  <a:schemeClr val="tx1"/>
                </a:solidFill>
              </a:rPr>
              <a:t>	</a:t>
            </a:r>
            <a:endParaRPr lang="pt-BR" sz="36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(David </a:t>
            </a:r>
            <a:r>
              <a:rPr lang="en-US" dirty="0" err="1">
                <a:solidFill>
                  <a:schemeClr val="tx1"/>
                </a:solidFill>
              </a:rPr>
              <a:t>Epiney</a:t>
            </a:r>
            <a:r>
              <a:rPr lang="en-US" dirty="0">
                <a:solidFill>
                  <a:schemeClr val="tx1"/>
                </a:solidFill>
              </a:rPr>
              <a:t>, Eugenia </a:t>
            </a:r>
            <a:r>
              <a:rPr lang="en-US" dirty="0" err="1" smtClean="0">
                <a:solidFill>
                  <a:schemeClr val="tx1"/>
                </a:solidFill>
              </a:rPr>
              <a:t>Mumenthaler</a:t>
            </a:r>
            <a:r>
              <a:rPr lang="en-US" dirty="0" smtClean="0">
                <a:solidFill>
                  <a:schemeClr val="tx1"/>
                </a:solidFill>
              </a:rPr>
              <a:t>, 2007)</a:t>
            </a:r>
            <a:endParaRPr lang="pt-BR" dirty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r>
              <a:rPr lang="fr-FR" sz="3600" b="1" dirty="0">
                <a:solidFill>
                  <a:schemeClr val="tx1"/>
                </a:solidFill>
                <a:hlinkClick r:id="rId3"/>
              </a:rPr>
              <a:t>Madagascar, carnet de </a:t>
            </a:r>
            <a:r>
              <a:rPr lang="fr-FR" sz="3600" b="1" dirty="0" smtClean="0">
                <a:solidFill>
                  <a:schemeClr val="tx1"/>
                </a:solidFill>
                <a:hlinkClick r:id="rId3"/>
              </a:rPr>
              <a:t>voyage</a:t>
            </a:r>
            <a:endParaRPr lang="fr-FR" sz="3600" b="1" dirty="0" smtClean="0">
              <a:solidFill>
                <a:schemeClr val="tx1"/>
              </a:solidFill>
            </a:endParaRPr>
          </a:p>
          <a:p>
            <a:r>
              <a:rPr lang="ro-RO" dirty="0" smtClean="0">
                <a:solidFill>
                  <a:schemeClr val="tx1"/>
                </a:solidFill>
              </a:rPr>
              <a:t>(Bastien Dubois, 2010)</a:t>
            </a:r>
            <a:r>
              <a:rPr lang="es-E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2441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215</Words>
  <Application>Microsoft Office PowerPoint</Application>
  <PresentationFormat>Presentación en pantalla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GUION DOCUMENTAL</vt:lpstr>
      <vt:lpstr>    4.1. Entrevistas      4.2. Archivo     4.3. Voz en off     4.4. Reconstrucciones     4.5. Música-sonido     4.6. Foto fija     4.7. Animación     4.8. Realizador/a  </vt:lpstr>
      <vt:lpstr>ENTREVISTA</vt:lpstr>
      <vt:lpstr>IMÁGENES DE ARCHIVO</vt:lpstr>
      <vt:lpstr>VOZ EN OFF</vt:lpstr>
      <vt:lpstr>RECONSTRUCCIONES</vt:lpstr>
      <vt:lpstr>MÚSICA - SONIDO</vt:lpstr>
      <vt:lpstr>FOTO FIJA</vt:lpstr>
      <vt:lpstr>ANIMACIÓN</vt:lpstr>
      <vt:lpstr>UNO MISMO – REALIZADOR/A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NARRATIVOS DEL CINE DE NO FICCIÓN</dc:title>
  <dc:creator>Usuario</dc:creator>
  <cp:lastModifiedBy>Administrador</cp:lastModifiedBy>
  <cp:revision>24</cp:revision>
  <dcterms:created xsi:type="dcterms:W3CDTF">2016-01-17T09:07:47Z</dcterms:created>
  <dcterms:modified xsi:type="dcterms:W3CDTF">2016-06-13T16:15:40Z</dcterms:modified>
</cp:coreProperties>
</file>