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5" r:id="rId3"/>
    <p:sldId id="257" r:id="rId4"/>
    <p:sldId id="258" r:id="rId5"/>
    <p:sldId id="259" r:id="rId6"/>
    <p:sldId id="260" r:id="rId7"/>
    <p:sldId id="263" r:id="rId8"/>
    <p:sldId id="264" r:id="rId9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Estilo temático 1 - Énfasi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99705" autoAdjust="0"/>
  </p:normalViewPr>
  <p:slideViewPr>
    <p:cSldViewPr snapToGrid="0" snapToObjects="1">
      <p:cViewPr>
        <p:scale>
          <a:sx n="90" d="100"/>
          <a:sy n="90" d="100"/>
        </p:scale>
        <p:origin x="-1002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2C3973-E74B-6145-9070-6219F9D04293}" type="datetimeFigureOut">
              <a:rPr lang="es-ES" smtClean="0"/>
              <a:pPr/>
              <a:t>22/12/2016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76B30-D1D4-6B47-AF8B-1E4796B1A82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903510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76B30-D1D4-6B47-AF8B-1E4796B1A827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067696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76B30-D1D4-6B47-AF8B-1E4796B1A827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0676968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76B30-D1D4-6B47-AF8B-1E4796B1A827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0676968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76B30-D1D4-6B47-AF8B-1E4796B1A827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0676968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76B30-D1D4-6B47-AF8B-1E4796B1A827}" type="slidenum">
              <a:rPr lang="es-ES" smtClean="0"/>
              <a:pPr/>
              <a:t>6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067696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22/12/2016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210450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22/12/2016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629046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22/12/2016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834572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22/12/2016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467988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22/12/2016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142799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22/12/2016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187801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22/12/2016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888790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22/12/2016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054403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22/12/2016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280786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22/12/2016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592637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22/12/2016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251722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91A90-EA72-D541-8101-5D48CA50BE3E}" type="datetimeFigureOut">
              <a:rPr lang="es-ES" smtClean="0"/>
              <a:pPr/>
              <a:t>22/12/2016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CuadroTexto 6"/>
          <p:cNvSpPr txBox="1"/>
          <p:nvPr userDrawn="1"/>
        </p:nvSpPr>
        <p:spPr>
          <a:xfrm>
            <a:off x="4750040" y="6474424"/>
            <a:ext cx="426591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800" dirty="0" smtClean="0"/>
              <a:t>UPV/EHU OCW </a:t>
            </a:r>
            <a:r>
              <a:rPr lang="es-ES_tradnl" sz="800" smtClean="0"/>
              <a:t>2016 GUION </a:t>
            </a:r>
            <a:r>
              <a:rPr lang="es-ES_tradnl" sz="800" dirty="0" smtClean="0"/>
              <a:t>DOCUMENTAL.A. Nerekan </a:t>
            </a:r>
            <a:r>
              <a:rPr lang="es-ES_tradnl" sz="800" dirty="0" err="1" smtClean="0"/>
              <a:t>Umaran</a:t>
            </a:r>
            <a:r>
              <a:rPr lang="es-ES_tradnl" sz="800" dirty="0" smtClean="0"/>
              <a:t>, I. Fresneda Delgado </a:t>
            </a:r>
            <a:endParaRPr lang="es-ES" sz="800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13669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8134" y="249616"/>
            <a:ext cx="7772400" cy="905479"/>
          </a:xfrm>
        </p:spPr>
        <p:txBody>
          <a:bodyPr>
            <a:normAutofit/>
          </a:bodyPr>
          <a:lstStyle/>
          <a:p>
            <a:r>
              <a:rPr lang="es-ES" sz="3600" b="1" u="sng" dirty="0" smtClean="0"/>
              <a:t>GUION DOCUMENTAL</a:t>
            </a:r>
            <a:endParaRPr lang="es-ES" sz="3600" b="1" u="sng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5250" y="1554260"/>
            <a:ext cx="4320174" cy="5419367"/>
          </a:xfrm>
        </p:spPr>
        <p:txBody>
          <a:bodyPr>
            <a:normAutofit fontScale="62500" lnSpcReduction="20000"/>
          </a:bodyPr>
          <a:lstStyle/>
          <a:p>
            <a:r>
              <a:rPr lang="es-ES" sz="2800" b="1" u="sng" dirty="0" smtClean="0">
                <a:solidFill>
                  <a:schemeClr val="tx1"/>
                </a:solidFill>
              </a:rPr>
              <a:t>PRESENTACIÓN</a:t>
            </a:r>
            <a:endParaRPr lang="es-ES_tradnl" sz="2800" u="sng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just"/>
            <a:r>
              <a:rPr lang="es-ES" sz="2800" dirty="0">
                <a:solidFill>
                  <a:schemeClr val="tx1"/>
                </a:solidFill>
              </a:rPr>
              <a:t>Estos materiales pertenecen a una de las unidades temáticas del curso </a:t>
            </a:r>
            <a:r>
              <a:rPr lang="es-ES" sz="2800" b="1" dirty="0" smtClean="0">
                <a:solidFill>
                  <a:schemeClr val="tx1"/>
                </a:solidFill>
              </a:rPr>
              <a:t>“Guion documental” </a:t>
            </a:r>
            <a:r>
              <a:rPr lang="es-ES" sz="2800" dirty="0">
                <a:solidFill>
                  <a:schemeClr val="tx1"/>
                </a:solidFill>
              </a:rPr>
              <a:t>publicado por la UPV/EHU (Universidad del País Vasco/</a:t>
            </a:r>
            <a:r>
              <a:rPr lang="es-ES" sz="2800" dirty="0" err="1">
                <a:solidFill>
                  <a:schemeClr val="tx1"/>
                </a:solidFill>
              </a:rPr>
              <a:t>Euskal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Herriko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Unibertsitatea</a:t>
            </a:r>
            <a:r>
              <a:rPr lang="es-ES" sz="2800" dirty="0">
                <a:solidFill>
                  <a:schemeClr val="tx1"/>
                </a:solidFill>
              </a:rPr>
              <a:t>), dentro de la iniciativa OCW (Open </a:t>
            </a:r>
            <a:r>
              <a:rPr lang="es-ES" sz="2800" dirty="0" err="1">
                <a:solidFill>
                  <a:schemeClr val="tx1"/>
                </a:solidFill>
              </a:rPr>
              <a:t>Course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Ware</a:t>
            </a:r>
            <a:r>
              <a:rPr lang="es-ES" sz="2800" dirty="0">
                <a:solidFill>
                  <a:schemeClr val="tx1"/>
                </a:solidFill>
              </a:rPr>
              <a:t>).</a:t>
            </a:r>
            <a:endParaRPr lang="es-ES_tradnl" sz="2800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r>
              <a:rPr lang="es-ES" sz="2800" dirty="0">
                <a:solidFill>
                  <a:schemeClr val="tx1"/>
                </a:solidFill>
              </a:rPr>
              <a:t>Puedes ver el curso completo en la siguiente web: ocw.ehu.es, </a:t>
            </a:r>
            <a:r>
              <a:rPr lang="es-ES" sz="2800" dirty="0" smtClean="0">
                <a:solidFill>
                  <a:schemeClr val="tx1"/>
                </a:solidFill>
              </a:rPr>
              <a:t>en </a:t>
            </a:r>
            <a:r>
              <a:rPr lang="es-ES" sz="2800" dirty="0">
                <a:solidFill>
                  <a:schemeClr val="tx1"/>
                </a:solidFill>
              </a:rPr>
              <a:t>el número </a:t>
            </a:r>
            <a:r>
              <a:rPr lang="es-ES" sz="2800" dirty="0" smtClean="0">
                <a:solidFill>
                  <a:schemeClr val="tx1"/>
                </a:solidFill>
              </a:rPr>
              <a:t>x </a:t>
            </a:r>
            <a:r>
              <a:rPr lang="es-ES" sz="2800" dirty="0">
                <a:solidFill>
                  <a:schemeClr val="tx1"/>
                </a:solidFill>
              </a:rPr>
              <a:t>(año </a:t>
            </a:r>
            <a:r>
              <a:rPr lang="es-ES" sz="2800" dirty="0" smtClean="0">
                <a:solidFill>
                  <a:schemeClr val="tx1"/>
                </a:solidFill>
              </a:rPr>
              <a:t>2016)</a:t>
            </a:r>
            <a:r>
              <a:rPr lang="es-ES" sz="2800" dirty="0">
                <a:solidFill>
                  <a:schemeClr val="tx1"/>
                </a:solidFill>
              </a:rPr>
              <a:t>, dentro de la sección </a:t>
            </a:r>
            <a:br>
              <a:rPr lang="es-ES" sz="2800" dirty="0">
                <a:solidFill>
                  <a:schemeClr val="tx1"/>
                </a:solidFill>
              </a:rPr>
            </a:br>
            <a:r>
              <a:rPr lang="es-ES" sz="2800" dirty="0" smtClean="0">
                <a:solidFill>
                  <a:schemeClr val="tx1"/>
                </a:solidFill>
              </a:rPr>
              <a:t>“Arte y Humanidades”.</a:t>
            </a:r>
            <a:endParaRPr lang="es-ES_tradnl" sz="2800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r>
              <a:rPr lang="es-ES" sz="2800" i="1" dirty="0">
                <a:solidFill>
                  <a:schemeClr val="tx1"/>
                </a:solidFill>
              </a:rPr>
              <a:t>Cómo citar: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r>
              <a:rPr lang="es-ES_tradnl" sz="2800" dirty="0" err="1" smtClean="0">
                <a:solidFill>
                  <a:schemeClr val="tx1"/>
                </a:solidFill>
              </a:rPr>
              <a:t>Nerekan</a:t>
            </a:r>
            <a:r>
              <a:rPr lang="es-ES_tradnl" sz="2800" dirty="0" smtClean="0">
                <a:solidFill>
                  <a:schemeClr val="tx1"/>
                </a:solidFill>
              </a:rPr>
              <a:t>, Amaia;  Fresneda, Iratxe</a:t>
            </a:r>
            <a:r>
              <a:rPr lang="es-ES" sz="2800" dirty="0" smtClean="0">
                <a:solidFill>
                  <a:schemeClr val="tx1"/>
                </a:solidFill>
              </a:rPr>
              <a:t> (2016) “Guion documental”, en </a:t>
            </a:r>
            <a:r>
              <a:rPr lang="es-ES" sz="2800" i="1" dirty="0">
                <a:solidFill>
                  <a:schemeClr val="tx1"/>
                </a:solidFill>
              </a:rPr>
              <a:t>OCW UPV/EHU, </a:t>
            </a:r>
            <a:r>
              <a:rPr lang="es-ES" sz="2800" dirty="0" smtClean="0">
                <a:solidFill>
                  <a:schemeClr val="tx1"/>
                </a:solidFill>
              </a:rPr>
              <a:t>nº9. </a:t>
            </a:r>
            <a:endParaRPr lang="es-ES_tradnl" sz="2800" dirty="0">
              <a:solidFill>
                <a:schemeClr val="tx1"/>
              </a:solidFill>
            </a:endParaRPr>
          </a:p>
          <a:p>
            <a:r>
              <a:rPr lang="es-ES_tradnl" sz="2800" b="1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endParaRPr lang="es-ES" sz="2800" dirty="0">
              <a:solidFill>
                <a:schemeClr val="tx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815840" y="1554260"/>
            <a:ext cx="43281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b="1" u="sng" dirty="0" smtClean="0"/>
              <a:t>NOTAS SOBRE DERECHOS DE AUTOR/AS</a:t>
            </a:r>
            <a:endParaRPr lang="es-ES_tradnl" dirty="0"/>
          </a:p>
          <a:p>
            <a:r>
              <a:rPr lang="es-ES_tradnl" b="1" dirty="0"/>
              <a:t> </a:t>
            </a:r>
            <a:endParaRPr lang="es-ES_tradnl" dirty="0"/>
          </a:p>
          <a:p>
            <a:r>
              <a:rPr lang="es-ES_tradnl" dirty="0"/>
              <a:t>El presente trabajo está publicado bajo la licencia </a:t>
            </a:r>
            <a:r>
              <a:rPr lang="es-ES_tradnl" dirty="0" err="1"/>
              <a:t>Creative</a:t>
            </a:r>
            <a:r>
              <a:rPr lang="es-ES_tradnl" dirty="0"/>
              <a:t> </a:t>
            </a:r>
            <a:r>
              <a:rPr lang="es-ES_tradnl" dirty="0" err="1"/>
              <a:t>Commons</a:t>
            </a:r>
            <a:r>
              <a:rPr lang="es-ES_tradnl" dirty="0"/>
              <a:t>, que permite copiar, distribuir y comunicar públicamente esta obra de forma libre siempre que se cumplan las siguientes condiciones: </a:t>
            </a:r>
            <a:endParaRPr lang="es-ES_tradnl" dirty="0" smtClean="0"/>
          </a:p>
          <a:p>
            <a:endParaRPr lang="es-ES_tradnl" dirty="0" smtClean="0"/>
          </a:p>
          <a:p>
            <a:pPr marL="285750" indent="-285750">
              <a:buFont typeface="Arial"/>
              <a:buChar char="•"/>
            </a:pPr>
            <a:r>
              <a:rPr lang="es-ES_tradnl" dirty="0" smtClean="0"/>
              <a:t>Reconocer </a:t>
            </a:r>
            <a:r>
              <a:rPr lang="es-ES_tradnl" dirty="0"/>
              <a:t>su </a:t>
            </a:r>
            <a:r>
              <a:rPr lang="es-ES_tradnl" dirty="0" smtClean="0"/>
              <a:t>autoría. </a:t>
            </a:r>
          </a:p>
          <a:p>
            <a:pPr marL="285750" indent="-285750">
              <a:buFont typeface="Arial"/>
              <a:buChar char="•"/>
            </a:pPr>
            <a:r>
              <a:rPr lang="es-ES_tradnl" dirty="0"/>
              <a:t>N</a:t>
            </a:r>
            <a:r>
              <a:rPr lang="es-ES_tradnl" dirty="0" smtClean="0"/>
              <a:t>o </a:t>
            </a:r>
            <a:r>
              <a:rPr lang="es-ES_tradnl" dirty="0"/>
              <a:t>utilizar la obra para fines </a:t>
            </a:r>
            <a:r>
              <a:rPr lang="es-ES_tradnl" dirty="0" smtClean="0"/>
              <a:t>comerciales.</a:t>
            </a:r>
          </a:p>
          <a:p>
            <a:pPr marL="285750" indent="-285750">
              <a:buFont typeface="Arial"/>
              <a:buChar char="•"/>
            </a:pPr>
            <a:r>
              <a:rPr lang="es-ES_tradnl" dirty="0"/>
              <a:t>E</a:t>
            </a:r>
            <a:r>
              <a:rPr lang="es-ES_tradnl" dirty="0" smtClean="0"/>
              <a:t>n </a:t>
            </a:r>
            <a:r>
              <a:rPr lang="es-ES_tradnl" dirty="0"/>
              <a:t>caso de crear materiales reutilizando elementos de este trabajo, compartirlos bajo esta misma licencia. </a:t>
            </a:r>
          </a:p>
          <a:p>
            <a:r>
              <a:rPr lang="es-ES_tradnl" dirty="0"/>
              <a:t> </a:t>
            </a:r>
          </a:p>
        </p:txBody>
      </p:sp>
      <p:pic>
        <p:nvPicPr>
          <p:cNvPr id="6" name="Imagen 5" descr="Creative common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5914" y="5886570"/>
            <a:ext cx="1117600" cy="3937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34072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title"/>
          </p:nvPr>
        </p:nvSpPr>
        <p:spPr>
          <a:xfrm>
            <a:off x="-256032" y="0"/>
            <a:ext cx="9400032" cy="1955508"/>
          </a:xfrm>
        </p:spPr>
        <p:txBody>
          <a:bodyPr>
            <a:normAutofit/>
          </a:bodyPr>
          <a:lstStyle/>
          <a:p>
            <a:r>
              <a:rPr lang="es-ES" sz="4000" b="1" dirty="0" smtClean="0"/>
              <a:t>GUÍA DOCENTE: GUION DOCUMENTAL</a:t>
            </a:r>
            <a:br>
              <a:rPr lang="es-ES" sz="4000" b="1" dirty="0" smtClean="0"/>
            </a:br>
            <a:r>
              <a:rPr lang="es-ES" sz="2400" b="1" dirty="0" smtClean="0"/>
              <a:t>Autoras: Iratxe Fresneda Delgado y Amaia </a:t>
            </a:r>
            <a:r>
              <a:rPr lang="es-ES" sz="2400" b="1" dirty="0" err="1" smtClean="0"/>
              <a:t>Nerekan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Umaran</a:t>
            </a:r>
            <a:r>
              <a:rPr lang="es-ES" sz="2400" b="1" dirty="0" smtClean="0"/>
              <a:t/>
            </a:r>
            <a:br>
              <a:rPr lang="es-ES" sz="2400" b="1" dirty="0" smtClean="0"/>
            </a:br>
            <a:r>
              <a:rPr lang="es-ES" sz="2400" b="1" dirty="0" smtClean="0"/>
              <a:t>UPV/EHU</a:t>
            </a:r>
            <a:endParaRPr lang="es-ES" sz="4000" dirty="0"/>
          </a:p>
        </p:txBody>
      </p:sp>
      <p:pic>
        <p:nvPicPr>
          <p:cNvPr id="12" name="Marcador de contenido 11" descr="mynik-script-smal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5332" y="1955508"/>
            <a:ext cx="7453646" cy="4194136"/>
          </a:xfrm>
        </p:spPr>
      </p:pic>
      <p:cxnSp>
        <p:nvCxnSpPr>
          <p:cNvPr id="11" name="Conector recto 10"/>
          <p:cNvCxnSpPr/>
          <p:nvPr/>
        </p:nvCxnSpPr>
        <p:spPr>
          <a:xfrm>
            <a:off x="0" y="1779282"/>
            <a:ext cx="9144000" cy="0"/>
          </a:xfrm>
          <a:prstGeom prst="line">
            <a:avLst/>
          </a:prstGeom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8134" y="249616"/>
            <a:ext cx="7772400" cy="905479"/>
          </a:xfrm>
        </p:spPr>
        <p:txBody>
          <a:bodyPr>
            <a:normAutofit/>
          </a:bodyPr>
          <a:lstStyle/>
          <a:p>
            <a:r>
              <a:rPr lang="es-ES" sz="3600" b="1" u="sng" dirty="0" smtClean="0"/>
              <a:t>GUÍA DOCENTE: GUION DOCUMENTAL</a:t>
            </a:r>
            <a:endParaRPr lang="es-ES" sz="3600" b="1" u="sng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5250" y="1331176"/>
            <a:ext cx="4030476" cy="5243286"/>
          </a:xfrm>
        </p:spPr>
        <p:txBody>
          <a:bodyPr>
            <a:normAutofit fontScale="40000" lnSpcReduction="20000"/>
          </a:bodyPr>
          <a:lstStyle/>
          <a:p>
            <a:r>
              <a:rPr lang="es-ES_tradnl" sz="6000" b="1" u="sng" dirty="0" smtClean="0">
                <a:solidFill>
                  <a:schemeClr val="tx1"/>
                </a:solidFill>
              </a:rPr>
              <a:t>DESCRIPCION DEL CURSO</a:t>
            </a:r>
            <a:endParaRPr lang="es-ES_tradnl" sz="6000" u="sng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</a:pPr>
            <a:r>
              <a:rPr lang="es-ES" sz="4500" dirty="0" smtClean="0">
                <a:solidFill>
                  <a:schemeClr val="tx1"/>
                </a:solidFill>
              </a:rPr>
              <a:t>En este curso dedicado al guion documental, conoceremos las principales diferencias en la realización de un guion de ficción y uno de no ficción. </a:t>
            </a:r>
          </a:p>
          <a:p>
            <a:pPr algn="just">
              <a:lnSpc>
                <a:spcPct val="120000"/>
              </a:lnSpc>
            </a:pPr>
            <a:endParaRPr lang="es-ES" sz="4500" dirty="0" smtClean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</a:pPr>
            <a:r>
              <a:rPr lang="es-ES" sz="4500" dirty="0" smtClean="0">
                <a:solidFill>
                  <a:schemeClr val="tx1"/>
                </a:solidFill>
              </a:rPr>
              <a:t>Analizaremos a su vez, los distintos modelos de representación y estructuras narrativas desarrolladas a lo largo de los años dentro del cine documental. </a:t>
            </a:r>
          </a:p>
          <a:p>
            <a:pPr algn="just">
              <a:lnSpc>
                <a:spcPct val="120000"/>
              </a:lnSpc>
            </a:pPr>
            <a:endParaRPr lang="es-ES" sz="4500" dirty="0" smtClean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</a:pPr>
            <a:r>
              <a:rPr lang="es-ES" sz="4500" dirty="0" smtClean="0">
                <a:solidFill>
                  <a:schemeClr val="tx1"/>
                </a:solidFill>
              </a:rPr>
              <a:t>Repasaremos también los distintos recursos narrativos utilizados para la creación de nuestros proyectos documentales; y finalmente, procederemos a crear nuestro proyecto de guion documental.  </a:t>
            </a:r>
            <a:endParaRPr lang="es-ES" sz="4500" dirty="0">
              <a:solidFill>
                <a:schemeClr val="tx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368252" y="1331176"/>
            <a:ext cx="4572000" cy="47089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_tradnl" sz="2400" b="1" u="sng" dirty="0" smtClean="0"/>
              <a:t>OBJETIVOS</a:t>
            </a:r>
            <a:endParaRPr lang="es-ES_tradnl" sz="2400" dirty="0"/>
          </a:p>
          <a:p>
            <a:r>
              <a:rPr lang="es-ES_tradnl" sz="2200" b="1" dirty="0"/>
              <a:t> </a:t>
            </a:r>
            <a:endParaRPr lang="es-ES_tradnl" sz="2200" dirty="0" smtClean="0"/>
          </a:p>
          <a:p>
            <a:pPr marL="285750" indent="-285750" algn="just">
              <a:buFont typeface="Arial"/>
              <a:buChar char="•"/>
            </a:pPr>
            <a:r>
              <a:rPr lang="es-ES_tradnl" dirty="0" smtClean="0"/>
              <a:t>Conocer las diferencias en la construcción de un guion de ficción y uno de no ficción.</a:t>
            </a:r>
          </a:p>
          <a:p>
            <a:pPr marL="285750" indent="-285750" algn="just">
              <a:buFont typeface="Arial"/>
              <a:buChar char="•"/>
            </a:pPr>
            <a:endParaRPr lang="es-ES_tradnl" dirty="0" smtClean="0"/>
          </a:p>
          <a:p>
            <a:pPr marL="285750" indent="-285750" algn="just">
              <a:buFont typeface="Arial"/>
              <a:buChar char="•"/>
            </a:pPr>
            <a:r>
              <a:rPr lang="es-ES_tradnl" dirty="0" smtClean="0"/>
              <a:t>Analizar los distintos modelos de representación o estructuras formales desarrolladas a lo largo de la historia del cine documental.</a:t>
            </a:r>
          </a:p>
          <a:p>
            <a:pPr marL="285750" indent="-285750" algn="just">
              <a:buFont typeface="Arial"/>
              <a:buChar char="•"/>
            </a:pPr>
            <a:endParaRPr lang="es-ES_tradnl" dirty="0" smtClean="0"/>
          </a:p>
          <a:p>
            <a:pPr marL="285750" indent="-285750" algn="just">
              <a:buFont typeface="Arial"/>
              <a:buChar char="•"/>
            </a:pPr>
            <a:r>
              <a:rPr lang="es-ES_tradnl" dirty="0" smtClean="0"/>
              <a:t>De la idea al guion: creación de un proyecto documental. Preparación del dossier de presentación de un proyecto, que nos permita defender nuestro proyecto en un hipotético </a:t>
            </a:r>
            <a:r>
              <a:rPr lang="es-ES_tradnl" i="1" dirty="0" err="1" smtClean="0"/>
              <a:t>pitching</a:t>
            </a:r>
            <a:r>
              <a:rPr lang="es-ES_tradnl" dirty="0" smtClean="0"/>
              <a:t>. </a:t>
            </a:r>
            <a:endParaRPr lang="es-ES_tradnl" dirty="0"/>
          </a:p>
          <a:p>
            <a:r>
              <a:rPr lang="es-ES_tradnl" sz="2200" dirty="0"/>
              <a:t> </a:t>
            </a:r>
          </a:p>
        </p:txBody>
      </p:sp>
    </p:spTree>
    <p:extLst>
      <p:ext uri="{BB962C8B-B14F-4D97-AF65-F5344CB8AC3E}">
        <p14:creationId xmlns="" xmlns:p14="http://schemas.microsoft.com/office/powerpoint/2010/main" val="96458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8134" y="249616"/>
            <a:ext cx="7772400" cy="905479"/>
          </a:xfrm>
        </p:spPr>
        <p:txBody>
          <a:bodyPr>
            <a:normAutofit/>
          </a:bodyPr>
          <a:lstStyle/>
          <a:p>
            <a:r>
              <a:rPr lang="es-ES" sz="3600" b="1" u="sng" dirty="0" smtClean="0"/>
              <a:t>GUÍA DOCENTE: GUION DOCUMENTAL</a:t>
            </a:r>
            <a:endParaRPr lang="es-ES" sz="3600" b="1" u="sng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5250" y="1331176"/>
            <a:ext cx="4612782" cy="5243286"/>
          </a:xfrm>
        </p:spPr>
        <p:txBody>
          <a:bodyPr>
            <a:normAutofit lnSpcReduction="10000"/>
          </a:bodyPr>
          <a:lstStyle/>
          <a:p>
            <a:r>
              <a:rPr lang="es-ES_tradnl" sz="2800" b="1" u="sng" dirty="0" smtClean="0">
                <a:solidFill>
                  <a:schemeClr val="tx1"/>
                </a:solidFill>
              </a:rPr>
              <a:t>COMPETENCIAS ESPECÍFICAS DEL CURSO</a:t>
            </a:r>
          </a:p>
          <a:p>
            <a:endParaRPr lang="es-ES_tradnl" sz="2800" u="sng" dirty="0">
              <a:solidFill>
                <a:schemeClr val="tx1"/>
              </a:solidFill>
            </a:endParaRPr>
          </a:p>
          <a:p>
            <a:pPr algn="just"/>
            <a:r>
              <a:rPr lang="es-ES" sz="2100" dirty="0" smtClean="0">
                <a:solidFill>
                  <a:schemeClr val="tx1"/>
                </a:solidFill>
              </a:rPr>
              <a:t>1. Conocer las </a:t>
            </a:r>
            <a:r>
              <a:rPr lang="es-ES" sz="2100" dirty="0" err="1" smtClean="0">
                <a:solidFill>
                  <a:schemeClr val="tx1"/>
                </a:solidFill>
              </a:rPr>
              <a:t>técnicas</a:t>
            </a:r>
            <a:r>
              <a:rPr lang="es-ES" sz="2100" dirty="0" smtClean="0">
                <a:solidFill>
                  <a:schemeClr val="tx1"/>
                </a:solidFill>
              </a:rPr>
              <a:t> y procesos  básicos de escritura documental.</a:t>
            </a:r>
          </a:p>
          <a:p>
            <a:pPr algn="just"/>
            <a:endParaRPr lang="es-ES" sz="2100" dirty="0" smtClean="0">
              <a:solidFill>
                <a:schemeClr val="tx1"/>
              </a:solidFill>
            </a:endParaRPr>
          </a:p>
          <a:p>
            <a:pPr algn="just"/>
            <a:r>
              <a:rPr lang="es-ES" sz="2100" dirty="0" smtClean="0">
                <a:solidFill>
                  <a:schemeClr val="tx1"/>
                </a:solidFill>
              </a:rPr>
              <a:t>3. Aplicar estrategias de creación de un guion documental para diferentes entornos comunicativos.</a:t>
            </a:r>
          </a:p>
          <a:p>
            <a:pPr algn="just"/>
            <a:endParaRPr lang="es-ES" sz="2100" dirty="0" smtClean="0">
              <a:solidFill>
                <a:schemeClr val="tx1"/>
              </a:solidFill>
            </a:endParaRPr>
          </a:p>
          <a:p>
            <a:pPr algn="just"/>
            <a:r>
              <a:rPr lang="es-ES" sz="2100" dirty="0" smtClean="0">
                <a:solidFill>
                  <a:schemeClr val="tx1"/>
                </a:solidFill>
              </a:rPr>
              <a:t>4. Generar habilidades para la creación, presentación y defensa de proyectos audiovisuales de carácter documental.</a:t>
            </a:r>
            <a:r>
              <a:rPr lang="es-ES" sz="2100" dirty="0">
                <a:solidFill>
                  <a:schemeClr val="tx1"/>
                </a:solidFill>
              </a:rPr>
              <a:t> </a:t>
            </a:r>
            <a:endParaRPr lang="es-ES_tradnl" sz="2100" dirty="0">
              <a:solidFill>
                <a:schemeClr val="tx1"/>
              </a:solidFill>
            </a:endParaRPr>
          </a:p>
          <a:p>
            <a:pPr algn="l"/>
            <a:r>
              <a:rPr lang="es-ES_tradnl" sz="2100" b="1" dirty="0">
                <a:solidFill>
                  <a:schemeClr val="tx1"/>
                </a:solidFill>
              </a:rPr>
              <a:t> </a:t>
            </a:r>
            <a:endParaRPr lang="es-ES_tradnl" sz="2100" dirty="0">
              <a:solidFill>
                <a:schemeClr val="tx1"/>
              </a:solidFill>
            </a:endParaRPr>
          </a:p>
          <a:p>
            <a:pPr algn="l"/>
            <a:endParaRPr lang="es-ES" sz="2800" dirty="0">
              <a:solidFill>
                <a:schemeClr val="tx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368252" y="1348619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_tradnl" sz="2400" b="1" u="sng" dirty="0" smtClean="0"/>
              <a:t>METODOLOGÍA</a:t>
            </a:r>
            <a:endParaRPr lang="es-ES_tradnl" sz="2400" dirty="0"/>
          </a:p>
          <a:p>
            <a:r>
              <a:rPr lang="es-ES_tradnl" b="1" dirty="0"/>
              <a:t> </a:t>
            </a:r>
            <a:endParaRPr lang="es-ES_tradnl" dirty="0"/>
          </a:p>
        </p:txBody>
      </p:sp>
      <p:sp>
        <p:nvSpPr>
          <p:cNvPr id="5" name="4 Rectángulo"/>
          <p:cNvSpPr/>
          <p:nvPr/>
        </p:nvSpPr>
        <p:spPr>
          <a:xfrm>
            <a:off x="4828032" y="1724025"/>
            <a:ext cx="411222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 smtClean="0"/>
          </a:p>
          <a:p>
            <a:pPr algn="just"/>
            <a:endParaRPr lang="es-ES" sz="2400" dirty="0" smtClean="0"/>
          </a:p>
          <a:p>
            <a:pPr algn="just"/>
            <a:endParaRPr lang="es-ES" dirty="0" smtClean="0"/>
          </a:p>
          <a:p>
            <a:pPr algn="just"/>
            <a:r>
              <a:rPr lang="es-ES" dirty="0" smtClean="0"/>
              <a:t>La metodología de este curso consiste en la lectura de las textos y libros recomendadas en la bibliografía, el estudio de los apartados teóricos, el visionado de los documentales incluidos en la filmografía y la realización de los ejercicios prácticos.</a:t>
            </a:r>
          </a:p>
          <a:p>
            <a:pPr algn="just"/>
            <a:endParaRPr lang="es-ES" dirty="0" smtClean="0"/>
          </a:p>
          <a:p>
            <a:pPr algn="ctr"/>
            <a:r>
              <a:rPr lang="es-ES" sz="2000" b="1" u="sng" smtClean="0"/>
              <a:t>PRERREQUISITOS</a:t>
            </a:r>
            <a:endParaRPr lang="es-ES" sz="2000" b="1" u="sng" dirty="0" smtClean="0"/>
          </a:p>
          <a:p>
            <a:pPr algn="ctr"/>
            <a:endParaRPr lang="es-ES" sz="2000" b="1" u="sng" dirty="0" smtClean="0"/>
          </a:p>
          <a:p>
            <a:r>
              <a:rPr lang="es-ES" sz="2000" dirty="0" smtClean="0"/>
              <a:t>No hay, solo ganas de contar historias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="" xmlns:p14="http://schemas.microsoft.com/office/powerpoint/2010/main" val="96458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8134" y="249616"/>
            <a:ext cx="7772400" cy="905479"/>
          </a:xfrm>
        </p:spPr>
        <p:txBody>
          <a:bodyPr>
            <a:normAutofit/>
          </a:bodyPr>
          <a:lstStyle/>
          <a:p>
            <a:r>
              <a:rPr lang="es-ES" sz="3600" b="1" u="sng" dirty="0" smtClean="0"/>
              <a:t>GUÍA DOCENTE: GUION DOCUMENTAL</a:t>
            </a:r>
            <a:endParaRPr lang="es-ES" sz="3600" b="1" u="sng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5250" y="1539674"/>
            <a:ext cx="4153002" cy="5314531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s-ES" sz="9600" b="1" u="sng" dirty="0" smtClean="0">
                <a:solidFill>
                  <a:schemeClr val="tx1"/>
                </a:solidFill>
              </a:rPr>
              <a:t>PROGRAMA TEÓRICO</a:t>
            </a:r>
          </a:p>
          <a:p>
            <a:pPr algn="l"/>
            <a:endParaRPr lang="es-ES" sz="2000" b="1" u="sng" dirty="0">
              <a:solidFill>
                <a:schemeClr val="tx1"/>
              </a:solidFill>
            </a:endParaRPr>
          </a:p>
          <a:p>
            <a:r>
              <a:rPr lang="es-ES_tradnl" sz="5500" b="1" dirty="0" smtClean="0">
                <a:solidFill>
                  <a:srgbClr val="000000"/>
                </a:solidFill>
              </a:rPr>
              <a:t> </a:t>
            </a:r>
            <a:endParaRPr lang="es-ES_tradnl" sz="5500" dirty="0" smtClean="0">
              <a:solidFill>
                <a:srgbClr val="000000"/>
              </a:solidFill>
            </a:endParaRPr>
          </a:p>
          <a:p>
            <a:pPr lvl="0" algn="l"/>
            <a:r>
              <a:rPr lang="es-ES_tradnl" sz="5500" b="1" dirty="0" smtClean="0">
                <a:solidFill>
                  <a:srgbClr val="000000"/>
                </a:solidFill>
              </a:rPr>
              <a:t>1. Definiendo</a:t>
            </a:r>
            <a:r>
              <a:rPr lang="es-ES_tradnl" sz="5500" dirty="0" smtClean="0">
                <a:solidFill>
                  <a:srgbClr val="000000"/>
                </a:solidFill>
              </a:rPr>
              <a:t> el cine de no ficción</a:t>
            </a:r>
          </a:p>
          <a:p>
            <a:pPr lvl="1" algn="l"/>
            <a:r>
              <a:rPr lang="es-ES_tradnl" sz="5500" dirty="0" smtClean="0">
                <a:solidFill>
                  <a:srgbClr val="000000"/>
                </a:solidFill>
              </a:rPr>
              <a:t>1.1. Ficción </a:t>
            </a:r>
            <a:r>
              <a:rPr lang="es-ES_tradnl" sz="5500" dirty="0">
                <a:solidFill>
                  <a:srgbClr val="000000"/>
                </a:solidFill>
              </a:rPr>
              <a:t>vs Documental</a:t>
            </a:r>
          </a:p>
          <a:p>
            <a:pPr lvl="1" algn="l"/>
            <a:r>
              <a:rPr lang="es-ES_tradnl" sz="5500" dirty="0" smtClean="0">
                <a:solidFill>
                  <a:srgbClr val="000000"/>
                </a:solidFill>
              </a:rPr>
              <a:t>1.2. Problemas </a:t>
            </a:r>
            <a:r>
              <a:rPr lang="es-ES_tradnl" sz="5500" dirty="0">
                <a:solidFill>
                  <a:srgbClr val="000000"/>
                </a:solidFill>
              </a:rPr>
              <a:t>terminológicos</a:t>
            </a:r>
          </a:p>
          <a:p>
            <a:pPr lvl="1" algn="l"/>
            <a:r>
              <a:rPr lang="es-ES_tradnl" sz="5500" dirty="0" smtClean="0">
                <a:solidFill>
                  <a:srgbClr val="000000"/>
                </a:solidFill>
              </a:rPr>
              <a:t>1.3. El </a:t>
            </a:r>
            <a:r>
              <a:rPr lang="es-ES_tradnl" sz="5500" dirty="0">
                <a:solidFill>
                  <a:srgbClr val="000000"/>
                </a:solidFill>
              </a:rPr>
              <a:t>bautismo del documental</a:t>
            </a:r>
          </a:p>
          <a:p>
            <a:pPr lvl="1" algn="l"/>
            <a:r>
              <a:rPr lang="es-ES_tradnl" sz="5500" dirty="0" smtClean="0">
                <a:solidFill>
                  <a:srgbClr val="000000"/>
                </a:solidFill>
              </a:rPr>
              <a:t>1.4. Documental </a:t>
            </a:r>
            <a:r>
              <a:rPr lang="es-ES_tradnl" sz="5500" dirty="0">
                <a:solidFill>
                  <a:srgbClr val="000000"/>
                </a:solidFill>
              </a:rPr>
              <a:t>vs. reportaje</a:t>
            </a:r>
          </a:p>
          <a:p>
            <a:r>
              <a:rPr lang="es-ES_tradnl" sz="5500" dirty="0">
                <a:solidFill>
                  <a:srgbClr val="000000"/>
                </a:solidFill>
              </a:rPr>
              <a:t> </a:t>
            </a:r>
          </a:p>
          <a:p>
            <a:pPr algn="l"/>
            <a:endParaRPr lang="es-ES_tradnl" sz="5500" b="1" dirty="0">
              <a:solidFill>
                <a:srgbClr val="000000"/>
              </a:solidFill>
            </a:endParaRPr>
          </a:p>
          <a:p>
            <a:pPr algn="l"/>
            <a:r>
              <a:rPr lang="es-ES_tradnl" sz="5500" b="1" dirty="0" smtClean="0">
                <a:solidFill>
                  <a:srgbClr val="000000"/>
                </a:solidFill>
              </a:rPr>
              <a:t>2. Guion </a:t>
            </a:r>
            <a:r>
              <a:rPr lang="es-ES_tradnl" sz="5500" b="1" dirty="0">
                <a:solidFill>
                  <a:srgbClr val="000000"/>
                </a:solidFill>
              </a:rPr>
              <a:t>documental</a:t>
            </a:r>
            <a:endParaRPr lang="es-ES_tradnl" sz="5500" dirty="0">
              <a:solidFill>
                <a:srgbClr val="000000"/>
              </a:solidFill>
            </a:endParaRPr>
          </a:p>
          <a:p>
            <a:pPr lvl="1" algn="l"/>
            <a:r>
              <a:rPr lang="es-ES_tradnl" sz="5500" dirty="0" smtClean="0">
                <a:solidFill>
                  <a:srgbClr val="000000"/>
                </a:solidFill>
              </a:rPr>
              <a:t>2.1. Guion </a:t>
            </a:r>
            <a:r>
              <a:rPr lang="es-ES_tradnl" sz="5500" dirty="0">
                <a:solidFill>
                  <a:srgbClr val="000000"/>
                </a:solidFill>
              </a:rPr>
              <a:t>ficción vs. </a:t>
            </a:r>
            <a:r>
              <a:rPr lang="es-ES_tradnl" sz="5500" dirty="0" smtClean="0">
                <a:solidFill>
                  <a:srgbClr val="000000"/>
                </a:solidFill>
              </a:rPr>
              <a:t>Guion </a:t>
            </a:r>
            <a:r>
              <a:rPr lang="es-ES_tradnl" sz="5500" dirty="0">
                <a:solidFill>
                  <a:srgbClr val="000000"/>
                </a:solidFill>
              </a:rPr>
              <a:t>documental</a:t>
            </a:r>
          </a:p>
          <a:p>
            <a:pPr lvl="1" algn="l"/>
            <a:r>
              <a:rPr lang="es-ES_tradnl" sz="5500" dirty="0" smtClean="0">
                <a:solidFill>
                  <a:srgbClr val="000000"/>
                </a:solidFill>
              </a:rPr>
              <a:t>2.2. Pasos </a:t>
            </a:r>
            <a:r>
              <a:rPr lang="es-ES_tradnl" sz="5500" dirty="0">
                <a:solidFill>
                  <a:srgbClr val="000000"/>
                </a:solidFill>
              </a:rPr>
              <a:t>para escribir un </a:t>
            </a:r>
            <a:r>
              <a:rPr lang="es-ES_tradnl" sz="5500" dirty="0" smtClean="0">
                <a:solidFill>
                  <a:srgbClr val="000000"/>
                </a:solidFill>
              </a:rPr>
              <a:t>guion </a:t>
            </a:r>
            <a:r>
              <a:rPr lang="es-ES_tradnl" sz="5500" dirty="0">
                <a:solidFill>
                  <a:srgbClr val="000000"/>
                </a:solidFill>
              </a:rPr>
              <a:t>documental</a:t>
            </a:r>
          </a:p>
          <a:p>
            <a:pPr algn="l"/>
            <a:r>
              <a:rPr lang="es-ES_tradnl" sz="5500" dirty="0">
                <a:solidFill>
                  <a:srgbClr val="000000"/>
                </a:solidFill>
              </a:rPr>
              <a:t> </a:t>
            </a:r>
          </a:p>
          <a:p>
            <a:pPr lvl="0" algn="l"/>
            <a:r>
              <a:rPr lang="es-ES_tradnl" sz="5500" b="1" dirty="0" smtClean="0">
                <a:solidFill>
                  <a:srgbClr val="000000"/>
                </a:solidFill>
              </a:rPr>
              <a:t>3. Clasificación</a:t>
            </a:r>
            <a:endParaRPr lang="es-ES_tradnl" sz="5500" dirty="0">
              <a:solidFill>
                <a:srgbClr val="000000"/>
              </a:solidFill>
            </a:endParaRPr>
          </a:p>
          <a:p>
            <a:pPr lvl="1" algn="l"/>
            <a:r>
              <a:rPr lang="es-ES_tradnl" sz="5500" dirty="0" smtClean="0">
                <a:solidFill>
                  <a:srgbClr val="000000"/>
                </a:solidFill>
              </a:rPr>
              <a:t>3.1. Modos </a:t>
            </a:r>
            <a:r>
              <a:rPr lang="es-ES_tradnl" sz="5500" dirty="0">
                <a:solidFill>
                  <a:srgbClr val="000000"/>
                </a:solidFill>
              </a:rPr>
              <a:t>de representación (</a:t>
            </a:r>
            <a:r>
              <a:rPr lang="es-ES_tradnl" sz="5500" dirty="0" err="1">
                <a:solidFill>
                  <a:srgbClr val="000000"/>
                </a:solidFill>
              </a:rPr>
              <a:t>Nichols</a:t>
            </a:r>
            <a:r>
              <a:rPr lang="es-ES_tradnl" sz="5500" dirty="0">
                <a:solidFill>
                  <a:srgbClr val="000000"/>
                </a:solidFill>
              </a:rPr>
              <a:t>)</a:t>
            </a:r>
          </a:p>
          <a:p>
            <a:pPr lvl="2" algn="l"/>
            <a:r>
              <a:rPr lang="es-ES" sz="5500" dirty="0" smtClean="0">
                <a:solidFill>
                  <a:srgbClr val="000000"/>
                </a:solidFill>
              </a:rPr>
              <a:t>3.1.1. Expositivo </a:t>
            </a:r>
            <a:endParaRPr lang="es-ES_tradnl" sz="5500" dirty="0">
              <a:solidFill>
                <a:srgbClr val="000000"/>
              </a:solidFill>
            </a:endParaRPr>
          </a:p>
          <a:p>
            <a:pPr lvl="2" algn="l"/>
            <a:r>
              <a:rPr lang="es-ES" sz="5500" dirty="0" smtClean="0">
                <a:solidFill>
                  <a:srgbClr val="000000"/>
                </a:solidFill>
              </a:rPr>
              <a:t>3.1.2. Observacional</a:t>
            </a:r>
            <a:endParaRPr lang="es-ES_tradnl" sz="5500" dirty="0">
              <a:solidFill>
                <a:srgbClr val="000000"/>
              </a:solidFill>
            </a:endParaRPr>
          </a:p>
          <a:p>
            <a:pPr lvl="2" algn="l"/>
            <a:r>
              <a:rPr lang="es-ES" sz="5500" dirty="0" smtClean="0">
                <a:solidFill>
                  <a:srgbClr val="000000"/>
                </a:solidFill>
              </a:rPr>
              <a:t>3.1.3. Interactivo </a:t>
            </a:r>
            <a:r>
              <a:rPr lang="es-ES" sz="5500" dirty="0">
                <a:solidFill>
                  <a:srgbClr val="000000"/>
                </a:solidFill>
              </a:rPr>
              <a:t>o Participativo</a:t>
            </a:r>
            <a:endParaRPr lang="es-ES_tradnl" sz="5500" dirty="0">
              <a:solidFill>
                <a:srgbClr val="000000"/>
              </a:solidFill>
            </a:endParaRPr>
          </a:p>
          <a:p>
            <a:pPr lvl="2" algn="l"/>
            <a:r>
              <a:rPr lang="es-ES" sz="5500" dirty="0" smtClean="0">
                <a:solidFill>
                  <a:srgbClr val="000000"/>
                </a:solidFill>
              </a:rPr>
              <a:t>3.1.4. Reflexivo </a:t>
            </a:r>
            <a:endParaRPr lang="es-ES_tradnl" sz="5500" dirty="0">
              <a:solidFill>
                <a:srgbClr val="000000"/>
              </a:solidFill>
            </a:endParaRPr>
          </a:p>
          <a:p>
            <a:pPr lvl="2" algn="l"/>
            <a:r>
              <a:rPr lang="es-ES" sz="5500" dirty="0" smtClean="0">
                <a:solidFill>
                  <a:srgbClr val="000000"/>
                </a:solidFill>
              </a:rPr>
              <a:t>3.1.5. </a:t>
            </a:r>
            <a:r>
              <a:rPr lang="es-ES" sz="5500" dirty="0" err="1" smtClean="0">
                <a:solidFill>
                  <a:srgbClr val="000000"/>
                </a:solidFill>
              </a:rPr>
              <a:t>Performativo</a:t>
            </a:r>
            <a:r>
              <a:rPr lang="es-ES" sz="5500" dirty="0" smtClean="0">
                <a:solidFill>
                  <a:srgbClr val="000000"/>
                </a:solidFill>
              </a:rPr>
              <a:t> </a:t>
            </a:r>
          </a:p>
          <a:p>
            <a:pPr lvl="2" algn="l"/>
            <a:r>
              <a:rPr lang="es-ES" sz="5500" dirty="0" smtClean="0">
                <a:solidFill>
                  <a:srgbClr val="000000"/>
                </a:solidFill>
              </a:rPr>
              <a:t>3.1.6. Poético</a:t>
            </a:r>
            <a:endParaRPr lang="es-ES_tradnl" sz="5500" dirty="0">
              <a:solidFill>
                <a:srgbClr val="000000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368252" y="155711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_tradnl" dirty="0" smtClean="0"/>
              <a:t> </a:t>
            </a:r>
            <a:endParaRPr lang="es-ES_tradnl" dirty="0"/>
          </a:p>
        </p:txBody>
      </p:sp>
      <p:sp>
        <p:nvSpPr>
          <p:cNvPr id="5" name="CuadroTexto 4"/>
          <p:cNvSpPr txBox="1"/>
          <p:nvPr/>
        </p:nvSpPr>
        <p:spPr>
          <a:xfrm>
            <a:off x="4579268" y="1557119"/>
            <a:ext cx="3921266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_tradnl" sz="1400" dirty="0">
              <a:solidFill>
                <a:srgbClr val="000000"/>
              </a:solidFill>
            </a:endParaRPr>
          </a:p>
          <a:p>
            <a:endParaRPr lang="es-ES_tradnl" sz="1400" dirty="0" smtClean="0">
              <a:solidFill>
                <a:srgbClr val="000000"/>
              </a:solidFill>
            </a:endParaRPr>
          </a:p>
          <a:p>
            <a:endParaRPr lang="es-ES_tradnl" sz="1400" dirty="0">
              <a:solidFill>
                <a:srgbClr val="000000"/>
              </a:solidFill>
            </a:endParaRPr>
          </a:p>
          <a:p>
            <a:r>
              <a:rPr lang="es-ES_tradnl" sz="1400" b="1" dirty="0" smtClean="0">
                <a:solidFill>
                  <a:srgbClr val="000000"/>
                </a:solidFill>
              </a:rPr>
              <a:t>3.2. Tendencias </a:t>
            </a:r>
            <a:r>
              <a:rPr lang="es-ES_tradnl" sz="1400" dirty="0">
                <a:solidFill>
                  <a:srgbClr val="000000"/>
                </a:solidFill>
              </a:rPr>
              <a:t>en el documental contemporáneo</a:t>
            </a:r>
          </a:p>
          <a:p>
            <a:r>
              <a:rPr lang="es-ES_tradnl" sz="1400" dirty="0" smtClean="0">
                <a:solidFill>
                  <a:srgbClr val="000000"/>
                </a:solidFill>
              </a:rPr>
              <a:t>           3.2.1. Cine </a:t>
            </a:r>
            <a:r>
              <a:rPr lang="es-ES_tradnl" sz="1400" dirty="0">
                <a:solidFill>
                  <a:srgbClr val="000000"/>
                </a:solidFill>
              </a:rPr>
              <a:t>ensayo-experimental</a:t>
            </a:r>
          </a:p>
          <a:p>
            <a:r>
              <a:rPr lang="es-ES_tradnl" sz="1400" dirty="0" smtClean="0">
                <a:solidFill>
                  <a:srgbClr val="000000"/>
                </a:solidFill>
              </a:rPr>
              <a:t>           3.2.2. </a:t>
            </a:r>
            <a:r>
              <a:rPr lang="es-ES_tradnl" sz="1400" dirty="0" err="1" smtClean="0">
                <a:solidFill>
                  <a:srgbClr val="000000"/>
                </a:solidFill>
              </a:rPr>
              <a:t>Found</a:t>
            </a:r>
            <a:r>
              <a:rPr lang="es-ES_tradnl" sz="1400" dirty="0" smtClean="0">
                <a:solidFill>
                  <a:srgbClr val="000000"/>
                </a:solidFill>
              </a:rPr>
              <a:t> </a:t>
            </a:r>
            <a:r>
              <a:rPr lang="es-ES_tradnl" sz="1400" dirty="0" err="1">
                <a:solidFill>
                  <a:srgbClr val="000000"/>
                </a:solidFill>
              </a:rPr>
              <a:t>Footage</a:t>
            </a:r>
            <a:r>
              <a:rPr lang="es-ES_tradnl" sz="1400" dirty="0">
                <a:solidFill>
                  <a:srgbClr val="000000"/>
                </a:solidFill>
              </a:rPr>
              <a:t>. Metraje encontrado</a:t>
            </a:r>
          </a:p>
          <a:p>
            <a:r>
              <a:rPr lang="es-ES_tradnl" sz="1400" dirty="0" smtClean="0">
                <a:solidFill>
                  <a:srgbClr val="000000"/>
                </a:solidFill>
              </a:rPr>
              <a:t>           3.2.3. Docudrama</a:t>
            </a:r>
            <a:endParaRPr lang="es-ES_tradnl" sz="1400" dirty="0">
              <a:solidFill>
                <a:srgbClr val="000000"/>
              </a:solidFill>
            </a:endParaRPr>
          </a:p>
          <a:p>
            <a:r>
              <a:rPr lang="es-ES_tradnl" sz="1400" dirty="0" smtClean="0">
                <a:solidFill>
                  <a:srgbClr val="000000"/>
                </a:solidFill>
              </a:rPr>
              <a:t>           3.2.4. Falso </a:t>
            </a:r>
            <a:r>
              <a:rPr lang="es-ES_tradnl" sz="1400" dirty="0">
                <a:solidFill>
                  <a:srgbClr val="000000"/>
                </a:solidFill>
              </a:rPr>
              <a:t>documental</a:t>
            </a:r>
          </a:p>
          <a:p>
            <a:r>
              <a:rPr lang="es-ES_tradnl" sz="1400" dirty="0" smtClean="0">
                <a:solidFill>
                  <a:srgbClr val="000000"/>
                </a:solidFill>
              </a:rPr>
              <a:t>           3.2.5. </a:t>
            </a:r>
            <a:r>
              <a:rPr lang="es-ES_tradnl" sz="1400" dirty="0" err="1" smtClean="0">
                <a:solidFill>
                  <a:srgbClr val="000000"/>
                </a:solidFill>
              </a:rPr>
              <a:t>Webdoc</a:t>
            </a:r>
            <a:endParaRPr lang="es-ES_tradnl" sz="1400" dirty="0">
              <a:solidFill>
                <a:srgbClr val="000000"/>
              </a:solidFill>
            </a:endParaRPr>
          </a:p>
          <a:p>
            <a:r>
              <a:rPr lang="es-ES_tradnl" sz="1400" dirty="0">
                <a:solidFill>
                  <a:srgbClr val="000000"/>
                </a:solidFill>
              </a:rPr>
              <a:t> </a:t>
            </a:r>
          </a:p>
          <a:p>
            <a:pPr lvl="0"/>
            <a:r>
              <a:rPr lang="es-ES_tradnl" sz="1400" b="1" dirty="0" smtClean="0">
                <a:solidFill>
                  <a:srgbClr val="000000"/>
                </a:solidFill>
              </a:rPr>
              <a:t>4. Recursos narrativos</a:t>
            </a:r>
          </a:p>
          <a:p>
            <a:pPr lvl="0"/>
            <a:r>
              <a:rPr lang="es-ES_tradnl" sz="1400" dirty="0" smtClean="0">
                <a:solidFill>
                  <a:srgbClr val="000000"/>
                </a:solidFill>
              </a:rPr>
              <a:t>   4.1. Entrevistas </a:t>
            </a:r>
          </a:p>
          <a:p>
            <a:pPr lvl="0"/>
            <a:r>
              <a:rPr lang="es-ES_tradnl" sz="1400" dirty="0" smtClean="0">
                <a:solidFill>
                  <a:srgbClr val="000000"/>
                </a:solidFill>
              </a:rPr>
              <a:t>   4.2. Archivo</a:t>
            </a:r>
          </a:p>
          <a:p>
            <a:pPr lvl="0"/>
            <a:r>
              <a:rPr lang="es-ES_tradnl" sz="1400" dirty="0" smtClean="0">
                <a:solidFill>
                  <a:srgbClr val="000000"/>
                </a:solidFill>
              </a:rPr>
              <a:t>   4.3. Voz </a:t>
            </a:r>
            <a:r>
              <a:rPr lang="es-ES_tradnl" sz="1400" dirty="0">
                <a:solidFill>
                  <a:srgbClr val="000000"/>
                </a:solidFill>
              </a:rPr>
              <a:t>en </a:t>
            </a:r>
            <a:r>
              <a:rPr lang="es-ES_tradnl" sz="1400" dirty="0" smtClean="0">
                <a:solidFill>
                  <a:srgbClr val="000000"/>
                </a:solidFill>
              </a:rPr>
              <a:t>off</a:t>
            </a:r>
          </a:p>
          <a:p>
            <a:pPr lvl="0"/>
            <a:r>
              <a:rPr lang="es-ES_tradnl" sz="1400" dirty="0" smtClean="0">
                <a:solidFill>
                  <a:srgbClr val="000000"/>
                </a:solidFill>
              </a:rPr>
              <a:t>   4.4. Reconstrucciones</a:t>
            </a:r>
          </a:p>
          <a:p>
            <a:pPr lvl="0"/>
            <a:r>
              <a:rPr lang="es-ES_tradnl" sz="1400" dirty="0" smtClean="0">
                <a:solidFill>
                  <a:srgbClr val="000000"/>
                </a:solidFill>
              </a:rPr>
              <a:t>   4.5. Música</a:t>
            </a:r>
            <a:r>
              <a:rPr lang="es-ES_tradnl" sz="1400" dirty="0">
                <a:solidFill>
                  <a:srgbClr val="000000"/>
                </a:solidFill>
              </a:rPr>
              <a:t>-</a:t>
            </a:r>
            <a:r>
              <a:rPr lang="es-ES_tradnl" sz="1400" dirty="0" smtClean="0">
                <a:solidFill>
                  <a:srgbClr val="000000"/>
                </a:solidFill>
              </a:rPr>
              <a:t>sonido</a:t>
            </a:r>
          </a:p>
          <a:p>
            <a:pPr lvl="0"/>
            <a:r>
              <a:rPr lang="es-ES_tradnl" sz="1400" dirty="0" smtClean="0">
                <a:solidFill>
                  <a:srgbClr val="000000"/>
                </a:solidFill>
              </a:rPr>
              <a:t>   4.6. Foto fija</a:t>
            </a:r>
          </a:p>
          <a:p>
            <a:pPr lvl="0"/>
            <a:r>
              <a:rPr lang="es-ES_tradnl" sz="1400" dirty="0" smtClean="0">
                <a:solidFill>
                  <a:srgbClr val="000000"/>
                </a:solidFill>
              </a:rPr>
              <a:t>   4.7. Animación</a:t>
            </a:r>
          </a:p>
          <a:p>
            <a:pPr lvl="0"/>
            <a:r>
              <a:rPr lang="es-ES_tradnl" sz="1400" dirty="0" smtClean="0">
                <a:solidFill>
                  <a:srgbClr val="000000"/>
                </a:solidFill>
              </a:rPr>
              <a:t>  </a:t>
            </a:r>
            <a:r>
              <a:rPr lang="es-ES_tradnl" sz="1400" smtClean="0">
                <a:solidFill>
                  <a:srgbClr val="000000"/>
                </a:solidFill>
              </a:rPr>
              <a:t> 4.8. </a:t>
            </a:r>
            <a:r>
              <a:rPr lang="es-ES_tradnl" sz="1400" dirty="0" smtClean="0">
                <a:solidFill>
                  <a:srgbClr val="000000"/>
                </a:solidFill>
              </a:rPr>
              <a:t>Realizador</a:t>
            </a:r>
            <a:r>
              <a:rPr lang="es-ES_tradnl" sz="1400" dirty="0">
                <a:solidFill>
                  <a:srgbClr val="000000"/>
                </a:solidFill>
              </a:rPr>
              <a:t>/a</a:t>
            </a:r>
          </a:p>
          <a:p>
            <a:endParaRPr lang="es-ES" sz="5500" b="1" u="sng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6458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8134" y="249616"/>
            <a:ext cx="7772400" cy="905479"/>
          </a:xfrm>
        </p:spPr>
        <p:txBody>
          <a:bodyPr>
            <a:normAutofit/>
          </a:bodyPr>
          <a:lstStyle/>
          <a:p>
            <a:r>
              <a:rPr lang="es-ES" sz="3600" b="1" u="sng" dirty="0" smtClean="0"/>
              <a:t>GUÍA DOCENTE: GUION DOCUMENTAL</a:t>
            </a:r>
            <a:endParaRPr lang="es-ES" sz="3600" b="1" u="sng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5250" y="1331175"/>
            <a:ext cx="8725002" cy="5314531"/>
          </a:xfrm>
        </p:spPr>
        <p:txBody>
          <a:bodyPr>
            <a:normAutofit/>
          </a:bodyPr>
          <a:lstStyle/>
          <a:p>
            <a:r>
              <a:rPr lang="es-ES" sz="2400" b="1" u="sng" dirty="0" smtClean="0">
                <a:solidFill>
                  <a:schemeClr val="tx1"/>
                </a:solidFill>
              </a:rPr>
              <a:t>PROGRAMA PRÁCTICO</a:t>
            </a:r>
          </a:p>
          <a:p>
            <a:pPr algn="l"/>
            <a:endParaRPr lang="es-ES" sz="2000" b="1" u="sng" dirty="0">
              <a:solidFill>
                <a:schemeClr val="tx1"/>
              </a:solidFill>
            </a:endParaRPr>
          </a:p>
          <a:p>
            <a:pPr marL="457200" indent="-457200" algn="just">
              <a:buFont typeface="Arial"/>
              <a:buChar char="•"/>
            </a:pPr>
            <a:r>
              <a:rPr lang="es-ES_tradnl" sz="2000" b="1" dirty="0">
                <a:solidFill>
                  <a:schemeClr val="tx1"/>
                </a:solidFill>
              </a:rPr>
              <a:t>ANÁLISIS DE </a:t>
            </a:r>
            <a:r>
              <a:rPr lang="es-ES_tradnl" sz="2000" b="1" dirty="0" smtClean="0">
                <a:solidFill>
                  <a:schemeClr val="tx1"/>
                </a:solidFill>
              </a:rPr>
              <a:t>GUION DOCUMENTAL</a:t>
            </a:r>
            <a:endParaRPr lang="es-ES" sz="2000" b="1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ES" sz="2000" dirty="0" smtClean="0">
                <a:solidFill>
                  <a:schemeClr val="tx1"/>
                </a:solidFill>
              </a:rPr>
              <a:t>Visionado y análisis de las estrategias narrativas y discursivas presentes en alguno de los documentales incluidos en la filmografía.</a:t>
            </a:r>
          </a:p>
          <a:p>
            <a:pPr marL="457200" indent="-457200" algn="just">
              <a:buFont typeface="+mj-lt"/>
              <a:buAutoNum type="arabicPeriod"/>
            </a:pPr>
            <a:endParaRPr lang="es-ES" sz="2000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ES" sz="2000" dirty="0" smtClean="0">
                <a:solidFill>
                  <a:schemeClr val="tx1"/>
                </a:solidFill>
              </a:rPr>
              <a:t>Escritura de </a:t>
            </a:r>
            <a:r>
              <a:rPr lang="es-ES" sz="2000" i="1" dirty="0" err="1" smtClean="0">
                <a:solidFill>
                  <a:schemeClr val="tx1"/>
                </a:solidFill>
              </a:rPr>
              <a:t>logline</a:t>
            </a:r>
            <a:r>
              <a:rPr lang="es-ES" sz="2000" dirty="0" smtClean="0">
                <a:solidFill>
                  <a:schemeClr val="tx1"/>
                </a:solidFill>
              </a:rPr>
              <a:t> y sinopsis corta.</a:t>
            </a:r>
          </a:p>
          <a:p>
            <a:pPr algn="just"/>
            <a:endParaRPr lang="es-ES" sz="2000" b="1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/>
              <a:buChar char="•"/>
            </a:pPr>
            <a:r>
              <a:rPr lang="es-ES_tradnl" sz="2000" b="1" dirty="0">
                <a:solidFill>
                  <a:schemeClr val="tx1"/>
                </a:solidFill>
              </a:rPr>
              <a:t>DE LA IDEA AL </a:t>
            </a:r>
            <a:r>
              <a:rPr lang="es-ES_tradnl" sz="2000" b="1" dirty="0" smtClean="0">
                <a:solidFill>
                  <a:schemeClr val="tx1"/>
                </a:solidFill>
              </a:rPr>
              <a:t>GUION</a:t>
            </a:r>
            <a:r>
              <a:rPr lang="es-ES_tradnl" sz="2000" b="1" dirty="0">
                <a:solidFill>
                  <a:schemeClr val="tx1"/>
                </a:solidFill>
              </a:rPr>
              <a:t>: CREACIÓN DE UN PROYECTO DE </a:t>
            </a:r>
            <a:r>
              <a:rPr lang="es-ES_tradnl" sz="2000" b="1" dirty="0" smtClean="0">
                <a:solidFill>
                  <a:schemeClr val="tx1"/>
                </a:solidFill>
              </a:rPr>
              <a:t>GUION </a:t>
            </a:r>
            <a:r>
              <a:rPr lang="es-ES_tradnl" sz="2000" b="1" dirty="0">
                <a:solidFill>
                  <a:schemeClr val="tx1"/>
                </a:solidFill>
              </a:rPr>
              <a:t>DOCUMENTAL</a:t>
            </a:r>
            <a:endParaRPr lang="es-ES_tradnl" sz="2000" dirty="0">
              <a:solidFill>
                <a:schemeClr val="tx1"/>
              </a:solidFill>
            </a:endParaRPr>
          </a:p>
          <a:p>
            <a:pPr algn="just"/>
            <a:endParaRPr lang="es-ES" sz="2000" b="1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 startAt="3"/>
            </a:pPr>
            <a:r>
              <a:rPr lang="es-ES" sz="2000" dirty="0" smtClean="0">
                <a:solidFill>
                  <a:schemeClr val="tx1"/>
                </a:solidFill>
              </a:rPr>
              <a:t>Creación </a:t>
            </a:r>
            <a:r>
              <a:rPr lang="es-ES" sz="2000" dirty="0">
                <a:solidFill>
                  <a:schemeClr val="tx1"/>
                </a:solidFill>
              </a:rPr>
              <a:t>de un proyecto de guion documental.</a:t>
            </a:r>
            <a:endParaRPr lang="es-ES_tradnl" sz="2000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 startAt="3"/>
            </a:pPr>
            <a:endParaRPr lang="es-ES" sz="2000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 startAt="3"/>
            </a:pPr>
            <a:r>
              <a:rPr lang="es-ES" sz="2000" dirty="0" smtClean="0">
                <a:solidFill>
                  <a:schemeClr val="tx1"/>
                </a:solidFill>
              </a:rPr>
              <a:t>Escritura del tratamiento y del Guion técnico vinculado al proyecto de guion documental. </a:t>
            </a:r>
            <a:endParaRPr lang="es-ES_tradnl" sz="2000" dirty="0">
              <a:solidFill>
                <a:schemeClr val="tx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368252" y="1348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_tradnl" dirty="0" smtClean="0"/>
              <a:t> </a:t>
            </a:r>
            <a:endParaRPr lang="es-ES_tradnl" dirty="0"/>
          </a:p>
        </p:txBody>
      </p:sp>
    </p:spTree>
    <p:extLst>
      <p:ext uri="{BB962C8B-B14F-4D97-AF65-F5344CB8AC3E}">
        <p14:creationId xmlns="" xmlns:p14="http://schemas.microsoft.com/office/powerpoint/2010/main" val="413865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000" b="1" u="sng" dirty="0" smtClean="0"/>
              <a:t>GUÍA DOCENTE: GUION DOCUMENTAL</a:t>
            </a:r>
            <a:br>
              <a:rPr lang="es-ES" sz="4000" b="1" u="sng" dirty="0" smtClean="0"/>
            </a:br>
            <a:endParaRPr lang="es-ES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092200"/>
          <a:ext cx="8229600" cy="5168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8067"/>
                <a:gridCol w="3344333"/>
                <a:gridCol w="2997200"/>
              </a:tblGrid>
              <a:tr h="716845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SEMANA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TEORÍA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PRÁCTICA</a:t>
                      </a:r>
                      <a:endParaRPr lang="es-ES" dirty="0"/>
                    </a:p>
                  </a:txBody>
                  <a:tcPr/>
                </a:tc>
              </a:tr>
              <a:tr h="716845">
                <a:tc>
                  <a:txBody>
                    <a:bodyPr/>
                    <a:lstStyle/>
                    <a:p>
                      <a:r>
                        <a:rPr lang="es-ES" dirty="0" smtClean="0"/>
                        <a:t>1 y 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Tema 1</a:t>
                      </a:r>
                      <a:endParaRPr lang="es-E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Definiendo el cine de no ficción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Visionados y lecturas</a:t>
                      </a:r>
                      <a:r>
                        <a:rPr lang="es-ES_tradnl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s-ES_tradn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la filmografía y bibliografía recomendada</a:t>
                      </a:r>
                      <a:endParaRPr lang="es-E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Horas de trabajo: 16-20 </a:t>
                      </a:r>
                      <a:endParaRPr lang="es-ES" dirty="0"/>
                    </a:p>
                  </a:txBody>
                  <a:tcPr/>
                </a:tc>
              </a:tr>
              <a:tr h="716845">
                <a:tc>
                  <a:txBody>
                    <a:bodyPr/>
                    <a:lstStyle/>
                    <a:p>
                      <a:r>
                        <a:rPr lang="es-ES" dirty="0" smtClean="0"/>
                        <a:t>3 y 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Tema 2</a:t>
                      </a:r>
                      <a:endParaRPr lang="es-E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Guion documental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Visionado y lectura</a:t>
                      </a:r>
                      <a:endParaRPr lang="es-E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Horas de trabajo: 16-20 </a:t>
                      </a:r>
                      <a:endParaRPr lang="es-ES" dirty="0"/>
                    </a:p>
                  </a:txBody>
                  <a:tcPr/>
                </a:tc>
              </a:tr>
              <a:tr h="716845">
                <a:tc>
                  <a:txBody>
                    <a:bodyPr/>
                    <a:lstStyle/>
                    <a:p>
                      <a:r>
                        <a:rPr lang="es-ES" dirty="0" smtClean="0"/>
                        <a:t>5</a:t>
                      </a:r>
                      <a:r>
                        <a:rPr lang="es-ES" baseline="0" dirty="0" smtClean="0"/>
                        <a:t> y 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Tema 3</a:t>
                      </a:r>
                      <a:endParaRPr lang="es-E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3.1. Modos de representación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Visionado y lectura</a:t>
                      </a:r>
                      <a:endParaRPr lang="es-E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Horas de trabajo: 16-20 </a:t>
                      </a:r>
                      <a:endParaRPr lang="es-ES" dirty="0"/>
                    </a:p>
                  </a:txBody>
                  <a:tcPr/>
                </a:tc>
              </a:tr>
              <a:tr h="716845">
                <a:tc>
                  <a:txBody>
                    <a:bodyPr/>
                    <a:lstStyle/>
                    <a:p>
                      <a:r>
                        <a:rPr lang="es-ES" dirty="0" smtClean="0"/>
                        <a:t>7 y 8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Tema 3</a:t>
                      </a:r>
                      <a:endParaRPr lang="es-E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3.2. Tendencias</a:t>
                      </a:r>
                      <a:r>
                        <a:rPr lang="es-ES_tradnl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_tradn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el documental contemporáneo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Práctica 1</a:t>
                      </a:r>
                      <a:endParaRPr lang="es-E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Análisis de guion documental</a:t>
                      </a:r>
                    </a:p>
                    <a:p>
                      <a:r>
                        <a:rPr lang="es-ES_tradnl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Horas de trabajo: 20-24</a:t>
                      </a:r>
                      <a:r>
                        <a:rPr lang="es-ES_tradn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dirty="0"/>
                    </a:p>
                  </a:txBody>
                  <a:tcPr/>
                </a:tc>
              </a:tr>
              <a:tr h="716845">
                <a:tc>
                  <a:txBody>
                    <a:bodyPr/>
                    <a:lstStyle/>
                    <a:p>
                      <a:r>
                        <a:rPr lang="es-ES" dirty="0" smtClean="0"/>
                        <a:t>9</a:t>
                      </a:r>
                      <a:r>
                        <a:rPr lang="es-ES" baseline="0" dirty="0" smtClean="0"/>
                        <a:t> y 10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Tema 4</a:t>
                      </a:r>
                      <a:endParaRPr lang="es-E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_tradn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Recursos narrativos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Práctica 1</a:t>
                      </a:r>
                      <a:endParaRPr lang="es-E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Análisis de guion documental</a:t>
                      </a:r>
                    </a:p>
                    <a:p>
                      <a:r>
                        <a:rPr lang="es-ES_tradnl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Horas de trabajo: 20-24</a:t>
                      </a:r>
                      <a:r>
                        <a:rPr lang="es-ES_tradn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b="1" u="sng" dirty="0" smtClean="0"/>
              <a:t>GUÍA DOCENTE: GUION DOCUMENTAL</a:t>
            </a:r>
            <a:endParaRPr lang="es-ES" sz="36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575734" y="1417638"/>
          <a:ext cx="8229600" cy="494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799"/>
                <a:gridCol w="2175934"/>
                <a:gridCol w="447886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SEMANA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TEORÍA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PRÁCTICA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 y 12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Práctica 2</a:t>
                      </a:r>
                      <a:endParaRPr lang="es-E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Escritura de </a:t>
                      </a:r>
                      <a:r>
                        <a:rPr lang="es-ES" sz="1800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logline</a:t>
                      </a:r>
                      <a:r>
                        <a:rPr lang="es-ES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 sinopsis</a:t>
                      </a:r>
                    </a:p>
                    <a:p>
                      <a:r>
                        <a:rPr lang="es-ES_tradnl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Horas de trabajo: 10-12</a:t>
                      </a:r>
                      <a:r>
                        <a:rPr lang="es-ES_tradn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 y 14 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Práctica 3</a:t>
                      </a:r>
                      <a:endParaRPr lang="es-E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la idea al guion: creación de un proyecto</a:t>
                      </a:r>
                    </a:p>
                    <a:p>
                      <a:r>
                        <a:rPr lang="es-ES_tradnl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Horas de trabajo: 25-30</a:t>
                      </a:r>
                      <a:r>
                        <a:rPr lang="es-ES_tradn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Práctica 3</a:t>
                      </a:r>
                      <a:endParaRPr lang="es-E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la idea al guion: creación de un proyecto</a:t>
                      </a:r>
                    </a:p>
                    <a:p>
                      <a:r>
                        <a:rPr lang="es-ES_tradnl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Horas de trabajo: 25-30</a:t>
                      </a:r>
                      <a:r>
                        <a:rPr lang="es-ES_tradn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/>
                        <a:t>16, 17,18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Práctica 4</a:t>
                      </a:r>
                      <a:endParaRPr lang="es-E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Escritura del tratamiento y guion documental </a:t>
                      </a:r>
                    </a:p>
                    <a:p>
                      <a:r>
                        <a:rPr lang="es-E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Horas de trabajo: 30-50 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/>
                        <a:t>19 y 20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Práctica 4</a:t>
                      </a:r>
                      <a:endParaRPr lang="es-E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Escritura del tratamiento y guion documental </a:t>
                      </a:r>
                    </a:p>
                    <a:p>
                      <a:r>
                        <a:rPr lang="es-E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Horas de trabajo: 30-40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1742</TotalTime>
  <Words>447</Words>
  <Application>Microsoft Office PowerPoint</Application>
  <PresentationFormat>Presentación en pantalla (4:3)</PresentationFormat>
  <Paragraphs>175</Paragraphs>
  <Slides>8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GUION DOCUMENTAL</vt:lpstr>
      <vt:lpstr>GUÍA DOCENTE: GUION DOCUMENTAL Autoras: Iratxe Fresneda Delgado y Amaia Nerekan Umaran UPV/EHU</vt:lpstr>
      <vt:lpstr>GUÍA DOCENTE: GUION DOCUMENTAL</vt:lpstr>
      <vt:lpstr>GUÍA DOCENTE: GUION DOCUMENTAL</vt:lpstr>
      <vt:lpstr>GUÍA DOCENTE: GUION DOCUMENTAL</vt:lpstr>
      <vt:lpstr>GUÍA DOCENTE: GUION DOCUMENTAL</vt:lpstr>
      <vt:lpstr>GUÍA DOCENTE: GUION DOCUMENTAL </vt:lpstr>
      <vt:lpstr>GUÍA DOCENTE: GUION DOCUMENTAL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</dc:title>
  <dc:creator>Usuario</dc:creator>
  <cp:lastModifiedBy>Instalaciones</cp:lastModifiedBy>
  <cp:revision>64</cp:revision>
  <dcterms:created xsi:type="dcterms:W3CDTF">2016-01-16T10:01:00Z</dcterms:created>
  <dcterms:modified xsi:type="dcterms:W3CDTF">2016-12-22T13:03:11Z</dcterms:modified>
</cp:coreProperties>
</file>