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7"/>
  </p:notesMasterIdLst>
  <p:sldIdLst>
    <p:sldId id="284" r:id="rId2"/>
    <p:sldId id="283" r:id="rId3"/>
    <p:sldId id="263" r:id="rId4"/>
    <p:sldId id="256" r:id="rId5"/>
    <p:sldId id="258" r:id="rId6"/>
    <p:sldId id="269" r:id="rId7"/>
    <p:sldId id="259" r:id="rId8"/>
    <p:sldId id="270" r:id="rId9"/>
    <p:sldId id="260" r:id="rId10"/>
    <p:sldId id="271" r:id="rId11"/>
    <p:sldId id="261" r:id="rId12"/>
    <p:sldId id="272" r:id="rId13"/>
    <p:sldId id="273" r:id="rId14"/>
    <p:sldId id="274" r:id="rId15"/>
    <p:sldId id="257" r:id="rId16"/>
    <p:sldId id="275" r:id="rId17"/>
    <p:sldId id="265" r:id="rId18"/>
    <p:sldId id="276" r:id="rId19"/>
    <p:sldId id="277" r:id="rId20"/>
    <p:sldId id="281" r:id="rId21"/>
    <p:sldId id="282" r:id="rId22"/>
    <p:sldId id="26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7" autoAdjust="0"/>
    <p:restoredTop sz="94660"/>
  </p:normalViewPr>
  <p:slideViewPr>
    <p:cSldViewPr>
      <p:cViewPr varScale="1">
        <p:scale>
          <a:sx n="84" d="100"/>
          <a:sy n="84" d="100"/>
        </p:scale>
        <p:origin x="-1426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E7DB78-9B6B-854C-B770-FA034FA36D46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553A16-6F28-2E4F-ABDF-9111FDA103D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875668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876B30-D1D4-6B47-AF8B-1E4796B1A827}" type="slidenum">
              <a:rPr lang="es-ES" smtClean="0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067696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D051-C3A0-4773-8FFD-4BC3E998BC67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618A-BBA8-4618-9C69-A0AA808A3FA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99904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D051-C3A0-4773-8FFD-4BC3E998BC67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618A-BBA8-4618-9C69-A0AA808A3FA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553550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D051-C3A0-4773-8FFD-4BC3E998BC67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618A-BBA8-4618-9C69-A0AA808A3FA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483053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D051-C3A0-4773-8FFD-4BC3E998BC67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618A-BBA8-4618-9C69-A0AA808A3FA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919962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D051-C3A0-4773-8FFD-4BC3E998BC67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618A-BBA8-4618-9C69-A0AA808A3FA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952721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D051-C3A0-4773-8FFD-4BC3E998BC67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618A-BBA8-4618-9C69-A0AA808A3FA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417776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D051-C3A0-4773-8FFD-4BC3E998BC67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618A-BBA8-4618-9C69-A0AA808A3FA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771929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D051-C3A0-4773-8FFD-4BC3E998BC67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618A-BBA8-4618-9C69-A0AA808A3FA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621220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D051-C3A0-4773-8FFD-4BC3E998BC67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618A-BBA8-4618-9C69-A0AA808A3FA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117358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D051-C3A0-4773-8FFD-4BC3E998BC67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618A-BBA8-4618-9C69-A0AA808A3FA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923468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D051-C3A0-4773-8FFD-4BC3E998BC67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618A-BBA8-4618-9C69-A0AA808A3FA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609464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E4D051-C3A0-4773-8FFD-4BC3E998BC67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F7618A-BBA8-4618-9C69-A0AA808A3FA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CuadroTexto 6"/>
          <p:cNvSpPr txBox="1"/>
          <p:nvPr userDrawn="1"/>
        </p:nvSpPr>
        <p:spPr>
          <a:xfrm>
            <a:off x="5399584" y="6453336"/>
            <a:ext cx="374441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800" dirty="0" smtClean="0"/>
              <a:t>UPV/EHU OCW 2016 </a:t>
            </a:r>
            <a:r>
              <a:rPr lang="es-ES_tradnl" sz="800" dirty="0" smtClean="0"/>
              <a:t>GUION </a:t>
            </a:r>
            <a:r>
              <a:rPr lang="es-ES_tradnl" sz="800" dirty="0" smtClean="0"/>
              <a:t>DOCUMENTAL.A. Nerekan </a:t>
            </a:r>
            <a:r>
              <a:rPr lang="es-ES_tradnl" sz="800" dirty="0" err="1" smtClean="0"/>
              <a:t>Umaran</a:t>
            </a:r>
            <a:r>
              <a:rPr lang="es-ES_tradnl" sz="800" dirty="0" smtClean="0"/>
              <a:t>, I. Fresneda Delgado </a:t>
            </a:r>
            <a:endParaRPr lang="es-ES" sz="800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741781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ZSfFHxyYJJA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queridoantonio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ilmaffinity.com/es/film440782.html" TargetMode="External"/><Relationship Id="rId2" Type="http://schemas.openxmlformats.org/officeDocument/2006/relationships/hyperlink" Target="https://en.wikipedia.org/wiki/Primary_(film)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28134" y="249616"/>
            <a:ext cx="7772400" cy="905479"/>
          </a:xfrm>
        </p:spPr>
        <p:txBody>
          <a:bodyPr>
            <a:normAutofit/>
          </a:bodyPr>
          <a:lstStyle/>
          <a:p>
            <a:r>
              <a:rPr lang="es-ES" sz="3600" b="1" u="sng" dirty="0" smtClean="0"/>
              <a:t>GUION DOCUMENTAL</a:t>
            </a:r>
            <a:endParaRPr lang="es-ES" sz="3600" b="1" u="sng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5250" y="1554260"/>
            <a:ext cx="4320174" cy="5419367"/>
          </a:xfrm>
        </p:spPr>
        <p:txBody>
          <a:bodyPr>
            <a:normAutofit fontScale="62500" lnSpcReduction="20000"/>
          </a:bodyPr>
          <a:lstStyle/>
          <a:p>
            <a:r>
              <a:rPr lang="es-ES" sz="2800" b="1" u="sng" dirty="0" smtClean="0">
                <a:solidFill>
                  <a:schemeClr val="tx1"/>
                </a:solidFill>
              </a:rPr>
              <a:t>PRESENTACIÓN</a:t>
            </a:r>
            <a:endParaRPr lang="es-ES_tradnl" sz="2800" u="sng" dirty="0">
              <a:solidFill>
                <a:schemeClr val="tx1"/>
              </a:solidFill>
            </a:endParaRPr>
          </a:p>
          <a:p>
            <a:r>
              <a:rPr lang="es-ES" sz="2800" dirty="0">
                <a:solidFill>
                  <a:schemeClr val="tx1"/>
                </a:solidFill>
              </a:rPr>
              <a:t> </a:t>
            </a:r>
            <a:endParaRPr lang="es-ES_tradnl" sz="2800" dirty="0">
              <a:solidFill>
                <a:schemeClr val="tx1"/>
              </a:solidFill>
            </a:endParaRPr>
          </a:p>
          <a:p>
            <a:pPr algn="just"/>
            <a:r>
              <a:rPr lang="es-ES" sz="2800" dirty="0">
                <a:solidFill>
                  <a:schemeClr val="tx1"/>
                </a:solidFill>
              </a:rPr>
              <a:t>Estos materiales pertenecen a una de las unidades temáticas del curso </a:t>
            </a:r>
            <a:r>
              <a:rPr lang="es-ES" sz="2800" b="1" dirty="0" smtClean="0">
                <a:solidFill>
                  <a:schemeClr val="tx1"/>
                </a:solidFill>
              </a:rPr>
              <a:t>“Guion documental” </a:t>
            </a:r>
            <a:r>
              <a:rPr lang="es-ES" sz="2800" dirty="0">
                <a:solidFill>
                  <a:schemeClr val="tx1"/>
                </a:solidFill>
              </a:rPr>
              <a:t>publicado por la UPV/EHU (Universidad del País Vasco/</a:t>
            </a:r>
            <a:r>
              <a:rPr lang="es-ES" sz="2800" dirty="0" err="1">
                <a:solidFill>
                  <a:schemeClr val="tx1"/>
                </a:solidFill>
              </a:rPr>
              <a:t>Euskal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es-ES" sz="2800" dirty="0" err="1">
                <a:solidFill>
                  <a:schemeClr val="tx1"/>
                </a:solidFill>
              </a:rPr>
              <a:t>Herriko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es-ES" sz="2800" dirty="0" err="1">
                <a:solidFill>
                  <a:schemeClr val="tx1"/>
                </a:solidFill>
              </a:rPr>
              <a:t>Unibertsitatea</a:t>
            </a:r>
            <a:r>
              <a:rPr lang="es-ES" sz="2800" dirty="0">
                <a:solidFill>
                  <a:schemeClr val="tx1"/>
                </a:solidFill>
              </a:rPr>
              <a:t>), dentro de la iniciativa OCW (Open </a:t>
            </a:r>
            <a:r>
              <a:rPr lang="es-ES" sz="2800" dirty="0" err="1">
                <a:solidFill>
                  <a:schemeClr val="tx1"/>
                </a:solidFill>
              </a:rPr>
              <a:t>Course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es-ES" sz="2800" dirty="0" err="1">
                <a:solidFill>
                  <a:schemeClr val="tx1"/>
                </a:solidFill>
              </a:rPr>
              <a:t>Ware</a:t>
            </a:r>
            <a:r>
              <a:rPr lang="es-ES" sz="2800" dirty="0">
                <a:solidFill>
                  <a:schemeClr val="tx1"/>
                </a:solidFill>
              </a:rPr>
              <a:t>).</a:t>
            </a:r>
            <a:endParaRPr lang="es-ES_tradnl" sz="2800" dirty="0">
              <a:solidFill>
                <a:schemeClr val="tx1"/>
              </a:solidFill>
            </a:endParaRPr>
          </a:p>
          <a:p>
            <a:r>
              <a:rPr lang="es-ES" sz="2800" dirty="0">
                <a:solidFill>
                  <a:schemeClr val="tx1"/>
                </a:solidFill>
              </a:rPr>
              <a:t> </a:t>
            </a:r>
            <a:endParaRPr lang="es-ES_tradnl" sz="2800" dirty="0">
              <a:solidFill>
                <a:schemeClr val="tx1"/>
              </a:solidFill>
            </a:endParaRPr>
          </a:p>
          <a:p>
            <a:pPr algn="l"/>
            <a:r>
              <a:rPr lang="es-ES" sz="2800" dirty="0">
                <a:solidFill>
                  <a:schemeClr val="tx1"/>
                </a:solidFill>
              </a:rPr>
              <a:t>Puedes ver el curso completo en la siguiente web: ocw.ehu.es, </a:t>
            </a:r>
            <a:r>
              <a:rPr lang="es-ES" sz="2800" dirty="0" smtClean="0">
                <a:solidFill>
                  <a:schemeClr val="tx1"/>
                </a:solidFill>
              </a:rPr>
              <a:t>en </a:t>
            </a:r>
            <a:r>
              <a:rPr lang="es-ES" sz="2800" dirty="0">
                <a:solidFill>
                  <a:schemeClr val="tx1"/>
                </a:solidFill>
              </a:rPr>
              <a:t>el número </a:t>
            </a:r>
            <a:r>
              <a:rPr lang="es-ES" sz="2800" dirty="0" smtClean="0">
                <a:solidFill>
                  <a:schemeClr val="tx1"/>
                </a:solidFill>
              </a:rPr>
              <a:t>x </a:t>
            </a:r>
            <a:r>
              <a:rPr lang="es-ES" sz="2800" dirty="0">
                <a:solidFill>
                  <a:schemeClr val="tx1"/>
                </a:solidFill>
              </a:rPr>
              <a:t>(año </a:t>
            </a:r>
            <a:r>
              <a:rPr lang="es-ES" sz="2800" dirty="0" smtClean="0">
                <a:solidFill>
                  <a:schemeClr val="tx1"/>
                </a:solidFill>
              </a:rPr>
              <a:t>2016)</a:t>
            </a:r>
            <a:r>
              <a:rPr lang="es-ES" sz="2800" dirty="0">
                <a:solidFill>
                  <a:schemeClr val="tx1"/>
                </a:solidFill>
              </a:rPr>
              <a:t>, dentro de la sección </a:t>
            </a:r>
            <a:br>
              <a:rPr lang="es-ES" sz="2800" dirty="0">
                <a:solidFill>
                  <a:schemeClr val="tx1"/>
                </a:solidFill>
              </a:rPr>
            </a:br>
            <a:r>
              <a:rPr lang="es-ES" sz="2800" dirty="0" smtClean="0">
                <a:solidFill>
                  <a:schemeClr val="tx1"/>
                </a:solidFill>
              </a:rPr>
              <a:t>“Arte y Humanidades”.</a:t>
            </a:r>
            <a:endParaRPr lang="es-ES_tradnl" sz="2800" dirty="0">
              <a:solidFill>
                <a:schemeClr val="tx1"/>
              </a:solidFill>
            </a:endParaRPr>
          </a:p>
          <a:p>
            <a:r>
              <a:rPr lang="es-ES" sz="2800" dirty="0">
                <a:solidFill>
                  <a:schemeClr val="tx1"/>
                </a:solidFill>
              </a:rPr>
              <a:t> </a:t>
            </a:r>
            <a:endParaRPr lang="es-ES_tradnl" sz="2800" dirty="0">
              <a:solidFill>
                <a:schemeClr val="tx1"/>
              </a:solidFill>
            </a:endParaRPr>
          </a:p>
          <a:p>
            <a:pPr algn="l"/>
            <a:r>
              <a:rPr lang="es-ES" sz="2800" i="1" dirty="0">
                <a:solidFill>
                  <a:schemeClr val="tx1"/>
                </a:solidFill>
              </a:rPr>
              <a:t>Cómo citar:</a:t>
            </a:r>
            <a:endParaRPr lang="es-ES_tradnl" sz="2800" dirty="0">
              <a:solidFill>
                <a:schemeClr val="tx1"/>
              </a:solidFill>
            </a:endParaRPr>
          </a:p>
          <a:p>
            <a:pPr algn="l"/>
            <a:r>
              <a:rPr lang="es-ES_tradnl" sz="2800" dirty="0" err="1" smtClean="0">
                <a:solidFill>
                  <a:schemeClr val="tx1"/>
                </a:solidFill>
              </a:rPr>
              <a:t>Nerekan</a:t>
            </a:r>
            <a:r>
              <a:rPr lang="es-ES_tradnl" sz="2800" dirty="0" smtClean="0">
                <a:solidFill>
                  <a:schemeClr val="tx1"/>
                </a:solidFill>
              </a:rPr>
              <a:t>, Amaia;  Fresneda, Iratxe</a:t>
            </a:r>
            <a:r>
              <a:rPr lang="es-ES" sz="2800" dirty="0" smtClean="0">
                <a:solidFill>
                  <a:schemeClr val="tx1"/>
                </a:solidFill>
              </a:rPr>
              <a:t> (2016) “</a:t>
            </a:r>
            <a:r>
              <a:rPr lang="es-ES" sz="2800" dirty="0" smtClean="0">
                <a:solidFill>
                  <a:schemeClr val="tx1"/>
                </a:solidFill>
              </a:rPr>
              <a:t>Guion </a:t>
            </a:r>
            <a:r>
              <a:rPr lang="es-ES" sz="2800" dirty="0" smtClean="0">
                <a:solidFill>
                  <a:schemeClr val="tx1"/>
                </a:solidFill>
              </a:rPr>
              <a:t>documental”, en </a:t>
            </a:r>
            <a:r>
              <a:rPr lang="es-ES" sz="2800" i="1" dirty="0">
                <a:solidFill>
                  <a:schemeClr val="tx1"/>
                </a:solidFill>
              </a:rPr>
              <a:t>OCW UPV/EHU, </a:t>
            </a:r>
            <a:r>
              <a:rPr lang="es-ES" sz="2800" dirty="0" smtClean="0">
                <a:solidFill>
                  <a:schemeClr val="tx1"/>
                </a:solidFill>
              </a:rPr>
              <a:t>nº9. </a:t>
            </a:r>
            <a:endParaRPr lang="es-ES_tradnl" sz="2800" dirty="0">
              <a:solidFill>
                <a:schemeClr val="tx1"/>
              </a:solidFill>
            </a:endParaRPr>
          </a:p>
          <a:p>
            <a:r>
              <a:rPr lang="es-ES_tradnl" sz="2800" b="1" dirty="0">
                <a:solidFill>
                  <a:schemeClr val="tx1"/>
                </a:solidFill>
              </a:rPr>
              <a:t> </a:t>
            </a:r>
            <a:endParaRPr lang="es-ES_tradnl" sz="2800" dirty="0">
              <a:solidFill>
                <a:schemeClr val="tx1"/>
              </a:solidFill>
            </a:endParaRPr>
          </a:p>
          <a:p>
            <a:pPr algn="l"/>
            <a:endParaRPr lang="es-ES" sz="2800" dirty="0">
              <a:solidFill>
                <a:schemeClr val="tx1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4815840" y="1554260"/>
            <a:ext cx="43281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b="1" u="sng" dirty="0" smtClean="0"/>
              <a:t>NOTAS SOBRE DERECHOS DE AUTOR/AS</a:t>
            </a:r>
            <a:endParaRPr lang="es-ES_tradnl" dirty="0"/>
          </a:p>
          <a:p>
            <a:r>
              <a:rPr lang="es-ES_tradnl" b="1" dirty="0"/>
              <a:t> </a:t>
            </a:r>
            <a:endParaRPr lang="es-ES_tradnl" dirty="0"/>
          </a:p>
          <a:p>
            <a:r>
              <a:rPr lang="es-ES_tradnl" dirty="0"/>
              <a:t>El presente trabajo está publicado bajo la licencia </a:t>
            </a:r>
            <a:r>
              <a:rPr lang="es-ES_tradnl" dirty="0" err="1"/>
              <a:t>Creative</a:t>
            </a:r>
            <a:r>
              <a:rPr lang="es-ES_tradnl" dirty="0"/>
              <a:t> </a:t>
            </a:r>
            <a:r>
              <a:rPr lang="es-ES_tradnl" dirty="0" err="1"/>
              <a:t>Commons</a:t>
            </a:r>
            <a:r>
              <a:rPr lang="es-ES_tradnl" dirty="0"/>
              <a:t>, que permite copiar, distribuir y comunicar públicamente esta obra de forma libre siempre que se cumplan las siguientes condiciones: </a:t>
            </a:r>
            <a:endParaRPr lang="es-ES_tradnl" dirty="0" smtClean="0"/>
          </a:p>
          <a:p>
            <a:endParaRPr lang="es-ES_tradnl" dirty="0" smtClean="0"/>
          </a:p>
          <a:p>
            <a:pPr marL="285750" indent="-285750">
              <a:buFont typeface="Arial"/>
              <a:buChar char="•"/>
            </a:pPr>
            <a:r>
              <a:rPr lang="es-ES_tradnl" dirty="0" smtClean="0"/>
              <a:t>Reconocer </a:t>
            </a:r>
            <a:r>
              <a:rPr lang="es-ES_tradnl" dirty="0"/>
              <a:t>su </a:t>
            </a:r>
            <a:r>
              <a:rPr lang="es-ES_tradnl" dirty="0" smtClean="0"/>
              <a:t>autoría. </a:t>
            </a:r>
          </a:p>
          <a:p>
            <a:pPr marL="285750" indent="-285750">
              <a:buFont typeface="Arial"/>
              <a:buChar char="•"/>
            </a:pPr>
            <a:r>
              <a:rPr lang="es-ES_tradnl" dirty="0"/>
              <a:t>N</a:t>
            </a:r>
            <a:r>
              <a:rPr lang="es-ES_tradnl" dirty="0" smtClean="0"/>
              <a:t>o </a:t>
            </a:r>
            <a:r>
              <a:rPr lang="es-ES_tradnl" dirty="0"/>
              <a:t>utilizar la obra para fines </a:t>
            </a:r>
            <a:r>
              <a:rPr lang="es-ES_tradnl" dirty="0" smtClean="0"/>
              <a:t>comerciales.</a:t>
            </a:r>
          </a:p>
          <a:p>
            <a:pPr marL="285750" indent="-285750">
              <a:buFont typeface="Arial"/>
              <a:buChar char="•"/>
            </a:pPr>
            <a:r>
              <a:rPr lang="es-ES_tradnl" dirty="0"/>
              <a:t>E</a:t>
            </a:r>
            <a:r>
              <a:rPr lang="es-ES_tradnl" dirty="0" smtClean="0"/>
              <a:t>n </a:t>
            </a:r>
            <a:r>
              <a:rPr lang="es-ES_tradnl" dirty="0"/>
              <a:t>caso de crear materiales reutilizando elementos de este trabajo, compartirlos bajo esta misma licencia. </a:t>
            </a:r>
          </a:p>
          <a:p>
            <a:r>
              <a:rPr lang="es-ES_tradnl" dirty="0"/>
              <a:t> </a:t>
            </a:r>
          </a:p>
        </p:txBody>
      </p:sp>
      <p:pic>
        <p:nvPicPr>
          <p:cNvPr id="6" name="Imagen 5" descr="Creative commons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25914" y="5886570"/>
            <a:ext cx="1117600" cy="39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0253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>
            <a:normAutofit/>
          </a:bodyPr>
          <a:lstStyle/>
          <a:p>
            <a:r>
              <a:rPr lang="es-E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3.1.3. Modo </a:t>
            </a:r>
            <a:r>
              <a:rPr lang="es-E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interactivo o participativo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/>
          </a:bodyPr>
          <a:lstStyle/>
          <a:p>
            <a:pPr algn="just"/>
            <a:endParaRPr lang="es-ES" dirty="0"/>
          </a:p>
          <a:p>
            <a:endParaRPr lang="es-ES" dirty="0"/>
          </a:p>
        </p:txBody>
      </p:sp>
      <p:sp>
        <p:nvSpPr>
          <p:cNvPr id="4" name="CuadroTexto 3"/>
          <p:cNvSpPr txBox="1"/>
          <p:nvPr/>
        </p:nvSpPr>
        <p:spPr>
          <a:xfrm>
            <a:off x="179512" y="1484784"/>
            <a:ext cx="8899016" cy="51090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u="sng" dirty="0" smtClean="0"/>
              <a:t>Crónica </a:t>
            </a:r>
            <a:r>
              <a:rPr lang="fr-FR" sz="2800" u="sng" dirty="0"/>
              <a:t>de un verano </a:t>
            </a:r>
            <a:r>
              <a:rPr lang="fr-FR" sz="2800" i="1" u="sng" dirty="0"/>
              <a:t>Chronique d´un </a:t>
            </a:r>
            <a:r>
              <a:rPr lang="fr-FR" sz="2800" i="1" u="sng" dirty="0" smtClean="0"/>
              <a:t>été</a:t>
            </a:r>
            <a:r>
              <a:rPr lang="fr-FR" sz="2800" dirty="0" smtClean="0"/>
              <a:t> </a:t>
            </a:r>
            <a:r>
              <a:rPr lang="fr-FR" sz="2800" dirty="0"/>
              <a:t>(Jean Rouch 1961</a:t>
            </a:r>
            <a:r>
              <a:rPr lang="fr-FR" sz="2800" dirty="0" smtClean="0"/>
              <a:t>)</a:t>
            </a:r>
            <a:endParaRPr lang="fr-FR" sz="2800" dirty="0"/>
          </a:p>
          <a:p>
            <a:endParaRPr lang="fr-FR" sz="2800" u="sng" dirty="0" smtClean="0"/>
          </a:p>
          <a:p>
            <a:r>
              <a:rPr lang="fr-FR" sz="2800" u="sng" dirty="0" smtClean="0"/>
              <a:t>Le </a:t>
            </a:r>
            <a:r>
              <a:rPr lang="fr-FR" sz="2800" u="sng" dirty="0"/>
              <a:t>jolie mai</a:t>
            </a:r>
            <a:r>
              <a:rPr lang="fr-FR" sz="2800" dirty="0"/>
              <a:t> (</a:t>
            </a:r>
            <a:r>
              <a:rPr lang="es-ES_tradnl" sz="2800" dirty="0"/>
              <a:t>Chris </a:t>
            </a:r>
            <a:r>
              <a:rPr lang="es-ES_tradnl" sz="2800" dirty="0" err="1"/>
              <a:t>Marker</a:t>
            </a:r>
            <a:r>
              <a:rPr lang="es-ES_tradnl" sz="2800" dirty="0" smtClean="0"/>
              <a:t>)</a:t>
            </a:r>
            <a:endParaRPr lang="es-ES_tradnl" sz="2800" dirty="0"/>
          </a:p>
          <a:p>
            <a:endParaRPr lang="es-ES_tradnl" sz="2800" u="sng" dirty="0"/>
          </a:p>
          <a:p>
            <a:r>
              <a:rPr lang="fr-FR" sz="2800" u="sng" dirty="0" smtClean="0"/>
              <a:t>The </a:t>
            </a:r>
            <a:r>
              <a:rPr lang="fr-FR" sz="2800" u="sng" dirty="0"/>
              <a:t>good woman of Bangok</a:t>
            </a:r>
            <a:r>
              <a:rPr lang="fr-FR" sz="2800" dirty="0"/>
              <a:t> (Dennis </a:t>
            </a:r>
            <a:r>
              <a:rPr lang="fr-FR" sz="2800" dirty="0" err="1"/>
              <a:t>O´Rourke</a:t>
            </a:r>
            <a:r>
              <a:rPr lang="fr-FR" sz="2800" dirty="0" smtClean="0"/>
              <a:t>)</a:t>
            </a:r>
          </a:p>
          <a:p>
            <a:endParaRPr lang="fr-FR" sz="2800" u="sng" dirty="0" smtClean="0"/>
          </a:p>
          <a:p>
            <a:r>
              <a:rPr lang="fr-FR" sz="2800" u="sng" dirty="0" smtClean="0"/>
              <a:t>Rape</a:t>
            </a:r>
            <a:r>
              <a:rPr lang="fr-FR" sz="2800" dirty="0" smtClean="0"/>
              <a:t> </a:t>
            </a:r>
            <a:r>
              <a:rPr lang="fr-FR" sz="2800" dirty="0"/>
              <a:t>(</a:t>
            </a:r>
            <a:r>
              <a:rPr lang="fr-FR" sz="2800" dirty="0" err="1"/>
              <a:t>Joann</a:t>
            </a:r>
            <a:r>
              <a:rPr lang="fr-FR" sz="2800" dirty="0"/>
              <a:t> Elam</a:t>
            </a:r>
            <a:r>
              <a:rPr lang="fr-FR" sz="2800" dirty="0" smtClean="0"/>
              <a:t>)</a:t>
            </a:r>
            <a:endParaRPr lang="fr-FR" sz="2800" dirty="0"/>
          </a:p>
          <a:p>
            <a:endParaRPr lang="fr-FR" sz="2800" u="sng" dirty="0"/>
          </a:p>
          <a:p>
            <a:r>
              <a:rPr lang="fr-FR" sz="2800" u="sng" dirty="0" smtClean="0"/>
              <a:t>Obedience</a:t>
            </a:r>
            <a:r>
              <a:rPr lang="fr-FR" sz="2800" dirty="0" smtClean="0"/>
              <a:t> </a:t>
            </a:r>
            <a:r>
              <a:rPr lang="fr-FR" sz="2800" dirty="0"/>
              <a:t>(Stanley </a:t>
            </a:r>
            <a:r>
              <a:rPr lang="fr-FR" sz="2800" dirty="0" err="1"/>
              <a:t>Milgram</a:t>
            </a:r>
            <a:r>
              <a:rPr lang="fr-FR" sz="2800" dirty="0" smtClean="0"/>
              <a:t>) </a:t>
            </a:r>
            <a:endParaRPr lang="es-ES_tradnl" sz="2800" dirty="0"/>
          </a:p>
          <a:p>
            <a:endParaRPr lang="es-ES_tradnl" sz="2800" dirty="0"/>
          </a:p>
          <a:p>
            <a:r>
              <a:rPr lang="es-ES_tradnl" sz="2800" dirty="0" smtClean="0"/>
              <a:t>(</a:t>
            </a:r>
            <a:r>
              <a:rPr lang="es-ES_tradnl" sz="2800" dirty="0" err="1"/>
              <a:t>talk</a:t>
            </a:r>
            <a:r>
              <a:rPr lang="es-ES_tradnl" sz="2800" dirty="0"/>
              <a:t> show)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9875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-171400"/>
            <a:ext cx="8229600" cy="1296144"/>
          </a:xfrm>
        </p:spPr>
        <p:txBody>
          <a:bodyPr/>
          <a:lstStyle/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3.1.4. Modo reflexivo 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760640"/>
          </a:xfrm>
        </p:spPr>
        <p:txBody>
          <a:bodyPr>
            <a:normAutofit fontScale="25000" lnSpcReduction="20000"/>
          </a:bodyPr>
          <a:lstStyle/>
          <a:p>
            <a:r>
              <a:rPr lang="es-ES_tradnl" sz="9600" dirty="0" smtClean="0"/>
              <a:t>A partir </a:t>
            </a:r>
            <a:r>
              <a:rPr lang="es-ES_tradnl" sz="9600" dirty="0"/>
              <a:t>de los años </a:t>
            </a:r>
            <a:r>
              <a:rPr lang="es-ES_tradnl" sz="9600" dirty="0" smtClean="0"/>
              <a:t>80 (antecedentes: </a:t>
            </a:r>
            <a:r>
              <a:rPr lang="es-ES_tradnl" sz="9600" dirty="0"/>
              <a:t>“El hombre de la cámara” de </a:t>
            </a:r>
            <a:r>
              <a:rPr lang="es-ES_tradnl" sz="9600" dirty="0" err="1" smtClean="0"/>
              <a:t>Vertov</a:t>
            </a:r>
            <a:r>
              <a:rPr lang="es-ES_tradnl" sz="9600" dirty="0" smtClean="0"/>
              <a:t>). </a:t>
            </a:r>
            <a:endParaRPr lang="es-ES_tradnl" sz="9600" dirty="0"/>
          </a:p>
          <a:p>
            <a:r>
              <a:rPr lang="es-ES_tradnl" sz="9600" dirty="0" smtClean="0"/>
              <a:t>En </a:t>
            </a:r>
            <a:r>
              <a:rPr lang="es-ES_tradnl" sz="9600" dirty="0"/>
              <a:t>vez de centrarse en los procesos de negociación entre cineasta y sujeto, como el modo participativo, el modo reflexivo se centraría en los procesos entre cineasta y </a:t>
            </a:r>
            <a:r>
              <a:rPr lang="es-ES_tradnl" sz="9600" dirty="0" smtClean="0"/>
              <a:t>espectador. Su </a:t>
            </a:r>
            <a:r>
              <a:rPr lang="es-ES_tradnl" sz="9600" dirty="0"/>
              <a:t>tema ya no es el mundo histórico, sino como se construye una representación de dicho mundo. </a:t>
            </a:r>
            <a:endParaRPr lang="es-ES_tradnl" sz="9600" dirty="0" smtClean="0"/>
          </a:p>
          <a:p>
            <a:r>
              <a:rPr lang="es-ES_tradnl" sz="9600" dirty="0"/>
              <a:t>T</a:t>
            </a:r>
            <a:r>
              <a:rPr lang="es-ES_tradnl" sz="9600" dirty="0" smtClean="0"/>
              <a:t>iene </a:t>
            </a:r>
            <a:r>
              <a:rPr lang="es-ES_tradnl" sz="9600" dirty="0"/>
              <a:t>como objetivo </a:t>
            </a:r>
            <a:r>
              <a:rPr lang="es-ES_tradnl" sz="9600" dirty="0" smtClean="0"/>
              <a:t>la </a:t>
            </a:r>
            <a:r>
              <a:rPr lang="es-ES_tradnl" sz="9600" dirty="0"/>
              <a:t>toma de conciencia por parte del espectador del propio medio de representación y de los dispositivos que le han dado autoridad</a:t>
            </a:r>
            <a:r>
              <a:rPr lang="es-ES_tradnl" sz="9600" dirty="0" smtClean="0"/>
              <a:t>. Es </a:t>
            </a:r>
            <a:r>
              <a:rPr lang="es-ES_tradnl" sz="9600" dirty="0"/>
              <a:t>la tipología más autocrítica y autoconsciente</a:t>
            </a:r>
            <a:r>
              <a:rPr lang="es-ES_tradnl" sz="9600" dirty="0" smtClean="0"/>
              <a:t>.</a:t>
            </a:r>
          </a:p>
          <a:p>
            <a:r>
              <a:rPr lang="es-ES_tradnl" sz="9600" dirty="0" smtClean="0"/>
              <a:t>Se </a:t>
            </a:r>
            <a:r>
              <a:rPr lang="es-ES_tradnl" sz="9600" dirty="0"/>
              <a:t>utilizan estrategias como: discontinuidad entre sonido e imagen, distorsión de la imagen, interrupción de secuencias temporales, testimonios falsos a cargo de actores,…</a:t>
            </a:r>
          </a:p>
          <a:p>
            <a:r>
              <a:rPr lang="es-ES_tradnl" sz="9600" dirty="0"/>
              <a:t> </a:t>
            </a:r>
            <a:r>
              <a:rPr lang="en-GB" sz="9600" dirty="0" err="1" smtClean="0"/>
              <a:t>Vertov</a:t>
            </a:r>
            <a:r>
              <a:rPr lang="en-GB" sz="9600" dirty="0"/>
              <a:t>. Errol Morris, Chris Marker, Godard, Trinh Minh–ha.</a:t>
            </a:r>
            <a:endParaRPr lang="es-ES_tradnl" sz="9600" dirty="0"/>
          </a:p>
          <a:p>
            <a:endParaRPr lang="es-ES" dirty="0" smtClean="0"/>
          </a:p>
          <a:p>
            <a:pPr algn="just"/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-171400"/>
            <a:ext cx="8229600" cy="1296144"/>
          </a:xfrm>
        </p:spPr>
        <p:txBody>
          <a:bodyPr/>
          <a:lstStyle/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3.1.4. Modo reflexivo 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073427"/>
          </a:xfrm>
        </p:spPr>
        <p:txBody>
          <a:bodyPr>
            <a:normAutofit/>
          </a:bodyPr>
          <a:lstStyle/>
          <a:p>
            <a:pPr algn="just"/>
            <a:endParaRPr lang="es-ES" dirty="0" smtClean="0"/>
          </a:p>
          <a:p>
            <a:pPr marL="0" indent="0" algn="just">
              <a:buNone/>
            </a:pPr>
            <a:r>
              <a:rPr lang="fr-FR" u="sng" dirty="0" smtClean="0"/>
              <a:t>Sans </a:t>
            </a:r>
            <a:r>
              <a:rPr lang="fr-FR" u="sng" dirty="0"/>
              <a:t>Soleil</a:t>
            </a:r>
            <a:r>
              <a:rPr lang="fr-FR" dirty="0"/>
              <a:t> (</a:t>
            </a:r>
            <a:r>
              <a:rPr lang="fr-FR" u="sng" dirty="0"/>
              <a:t>Chris Marker</a:t>
            </a:r>
            <a:r>
              <a:rPr lang="fr-FR" dirty="0"/>
              <a:t> 1963</a:t>
            </a:r>
            <a:r>
              <a:rPr lang="fr-FR" dirty="0" smtClean="0"/>
              <a:t>) </a:t>
            </a:r>
          </a:p>
          <a:p>
            <a:pPr marL="0" indent="0" algn="just">
              <a:buNone/>
            </a:pPr>
            <a:r>
              <a:rPr lang="fr-FR" dirty="0" smtClean="0"/>
              <a:t> </a:t>
            </a:r>
          </a:p>
          <a:p>
            <a:pPr marL="0" indent="0" algn="just">
              <a:buNone/>
            </a:pPr>
            <a:endParaRPr lang="fr-FR" dirty="0" smtClean="0"/>
          </a:p>
          <a:p>
            <a:pPr marL="0" indent="0" algn="just">
              <a:buNone/>
            </a:pPr>
            <a:r>
              <a:rPr lang="fr-FR" dirty="0"/>
              <a:t>Daugther Rite (Michelle Citron, 1980)</a:t>
            </a:r>
            <a:endParaRPr lang="es-ES" dirty="0"/>
          </a:p>
          <a:p>
            <a:pPr marL="0" indent="0" algn="just">
              <a:buNone/>
            </a:pPr>
            <a:endParaRPr lang="fr-FR" dirty="0" smtClean="0"/>
          </a:p>
          <a:p>
            <a:pPr marL="0" indent="0" algn="just">
              <a:buNone/>
            </a:pPr>
            <a:endParaRPr lang="fr-FR" dirty="0"/>
          </a:p>
          <a:p>
            <a:pPr marL="0" indent="0" algn="just">
              <a:buNone/>
            </a:pPr>
            <a:r>
              <a:rPr lang="fr-FR" dirty="0" smtClean="0"/>
              <a:t>The </a:t>
            </a:r>
            <a:r>
              <a:rPr lang="fr-FR" dirty="0" err="1"/>
              <a:t>Thin</a:t>
            </a:r>
            <a:r>
              <a:rPr lang="fr-FR" dirty="0"/>
              <a:t> Blue </a:t>
            </a:r>
            <a:r>
              <a:rPr lang="fr-FR" dirty="0" smtClean="0"/>
              <a:t>Line (Errol Morris, 1988)</a:t>
            </a:r>
          </a:p>
          <a:p>
            <a:pPr marL="0" indent="0" algn="just">
              <a:buNone/>
            </a:pPr>
            <a:endParaRPr lang="fr-FR" dirty="0" smtClean="0"/>
          </a:p>
          <a:p>
            <a:pPr marL="0" indent="0" algn="just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618784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52128"/>
          </a:xfrm>
        </p:spPr>
        <p:txBody>
          <a:bodyPr/>
          <a:lstStyle/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3.1.5. El modelo </a:t>
            </a:r>
            <a:r>
              <a:rPr lang="es-E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performativo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184576"/>
          </a:xfrm>
        </p:spPr>
        <p:txBody>
          <a:bodyPr>
            <a:normAutofit fontScale="92500" lnSpcReduction="10000"/>
          </a:bodyPr>
          <a:lstStyle/>
          <a:p>
            <a:r>
              <a:rPr lang="es-ES_tradnl" dirty="0" smtClean="0"/>
              <a:t>El </a:t>
            </a:r>
            <a:r>
              <a:rPr lang="es-ES_tradnl" dirty="0"/>
              <a:t>realizador tiene un papel protagonista. El participante actúa, se pone en escena.</a:t>
            </a:r>
          </a:p>
          <a:p>
            <a:r>
              <a:rPr lang="es-ES_tradnl" dirty="0" smtClean="0"/>
              <a:t>La </a:t>
            </a:r>
            <a:r>
              <a:rPr lang="es-ES_tradnl" dirty="0"/>
              <a:t>subjetividad ya no se construye como algo vergonzoso.</a:t>
            </a:r>
          </a:p>
          <a:p>
            <a:r>
              <a:rPr lang="es-ES_tradnl" dirty="0" smtClean="0"/>
              <a:t>Cuestiona </a:t>
            </a:r>
            <a:r>
              <a:rPr lang="es-ES_tradnl" dirty="0"/>
              <a:t>la base del cine documental tradicional y duda de las fronteras que tradicionalmente se han establecido con el género de la ficción.</a:t>
            </a:r>
          </a:p>
          <a:p>
            <a:r>
              <a:rPr lang="es-ES_tradnl" dirty="0" smtClean="0"/>
              <a:t>Focaliza </a:t>
            </a:r>
            <a:r>
              <a:rPr lang="es-ES_tradnl" dirty="0"/>
              <a:t>el interés en la expresividad, la poesía y la retórica, y no en la voluntad de una representación realista.</a:t>
            </a:r>
          </a:p>
          <a:p>
            <a:r>
              <a:rPr lang="es-ES_tradnl" dirty="0" smtClean="0"/>
              <a:t>Ross </a:t>
            </a:r>
            <a:r>
              <a:rPr lang="es-ES_tradnl" dirty="0" err="1"/>
              <a:t>McElwee</a:t>
            </a:r>
            <a:r>
              <a:rPr lang="es-ES_tradnl" dirty="0"/>
              <a:t>, Alan </a:t>
            </a:r>
            <a:r>
              <a:rPr lang="es-ES_tradnl" dirty="0" err="1"/>
              <a:t>Berliner</a:t>
            </a:r>
            <a:r>
              <a:rPr lang="es-ES_tradnl" dirty="0"/>
              <a:t>, Michael Moore,…</a:t>
            </a:r>
          </a:p>
          <a:p>
            <a:pPr algn="just"/>
            <a:endParaRPr lang="es-ES" dirty="0"/>
          </a:p>
          <a:p>
            <a:pPr>
              <a:buNone/>
            </a:pP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521874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52128"/>
          </a:xfrm>
        </p:spPr>
        <p:txBody>
          <a:bodyPr/>
          <a:lstStyle/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3.1.5. El modelo </a:t>
            </a:r>
            <a:r>
              <a:rPr lang="es-E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performativo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51845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_tradnl" u="sng" dirty="0"/>
              <a:t>Roger and me</a:t>
            </a:r>
            <a:r>
              <a:rPr lang="es-ES_tradnl" dirty="0"/>
              <a:t> (Michael Moore</a:t>
            </a:r>
            <a:r>
              <a:rPr lang="es-ES_tradnl" dirty="0" smtClean="0"/>
              <a:t>)</a:t>
            </a:r>
            <a:endParaRPr lang="es-ES_tradnl" dirty="0"/>
          </a:p>
          <a:p>
            <a:pPr marL="0" indent="0" algn="just">
              <a:buNone/>
            </a:pPr>
            <a:endParaRPr lang="es-ES_tradnl" u="sng" dirty="0" smtClean="0"/>
          </a:p>
          <a:p>
            <a:pPr marL="0" indent="0" algn="just">
              <a:buNone/>
            </a:pPr>
            <a:endParaRPr lang="es-ES_tradnl" u="sng" dirty="0"/>
          </a:p>
          <a:p>
            <a:pPr marL="0" indent="0" algn="just">
              <a:buNone/>
            </a:pPr>
            <a:r>
              <a:rPr lang="es-ES_tradnl" u="sng" dirty="0" smtClean="0"/>
              <a:t>Nobody</a:t>
            </a:r>
            <a:r>
              <a:rPr lang="es-ES_tradnl" u="sng" dirty="0"/>
              <a:t>`s business</a:t>
            </a:r>
            <a:r>
              <a:rPr lang="es-ES_tradnl" dirty="0"/>
              <a:t> (</a:t>
            </a:r>
            <a:r>
              <a:rPr lang="es-ES_tradnl" dirty="0" err="1"/>
              <a:t>Beliner</a:t>
            </a:r>
            <a:r>
              <a:rPr lang="es-ES_tradnl" dirty="0" smtClean="0"/>
              <a:t>)</a:t>
            </a:r>
            <a:endParaRPr lang="es-ES_tradnl" dirty="0"/>
          </a:p>
          <a:p>
            <a:pPr marL="0" indent="0" algn="just">
              <a:buNone/>
            </a:pPr>
            <a:endParaRPr lang="es-ES_tradnl" u="sng" dirty="0" smtClean="0"/>
          </a:p>
          <a:p>
            <a:pPr marL="0" indent="0" algn="just">
              <a:buNone/>
            </a:pPr>
            <a:endParaRPr lang="es-ES_tradnl" u="sng" dirty="0"/>
          </a:p>
          <a:p>
            <a:pPr marL="0" indent="0" algn="just">
              <a:buNone/>
            </a:pPr>
            <a:r>
              <a:rPr lang="es-ES_tradnl" u="sng" dirty="0" smtClean="0"/>
              <a:t>Kya </a:t>
            </a:r>
            <a:r>
              <a:rPr lang="es-ES_tradnl" u="sng" dirty="0"/>
              <a:t>k ara ba a</a:t>
            </a:r>
            <a:r>
              <a:rPr lang="es-ES_tradnl" dirty="0"/>
              <a:t> (Naomi </a:t>
            </a:r>
            <a:r>
              <a:rPr lang="es-ES_tradnl" dirty="0" err="1"/>
              <a:t>Kawase</a:t>
            </a:r>
            <a:r>
              <a:rPr lang="es-ES_tradnl" dirty="0"/>
              <a:t>) </a:t>
            </a:r>
            <a:endParaRPr lang="es-ES" dirty="0"/>
          </a:p>
          <a:p>
            <a:pPr>
              <a:buNone/>
            </a:pP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409504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3.1.6. Modo poético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184576"/>
          </a:xfrm>
        </p:spPr>
        <p:txBody>
          <a:bodyPr>
            <a:normAutofit fontScale="62500" lnSpcReduction="20000"/>
          </a:bodyPr>
          <a:lstStyle/>
          <a:p>
            <a:r>
              <a:rPr lang="es-ES_tradnl" dirty="0"/>
              <a:t>Se vincula su origen con la aparición de la vanguardias artísticas en el cine, y por eso incluye muchos de los artefactos representativos de otras artes (fragmentación, impresiones subjetivas, surrealismo, etc.)</a:t>
            </a:r>
          </a:p>
          <a:p>
            <a:r>
              <a:rPr lang="es-ES_tradnl" dirty="0" smtClean="0"/>
              <a:t>Tiene </a:t>
            </a:r>
            <a:r>
              <a:rPr lang="es-ES_tradnl" dirty="0"/>
              <a:t>la voluntad de crear un tono y estado de ánimo determinado más que proporcionar información al </a:t>
            </a:r>
            <a:r>
              <a:rPr lang="es-ES_tradnl" dirty="0" smtClean="0"/>
              <a:t>espectador. </a:t>
            </a:r>
            <a:r>
              <a:rPr lang="es-ES_tradnl" dirty="0"/>
              <a:t>Subraya las formas en las que la voz del cineasta dota a los fragmentos del mundo histórico de una integridad formal y estética específica en cada film determinado</a:t>
            </a:r>
            <a:r>
              <a:rPr lang="es-ES_tradnl" dirty="0" smtClean="0"/>
              <a:t>.</a:t>
            </a:r>
          </a:p>
          <a:p>
            <a:r>
              <a:rPr lang="es-ES_tradnl" dirty="0"/>
              <a:t>E</a:t>
            </a:r>
            <a:r>
              <a:rPr lang="es-ES_tradnl" dirty="0" smtClean="0"/>
              <a:t>specie </a:t>
            </a:r>
            <a:r>
              <a:rPr lang="es-ES_tradnl" dirty="0"/>
              <a:t>de cajón de </a:t>
            </a:r>
            <a:r>
              <a:rPr lang="es-ES_tradnl" dirty="0" smtClean="0"/>
              <a:t>sastre.</a:t>
            </a:r>
            <a:endParaRPr lang="es-ES_tradnl" dirty="0"/>
          </a:p>
          <a:p>
            <a:r>
              <a:rPr lang="es-ES_tradnl" dirty="0" smtClean="0"/>
              <a:t>Se </a:t>
            </a:r>
            <a:r>
              <a:rPr lang="es-ES_tradnl" dirty="0"/>
              <a:t>trata de una modalidad que ha reaparecido en diferentes épocas y que en muchos documentales contemporáneos vuelve a coger fuerza y presencia. Destacan en esta modalidad las vanguardias de los años veinte y treinta (la finalidad estética en el cine documental liderada por </a:t>
            </a:r>
            <a:r>
              <a:rPr lang="es-ES_tradnl" dirty="0" err="1"/>
              <a:t>Walther</a:t>
            </a:r>
            <a:r>
              <a:rPr lang="es-ES_tradnl" dirty="0"/>
              <a:t> </a:t>
            </a:r>
            <a:r>
              <a:rPr lang="es-ES_tradnl" dirty="0" err="1"/>
              <a:t>Ruttman</a:t>
            </a:r>
            <a:r>
              <a:rPr lang="es-ES_tradnl" dirty="0"/>
              <a:t>, Jean Vigo y </a:t>
            </a:r>
            <a:r>
              <a:rPr lang="es-ES_tradnl" dirty="0" err="1"/>
              <a:t>Joris</a:t>
            </a:r>
            <a:r>
              <a:rPr lang="es-ES_tradnl" dirty="0"/>
              <a:t> </a:t>
            </a:r>
            <a:r>
              <a:rPr lang="es-ES_tradnl" dirty="0" err="1"/>
              <a:t>Ivens</a:t>
            </a:r>
            <a:r>
              <a:rPr lang="es-ES_tradnl" dirty="0"/>
              <a:t>) y las películas próximas al arte y al neorrealismo (la finalidad artística y poética del lenguaje documental plasmada en las aportaciones de </a:t>
            </a:r>
            <a:r>
              <a:rPr lang="es-ES_tradnl" dirty="0" err="1"/>
              <a:t>Arne</a:t>
            </a:r>
            <a:r>
              <a:rPr lang="es-ES_tradnl" dirty="0"/>
              <a:t> </a:t>
            </a:r>
            <a:r>
              <a:rPr lang="es-ES_tradnl" dirty="0" err="1"/>
              <a:t>Sucksdorf</a:t>
            </a:r>
            <a:r>
              <a:rPr lang="es-ES_tradnl" dirty="0"/>
              <a:t> y </a:t>
            </a:r>
            <a:r>
              <a:rPr lang="es-ES_tradnl" dirty="0" err="1"/>
              <a:t>Bert</a:t>
            </a:r>
            <a:r>
              <a:rPr lang="es-ES_tradnl" dirty="0"/>
              <a:t> </a:t>
            </a:r>
            <a:r>
              <a:rPr lang="es-ES_tradnl" dirty="0" err="1"/>
              <a:t>Haanstra</a:t>
            </a:r>
            <a:r>
              <a:rPr lang="es-ES_tradnl" dirty="0"/>
              <a:t>).</a:t>
            </a:r>
          </a:p>
          <a:p>
            <a:r>
              <a:rPr lang="es-ES_tradnl" dirty="0" smtClean="0"/>
              <a:t>Luis </a:t>
            </a:r>
            <a:r>
              <a:rPr lang="es-ES_tradnl" dirty="0"/>
              <a:t>Buñuel, Chris </a:t>
            </a:r>
            <a:r>
              <a:rPr lang="es-ES_tradnl" dirty="0" err="1"/>
              <a:t>Marker</a:t>
            </a:r>
            <a:r>
              <a:rPr lang="es-ES_tradnl" dirty="0"/>
              <a:t>, Les </a:t>
            </a:r>
            <a:r>
              <a:rPr lang="es-ES_tradnl" dirty="0" err="1"/>
              <a:t>Blank</a:t>
            </a:r>
            <a:r>
              <a:rPr lang="es-ES_tradnl" dirty="0"/>
              <a:t>, Kenneth </a:t>
            </a:r>
            <a:r>
              <a:rPr lang="es-ES_tradnl" dirty="0" err="1"/>
              <a:t>Anger</a:t>
            </a:r>
            <a:r>
              <a:rPr lang="es-ES_tradnl" dirty="0"/>
              <a:t>, </a:t>
            </a:r>
            <a:r>
              <a:rPr lang="es-ES_tradnl" dirty="0" err="1"/>
              <a:t>Péter</a:t>
            </a:r>
            <a:r>
              <a:rPr lang="es-ES_tradnl" dirty="0"/>
              <a:t> </a:t>
            </a:r>
            <a:r>
              <a:rPr lang="es-ES_tradnl" dirty="0" err="1"/>
              <a:t>Forgacs</a:t>
            </a:r>
            <a:r>
              <a:rPr lang="es-ES_tradnl" dirty="0"/>
              <a:t>,…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3.1.6. Modo poético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k-SK" dirty="0" smtClean="0">
              <a:hlinkClick r:id="rId2"/>
            </a:endParaRPr>
          </a:p>
          <a:p>
            <a:r>
              <a:rPr lang="fi-FI" dirty="0"/>
              <a:t>Koyaanisqatsi (</a:t>
            </a:r>
            <a:r>
              <a:rPr lang="it-IT" dirty="0" err="1"/>
              <a:t>Godfrey</a:t>
            </a:r>
            <a:r>
              <a:rPr lang="it-IT" dirty="0"/>
              <a:t> Reggio, </a:t>
            </a:r>
            <a:r>
              <a:rPr lang="fi-FI" dirty="0"/>
              <a:t>1982</a:t>
            </a:r>
            <a:r>
              <a:rPr lang="fi-FI" dirty="0" smtClean="0"/>
              <a:t>)</a:t>
            </a:r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r>
              <a:rPr lang="sk-SK" dirty="0" smtClean="0"/>
              <a:t>Baraka (Ron Fricke, 1992)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341497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s-ES_tradnl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3.2.1. Cine de ensayo. </a:t>
            </a:r>
            <a:r>
              <a:rPr lang="en-GB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Cine experimental</a:t>
            </a:r>
            <a:r>
              <a:rPr lang="es-E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s-E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s-E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785395"/>
          </a:xfrm>
        </p:spPr>
        <p:txBody>
          <a:bodyPr>
            <a:normAutofit lnSpcReduction="10000"/>
          </a:bodyPr>
          <a:lstStyle/>
          <a:p>
            <a:r>
              <a:rPr lang="en-GB" sz="2400" dirty="0" smtClean="0"/>
              <a:t>Del </a:t>
            </a:r>
            <a:r>
              <a:rPr lang="en-GB" sz="2400" dirty="0"/>
              <a:t>“compilation film” al “found footage film</a:t>
            </a:r>
            <a:r>
              <a:rPr lang="en-GB" sz="2400" dirty="0" smtClean="0"/>
              <a:t>”.</a:t>
            </a:r>
          </a:p>
          <a:p>
            <a:pPr marL="0" indent="0">
              <a:buNone/>
            </a:pPr>
            <a:endParaRPr lang="es-ES" sz="2400" dirty="0"/>
          </a:p>
          <a:p>
            <a:r>
              <a:rPr lang="es-ES_tradnl" sz="2400" dirty="0"/>
              <a:t>Film–diario</a:t>
            </a:r>
            <a:r>
              <a:rPr lang="es-ES_tradnl" sz="2400" dirty="0" smtClean="0"/>
              <a:t>.</a:t>
            </a:r>
          </a:p>
          <a:p>
            <a:endParaRPr lang="es-ES" sz="2400" dirty="0"/>
          </a:p>
          <a:p>
            <a:r>
              <a:rPr lang="es-ES_tradnl" sz="2400" i="1" dirty="0" smtClean="0"/>
              <a:t>La </a:t>
            </a:r>
            <a:r>
              <a:rPr lang="es-ES_tradnl" sz="2400" i="1" dirty="0"/>
              <a:t>jeteé</a:t>
            </a:r>
            <a:r>
              <a:rPr lang="es-ES_tradnl" sz="2400" dirty="0"/>
              <a:t> (Chris </a:t>
            </a:r>
            <a:r>
              <a:rPr lang="es-ES_tradnl" sz="2400" dirty="0" err="1"/>
              <a:t>Marker</a:t>
            </a:r>
            <a:r>
              <a:rPr lang="es-ES_tradnl" sz="2400" dirty="0"/>
              <a:t>, 1962); </a:t>
            </a:r>
            <a:r>
              <a:rPr lang="es-ES_tradnl" sz="2400" dirty="0" err="1"/>
              <a:t>Lettre</a:t>
            </a:r>
            <a:r>
              <a:rPr lang="es-ES_tradnl" sz="2400" dirty="0"/>
              <a:t> de </a:t>
            </a:r>
            <a:r>
              <a:rPr lang="es-ES_tradnl" sz="2400" dirty="0" err="1"/>
              <a:t>Siberie</a:t>
            </a:r>
            <a:r>
              <a:rPr lang="es-ES_tradnl" sz="2400" dirty="0"/>
              <a:t> (Chris </a:t>
            </a:r>
            <a:r>
              <a:rPr lang="es-ES_tradnl" sz="2400" dirty="0" err="1"/>
              <a:t>Marker</a:t>
            </a:r>
            <a:r>
              <a:rPr lang="es-ES_tradnl" sz="2400" dirty="0"/>
              <a:t>, 1958</a:t>
            </a:r>
            <a:r>
              <a:rPr lang="es-ES_tradnl" sz="2400" dirty="0" smtClean="0"/>
              <a:t>)</a:t>
            </a:r>
          </a:p>
          <a:p>
            <a:endParaRPr lang="es-ES" sz="2400" dirty="0"/>
          </a:p>
          <a:p>
            <a:r>
              <a:rPr lang="es-ES_tradnl" sz="2400" i="1" dirty="0"/>
              <a:t>Los espigadores y la espigadora</a:t>
            </a:r>
            <a:r>
              <a:rPr lang="es-ES_tradnl" sz="2400" dirty="0"/>
              <a:t> (</a:t>
            </a:r>
            <a:r>
              <a:rPr lang="es-ES_tradnl" sz="2400" dirty="0" err="1"/>
              <a:t>Agnes</a:t>
            </a:r>
            <a:r>
              <a:rPr lang="es-ES_tradnl" sz="2400" dirty="0"/>
              <a:t> </a:t>
            </a:r>
            <a:r>
              <a:rPr lang="es-ES_tradnl" sz="2400" dirty="0" err="1"/>
              <a:t>Warda</a:t>
            </a:r>
            <a:r>
              <a:rPr lang="es-ES_tradnl" sz="2400" dirty="0"/>
              <a:t>, 2000</a:t>
            </a:r>
            <a:r>
              <a:rPr lang="es-ES_tradnl" sz="2400" dirty="0" smtClean="0"/>
              <a:t>)</a:t>
            </a:r>
          </a:p>
          <a:p>
            <a:endParaRPr lang="es-ES" sz="2400" dirty="0"/>
          </a:p>
          <a:p>
            <a:r>
              <a:rPr lang="en-GB" sz="2400" i="1" dirty="0"/>
              <a:t>Sonic outlaws </a:t>
            </a:r>
            <a:r>
              <a:rPr lang="en-GB" sz="2400" dirty="0"/>
              <a:t>(Craig Baldwin,1995</a:t>
            </a:r>
            <a:r>
              <a:rPr lang="en-GB" sz="2400" dirty="0" smtClean="0"/>
              <a:t>)</a:t>
            </a:r>
          </a:p>
          <a:p>
            <a:pPr marL="0" indent="0">
              <a:buNone/>
            </a:pPr>
            <a:endParaRPr lang="es-ES" sz="2400" dirty="0"/>
          </a:p>
          <a:p>
            <a:r>
              <a:rPr lang="en-GB" sz="2400" i="1" dirty="0"/>
              <a:t>Reminiscences of a Journey to Lithuania</a:t>
            </a:r>
            <a:r>
              <a:rPr lang="en-GB" sz="2400" dirty="0"/>
              <a:t> (Jonas </a:t>
            </a:r>
            <a:r>
              <a:rPr lang="en-GB" sz="2400" dirty="0" err="1"/>
              <a:t>Mekas</a:t>
            </a:r>
            <a:r>
              <a:rPr lang="en-GB" sz="2400" dirty="0"/>
              <a:t>, 1972)</a:t>
            </a:r>
            <a:endParaRPr lang="es-ES" sz="2400" dirty="0"/>
          </a:p>
          <a:p>
            <a:endParaRPr lang="es-ES" sz="2400" dirty="0"/>
          </a:p>
        </p:txBody>
      </p:sp>
      <p:sp>
        <p:nvSpPr>
          <p:cNvPr id="4" name="Rectángulo 3"/>
          <p:cNvSpPr/>
          <p:nvPr/>
        </p:nvSpPr>
        <p:spPr>
          <a:xfrm>
            <a:off x="323528" y="332656"/>
            <a:ext cx="85689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2800" b="1" u="sng" dirty="0"/>
              <a:t>3.2. Tendencias en el documental contemporáneo</a:t>
            </a:r>
            <a:endParaRPr lang="es-ES" sz="2800" b="1" u="sng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3.2.2. </a:t>
            </a:r>
            <a:r>
              <a:rPr lang="es-ES_tradnl" sz="31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Found</a:t>
            </a:r>
            <a:r>
              <a:rPr lang="es-ES_tradnl" sz="31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_tradnl" sz="31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Footage</a:t>
            </a:r>
            <a:r>
              <a:rPr lang="es-ES_tradnl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Metraje encontrado</a:t>
            </a: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196752"/>
            <a:ext cx="8568952" cy="4929411"/>
          </a:xfrm>
        </p:spPr>
        <p:txBody>
          <a:bodyPr>
            <a:normAutofit/>
          </a:bodyPr>
          <a:lstStyle/>
          <a:p>
            <a:r>
              <a:rPr lang="es-ES_tradnl" sz="2400" i="1" dirty="0" err="1"/>
              <a:t>Found</a:t>
            </a:r>
            <a:r>
              <a:rPr lang="es-ES_tradnl" sz="2400" i="1" dirty="0"/>
              <a:t> </a:t>
            </a:r>
            <a:r>
              <a:rPr lang="es-ES_tradnl" sz="2400" i="1" dirty="0" err="1"/>
              <a:t>footage</a:t>
            </a:r>
            <a:r>
              <a:rPr lang="es-ES_tradnl" sz="2400" i="1" dirty="0"/>
              <a:t> film</a:t>
            </a:r>
            <a:r>
              <a:rPr lang="es-ES_tradnl" sz="2400" dirty="0"/>
              <a:t>, película de metraje encontrado, film de apropiación, </a:t>
            </a:r>
            <a:r>
              <a:rPr lang="es-ES_tradnl" sz="2400" i="1" dirty="0" err="1"/>
              <a:t>compilation</a:t>
            </a:r>
            <a:r>
              <a:rPr lang="es-ES_tradnl" sz="2400" i="1" dirty="0"/>
              <a:t> film</a:t>
            </a:r>
            <a:r>
              <a:rPr lang="es-ES_tradnl" sz="2400" dirty="0"/>
              <a:t>, </a:t>
            </a:r>
            <a:r>
              <a:rPr lang="es-ES_tradnl" sz="2400" i="1" dirty="0" err="1"/>
              <a:t>archival</a:t>
            </a:r>
            <a:r>
              <a:rPr lang="es-ES_tradnl" sz="2400" i="1" dirty="0"/>
              <a:t> </a:t>
            </a:r>
            <a:r>
              <a:rPr lang="es-ES_tradnl" sz="2400" i="1" dirty="0" smtClean="0"/>
              <a:t>film</a:t>
            </a:r>
            <a:r>
              <a:rPr lang="es-ES_tradnl" sz="2400" dirty="0" smtClean="0"/>
              <a:t>, </a:t>
            </a:r>
            <a:r>
              <a:rPr lang="es-ES_tradnl" sz="2400" dirty="0"/>
              <a:t>el </a:t>
            </a:r>
            <a:r>
              <a:rPr lang="es-ES_tradnl" sz="2400" i="1" dirty="0" err="1"/>
              <a:t>détournement</a:t>
            </a:r>
            <a:r>
              <a:rPr lang="es-ES_tradnl" sz="2400" i="1" dirty="0"/>
              <a:t> </a:t>
            </a:r>
            <a:r>
              <a:rPr lang="es-ES_tradnl" sz="2400" dirty="0" smtClean="0"/>
              <a:t>fílmico, </a:t>
            </a:r>
            <a:r>
              <a:rPr lang="es-ES_tradnl" sz="2400" dirty="0"/>
              <a:t>cine de </a:t>
            </a:r>
            <a:r>
              <a:rPr lang="es-ES_tradnl" sz="2400" dirty="0" smtClean="0"/>
              <a:t>desmontaje,</a:t>
            </a:r>
            <a:r>
              <a:rPr lang="es-ES" sz="2400" dirty="0" smtClean="0"/>
              <a:t>…</a:t>
            </a:r>
            <a:r>
              <a:rPr lang="es-ES_tradnl" sz="2400" dirty="0" smtClean="0"/>
              <a:t>  </a:t>
            </a:r>
          </a:p>
          <a:p>
            <a:r>
              <a:rPr lang="es-ES_tradnl" sz="2400" dirty="0" smtClean="0"/>
              <a:t>Películas formadas mayoritariamente o en su totalidad por fragmentos de metraje ajeno, re contextualizándolo, dándole un nuevo carácter y sentido, apropiándose y presentando una nueva disposición de éste. </a:t>
            </a:r>
          </a:p>
          <a:p>
            <a:r>
              <a:rPr lang="es-ES_tradnl" sz="2400" dirty="0" smtClean="0"/>
              <a:t>Cine de carácter </a:t>
            </a:r>
            <a:r>
              <a:rPr lang="es-ES_tradnl" sz="2400" dirty="0"/>
              <a:t>subversivo, reflexivo, crítico, cuestionando las formas de representación. </a:t>
            </a:r>
            <a:endParaRPr lang="es-ES_tradnl" sz="2400" dirty="0" smtClean="0"/>
          </a:p>
          <a:p>
            <a:r>
              <a:rPr lang="es-ES_tradnl" sz="2400" dirty="0"/>
              <a:t>C</a:t>
            </a:r>
            <a:r>
              <a:rPr lang="es-ES_tradnl" sz="2400" dirty="0" smtClean="0"/>
              <a:t>on </a:t>
            </a:r>
            <a:r>
              <a:rPr lang="es-ES_tradnl" sz="2400" dirty="0"/>
              <a:t>la aparición de Internet, el </a:t>
            </a:r>
            <a:r>
              <a:rPr lang="es-ES_tradnl" sz="2400" i="1" dirty="0" err="1"/>
              <a:t>found</a:t>
            </a:r>
            <a:r>
              <a:rPr lang="es-ES_tradnl" sz="2400" i="1" dirty="0"/>
              <a:t> </a:t>
            </a:r>
            <a:r>
              <a:rPr lang="es-ES_tradnl" sz="2400" i="1" dirty="0" err="1"/>
              <a:t>footage</a:t>
            </a:r>
            <a:r>
              <a:rPr lang="es-ES_tradnl" sz="2400" i="1" dirty="0"/>
              <a:t> </a:t>
            </a:r>
            <a:r>
              <a:rPr lang="es-ES_tradnl" sz="2400" dirty="0"/>
              <a:t>se ha convertido en una de las prácticas fundamentales en el cine </a:t>
            </a:r>
            <a:r>
              <a:rPr lang="es-ES_tradnl" sz="2400" dirty="0" smtClean="0"/>
              <a:t>experimental</a:t>
            </a:r>
          </a:p>
        </p:txBody>
      </p:sp>
    </p:spTree>
    <p:extLst>
      <p:ext uri="{BB962C8B-B14F-4D97-AF65-F5344CB8AC3E}">
        <p14:creationId xmlns:p14="http://schemas.microsoft.com/office/powerpoint/2010/main" xmlns="" val="32027926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3.2.2. </a:t>
            </a:r>
            <a:r>
              <a:rPr lang="es-ES_tradnl" sz="31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Found</a:t>
            </a:r>
            <a:r>
              <a:rPr lang="es-ES_tradnl" sz="31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_tradnl" sz="31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Footage</a:t>
            </a:r>
            <a:r>
              <a:rPr lang="es-ES_tradnl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Metraje encontrado</a:t>
            </a: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980728"/>
            <a:ext cx="8568952" cy="5616624"/>
          </a:xfrm>
        </p:spPr>
        <p:txBody>
          <a:bodyPr>
            <a:normAutofit/>
          </a:bodyPr>
          <a:lstStyle/>
          <a:p>
            <a:r>
              <a:rPr lang="es-ES_tradnl" sz="2400" dirty="0" smtClean="0"/>
              <a:t>"</a:t>
            </a:r>
            <a:r>
              <a:rPr lang="es-ES_tradnl" sz="2400" dirty="0"/>
              <a:t>Metraje encontrado. La apropiación en el cine documental y experimental" de Antonio </a:t>
            </a:r>
            <a:r>
              <a:rPr lang="es-ES_tradnl" sz="2400" dirty="0" err="1"/>
              <a:t>Weinrichter</a:t>
            </a:r>
            <a:r>
              <a:rPr lang="es-ES_tradnl" sz="2400" dirty="0"/>
              <a:t>. Colección Punto de Vista. Festival Internacional de Cine Documental de Navarra, 2009.</a:t>
            </a:r>
            <a:r>
              <a:rPr lang="es-ES_tradnl" sz="2400" b="1" dirty="0"/>
              <a:t> </a:t>
            </a:r>
            <a:endParaRPr lang="es-ES_tradnl" sz="2400" dirty="0"/>
          </a:p>
          <a:p>
            <a:r>
              <a:rPr lang="es-ES_tradnl" sz="2400" dirty="0" smtClean="0"/>
              <a:t> </a:t>
            </a:r>
            <a:r>
              <a:rPr lang="es-ES_tradnl" sz="2400" dirty="0"/>
              <a:t>Pioneros: “</a:t>
            </a:r>
            <a:r>
              <a:rPr lang="es-ES_tradnl" sz="2400" u="sng" dirty="0"/>
              <a:t>Rose Hobart</a:t>
            </a:r>
            <a:r>
              <a:rPr lang="es-ES_tradnl" sz="2400" dirty="0"/>
              <a:t>” de Joseph </a:t>
            </a:r>
            <a:r>
              <a:rPr lang="es-ES_tradnl" sz="2400" dirty="0" err="1"/>
              <a:t>Cornell</a:t>
            </a:r>
            <a:r>
              <a:rPr lang="es-ES_tradnl" sz="2400" dirty="0"/>
              <a:t> (1939), “</a:t>
            </a:r>
            <a:r>
              <a:rPr lang="es-ES_tradnl" sz="2400" u="sng" dirty="0"/>
              <a:t>A Movie</a:t>
            </a:r>
            <a:r>
              <a:rPr lang="es-ES_tradnl" sz="2400" dirty="0"/>
              <a:t>” de Bruce </a:t>
            </a:r>
            <a:r>
              <a:rPr lang="es-ES_tradnl" sz="2400" dirty="0" err="1"/>
              <a:t>Conner</a:t>
            </a:r>
            <a:r>
              <a:rPr lang="es-ES_tradnl" sz="2400" dirty="0"/>
              <a:t> (1958</a:t>
            </a:r>
            <a:r>
              <a:rPr lang="es-ES_tradnl" sz="2400" dirty="0" smtClean="0"/>
              <a:t>). </a:t>
            </a:r>
          </a:p>
          <a:p>
            <a:r>
              <a:rPr lang="es-ES_tradnl" sz="2400" dirty="0" smtClean="0"/>
              <a:t>“Canciones </a:t>
            </a:r>
            <a:r>
              <a:rPr lang="es-ES_tradnl" sz="2400" dirty="0"/>
              <a:t>para después de una </a:t>
            </a:r>
            <a:r>
              <a:rPr lang="es-ES_tradnl" sz="2400" dirty="0" smtClean="0"/>
              <a:t>guerra” (Basilio </a:t>
            </a:r>
            <a:r>
              <a:rPr lang="es-ES_tradnl" sz="2400" dirty="0"/>
              <a:t>Martín Patino</a:t>
            </a:r>
            <a:r>
              <a:rPr lang="es-ES_tradnl" sz="2400" dirty="0" smtClean="0"/>
              <a:t>, 1971).</a:t>
            </a:r>
          </a:p>
          <a:p>
            <a:pPr lvl="0"/>
            <a:r>
              <a:rPr lang="es-ES_tradnl" sz="2400" dirty="0"/>
              <a:t>Alberto </a:t>
            </a:r>
            <a:r>
              <a:rPr lang="es-ES_tradnl" sz="2400" dirty="0" err="1"/>
              <a:t>Gonzalez</a:t>
            </a:r>
            <a:r>
              <a:rPr lang="es-ES_tradnl" sz="2400" dirty="0"/>
              <a:t> Vázquez (</a:t>
            </a:r>
            <a:r>
              <a:rPr lang="es-ES_tradnl" sz="2400" dirty="0" err="1"/>
              <a:t>Queridoantonio</a:t>
            </a:r>
            <a:r>
              <a:rPr lang="es-ES_tradnl" sz="2400" dirty="0"/>
              <a:t>)</a:t>
            </a:r>
          </a:p>
          <a:p>
            <a:pPr marL="0" indent="0">
              <a:buNone/>
            </a:pPr>
            <a:r>
              <a:rPr lang="es-ES_tradnl" sz="2400" dirty="0" smtClean="0">
                <a:hlinkClick r:id="rId2"/>
              </a:rPr>
              <a:t>    </a:t>
            </a:r>
            <a:r>
              <a:rPr lang="es-ES_tradnl" sz="2400" u="sng" dirty="0" smtClean="0">
                <a:hlinkClick r:id="rId2"/>
              </a:rPr>
              <a:t>http</a:t>
            </a:r>
            <a:r>
              <a:rPr lang="es-ES_tradnl" sz="2400" u="sng" dirty="0">
                <a:hlinkClick r:id="rId2"/>
              </a:rPr>
              <a:t>://www.queridoantonio.com/</a:t>
            </a:r>
            <a:endParaRPr lang="es-ES_tradnl" sz="2400" u="sng" dirty="0"/>
          </a:p>
          <a:p>
            <a:pPr lvl="0"/>
            <a:r>
              <a:rPr lang="es-ES_tradnl" sz="2400" dirty="0" smtClean="0"/>
              <a:t>Christian </a:t>
            </a:r>
            <a:r>
              <a:rPr lang="es-ES_tradnl" sz="2400" dirty="0" err="1"/>
              <a:t>Marclay</a:t>
            </a:r>
            <a:r>
              <a:rPr lang="es-ES_tradnl" sz="2400" dirty="0"/>
              <a:t> </a:t>
            </a:r>
          </a:p>
          <a:p>
            <a:pPr marL="0" indent="0">
              <a:buNone/>
            </a:pPr>
            <a:r>
              <a:rPr lang="es-ES_tradnl" sz="2400" dirty="0" smtClean="0"/>
              <a:t>    “</a:t>
            </a:r>
            <a:r>
              <a:rPr lang="es-ES_tradnl" sz="2400" dirty="0" err="1" smtClean="0"/>
              <a:t>Telephones</a:t>
            </a:r>
            <a:r>
              <a:rPr lang="es-ES_tradnl" sz="2400" dirty="0" smtClean="0"/>
              <a:t>” (1995</a:t>
            </a:r>
            <a:r>
              <a:rPr lang="es-ES_tradnl" sz="2400" dirty="0"/>
              <a:t>)</a:t>
            </a:r>
          </a:p>
          <a:p>
            <a:pPr marL="0" indent="0">
              <a:buNone/>
            </a:pPr>
            <a:r>
              <a:rPr lang="es-ES_tradnl" sz="2400" dirty="0" smtClean="0"/>
              <a:t>    "</a:t>
            </a:r>
            <a:r>
              <a:rPr lang="es-ES_tradnl" sz="2400" dirty="0" err="1"/>
              <a:t>The</a:t>
            </a:r>
            <a:r>
              <a:rPr lang="es-ES_tradnl" sz="2400" dirty="0"/>
              <a:t> </a:t>
            </a:r>
            <a:r>
              <a:rPr lang="es-ES_tradnl" sz="2400" dirty="0" err="1"/>
              <a:t>Clock</a:t>
            </a:r>
            <a:r>
              <a:rPr lang="es-ES_tradnl" sz="2400" dirty="0" smtClean="0"/>
              <a:t>" (2010</a:t>
            </a:r>
            <a:r>
              <a:rPr lang="es-ES_tradnl" sz="2400" dirty="0"/>
              <a:t>)</a:t>
            </a:r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xmlns="" val="3411483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5576" y="2060848"/>
            <a:ext cx="8782809" cy="4340370"/>
          </a:xfrm>
        </p:spPr>
        <p:txBody>
          <a:bodyPr>
            <a:normAutofit fontScale="90000"/>
          </a:bodyPr>
          <a:lstStyle/>
          <a:p>
            <a:pPr lvl="1"/>
            <a:r>
              <a:rPr lang="es-ES_tradnl" sz="2800" dirty="0"/>
              <a:t/>
            </a:r>
            <a:br>
              <a:rPr lang="es-ES_tradnl" sz="2800" dirty="0"/>
            </a:br>
            <a:r>
              <a:rPr lang="es-ES_tradnl" sz="2200" dirty="0" smtClean="0"/>
              <a:t/>
            </a:r>
            <a:br>
              <a:rPr lang="es-ES_tradnl" sz="2200" dirty="0" smtClean="0"/>
            </a:br>
            <a:r>
              <a:rPr lang="es-ES_tradnl" sz="2200" dirty="0" smtClean="0"/>
              <a:t>3.1. Modos </a:t>
            </a:r>
            <a:r>
              <a:rPr lang="es-ES_tradnl" sz="2200" dirty="0"/>
              <a:t>de representación (</a:t>
            </a:r>
            <a:r>
              <a:rPr lang="es-ES_tradnl" sz="2200" dirty="0" err="1"/>
              <a:t>Nichols</a:t>
            </a:r>
            <a:r>
              <a:rPr lang="es-ES_tradnl" sz="2200" dirty="0"/>
              <a:t>)</a:t>
            </a:r>
            <a:br>
              <a:rPr lang="es-ES_tradnl" sz="2200" dirty="0"/>
            </a:br>
            <a:r>
              <a:rPr lang="es-ES_tradnl" sz="2200" dirty="0" smtClean="0"/>
              <a:t>    3.1.1. </a:t>
            </a:r>
            <a:r>
              <a:rPr lang="es-ES" sz="2200" dirty="0" smtClean="0"/>
              <a:t>Expositivo </a:t>
            </a:r>
            <a:r>
              <a:rPr lang="es-ES_tradnl" sz="2200" dirty="0"/>
              <a:t/>
            </a:r>
            <a:br>
              <a:rPr lang="es-ES_tradnl" sz="2200" dirty="0"/>
            </a:br>
            <a:r>
              <a:rPr lang="es-ES_tradnl" sz="2200" dirty="0" smtClean="0"/>
              <a:t>    3.1.2. </a:t>
            </a:r>
            <a:r>
              <a:rPr lang="es-ES" sz="2200" dirty="0" smtClean="0"/>
              <a:t>Observacional</a:t>
            </a:r>
            <a:r>
              <a:rPr lang="es-ES_tradnl" sz="2200" dirty="0"/>
              <a:t/>
            </a:r>
            <a:br>
              <a:rPr lang="es-ES_tradnl" sz="2200" dirty="0"/>
            </a:br>
            <a:r>
              <a:rPr lang="es-ES_tradnl" sz="2200" dirty="0" smtClean="0"/>
              <a:t>    3.1.3. </a:t>
            </a:r>
            <a:r>
              <a:rPr lang="es-ES" sz="2200" dirty="0" smtClean="0"/>
              <a:t>Interactivo </a:t>
            </a:r>
            <a:r>
              <a:rPr lang="es-ES" sz="2200" dirty="0"/>
              <a:t>o Participativo</a:t>
            </a:r>
            <a:r>
              <a:rPr lang="es-ES_tradnl" sz="2200" dirty="0"/>
              <a:t/>
            </a:r>
            <a:br>
              <a:rPr lang="es-ES_tradnl" sz="2200" dirty="0"/>
            </a:br>
            <a:r>
              <a:rPr lang="es-ES_tradnl" sz="2200" dirty="0" smtClean="0"/>
              <a:t>    3.1.4. </a:t>
            </a:r>
            <a:r>
              <a:rPr lang="es-ES" sz="2200" dirty="0" smtClean="0"/>
              <a:t>Reflexivo </a:t>
            </a:r>
            <a:r>
              <a:rPr lang="es-ES_tradnl" sz="2200" dirty="0"/>
              <a:t/>
            </a:r>
            <a:br>
              <a:rPr lang="es-ES_tradnl" sz="2200" dirty="0"/>
            </a:br>
            <a:r>
              <a:rPr lang="es-ES_tradnl" sz="2200" dirty="0" smtClean="0"/>
              <a:t>    3.1.5. </a:t>
            </a:r>
            <a:r>
              <a:rPr lang="es-ES" sz="2200" dirty="0" err="1" smtClean="0"/>
              <a:t>Performativo</a:t>
            </a:r>
            <a:r>
              <a:rPr lang="es-ES" sz="2200" dirty="0" smtClean="0"/>
              <a:t> </a:t>
            </a:r>
            <a:r>
              <a:rPr lang="es-ES_tradnl" sz="2200" dirty="0"/>
              <a:t/>
            </a:r>
            <a:br>
              <a:rPr lang="es-ES_tradnl" sz="2200" dirty="0"/>
            </a:br>
            <a:r>
              <a:rPr lang="es-ES_tradnl" sz="2200" dirty="0" smtClean="0"/>
              <a:t>    3.1.6. </a:t>
            </a:r>
            <a:r>
              <a:rPr lang="es-ES" sz="2200" dirty="0" smtClean="0"/>
              <a:t>Poético</a:t>
            </a:r>
            <a:r>
              <a:rPr lang="es-ES_tradnl" sz="2200" dirty="0"/>
              <a:t/>
            </a:r>
            <a:br>
              <a:rPr lang="es-ES_tradnl" sz="2200" dirty="0"/>
            </a:br>
            <a:r>
              <a:rPr lang="es-ES_tradnl" sz="2200" dirty="0" smtClean="0"/>
              <a:t/>
            </a:r>
            <a:br>
              <a:rPr lang="es-ES_tradnl" sz="2200" dirty="0" smtClean="0"/>
            </a:br>
            <a:r>
              <a:rPr lang="es-ES_tradnl" sz="2200" dirty="0" smtClean="0"/>
              <a:t>3.2. Tendencias </a:t>
            </a:r>
            <a:r>
              <a:rPr lang="es-ES_tradnl" sz="2200" dirty="0"/>
              <a:t>en el documental contemporáneo</a:t>
            </a:r>
            <a:br>
              <a:rPr lang="es-ES_tradnl" sz="2200" dirty="0"/>
            </a:br>
            <a:r>
              <a:rPr lang="es-ES_tradnl" sz="2200" dirty="0" smtClean="0"/>
              <a:t>    3.2.1. Cine </a:t>
            </a:r>
            <a:r>
              <a:rPr lang="es-ES_tradnl" sz="2200" dirty="0"/>
              <a:t>ensayo-experimental</a:t>
            </a:r>
            <a:br>
              <a:rPr lang="es-ES_tradnl" sz="2200" dirty="0"/>
            </a:br>
            <a:r>
              <a:rPr lang="es-ES_tradnl" sz="2200" dirty="0" smtClean="0"/>
              <a:t>    3.2.2. </a:t>
            </a:r>
            <a:r>
              <a:rPr lang="es-ES_tradnl" sz="2200" i="1" dirty="0" err="1" smtClean="0"/>
              <a:t>Found</a:t>
            </a:r>
            <a:r>
              <a:rPr lang="es-ES_tradnl" sz="2200" i="1" dirty="0" smtClean="0"/>
              <a:t> </a:t>
            </a:r>
            <a:r>
              <a:rPr lang="es-ES_tradnl" sz="2200" i="1" dirty="0" err="1"/>
              <a:t>Footage</a:t>
            </a:r>
            <a:r>
              <a:rPr lang="es-ES_tradnl" sz="2200" dirty="0"/>
              <a:t>. Metraje encontrado</a:t>
            </a:r>
            <a:br>
              <a:rPr lang="es-ES_tradnl" sz="2200" dirty="0"/>
            </a:br>
            <a:r>
              <a:rPr lang="es-ES_tradnl" sz="2200" dirty="0" smtClean="0"/>
              <a:t>    3.2.3. Docudrama</a:t>
            </a:r>
            <a:r>
              <a:rPr lang="es-ES_tradnl" sz="2200" dirty="0"/>
              <a:t/>
            </a:r>
            <a:br>
              <a:rPr lang="es-ES_tradnl" sz="2200" dirty="0"/>
            </a:br>
            <a:r>
              <a:rPr lang="es-ES_tradnl" sz="2200" dirty="0" smtClean="0"/>
              <a:t>    3.2.4. Falso </a:t>
            </a:r>
            <a:r>
              <a:rPr lang="es-ES_tradnl" sz="2200" dirty="0"/>
              <a:t>documental</a:t>
            </a:r>
            <a:br>
              <a:rPr lang="es-ES_tradnl" sz="2200" dirty="0"/>
            </a:br>
            <a:r>
              <a:rPr lang="es-ES_tradnl" sz="2200" dirty="0" smtClean="0"/>
              <a:t>    3.2.5. </a:t>
            </a:r>
            <a:r>
              <a:rPr lang="es-ES_tradnl" sz="2200" i="1" dirty="0" err="1" smtClean="0"/>
              <a:t>Webdoc</a:t>
            </a:r>
            <a:r>
              <a:rPr lang="es-ES_tradnl" sz="2200" dirty="0"/>
              <a:t/>
            </a:r>
            <a:br>
              <a:rPr lang="es-ES_tradnl" sz="2200" dirty="0"/>
            </a:br>
            <a:r>
              <a:rPr lang="es-ES_tradnl" sz="4000" dirty="0"/>
              <a:t/>
            </a:r>
            <a:br>
              <a:rPr lang="es-ES_tradnl" sz="4000" dirty="0"/>
            </a:br>
            <a:endParaRPr lang="es-ES" sz="4000" dirty="0"/>
          </a:p>
        </p:txBody>
      </p:sp>
      <p:sp>
        <p:nvSpPr>
          <p:cNvPr id="12" name="CuadroTexto 11"/>
          <p:cNvSpPr txBox="1"/>
          <p:nvPr/>
        </p:nvSpPr>
        <p:spPr>
          <a:xfrm>
            <a:off x="1041573" y="356176"/>
            <a:ext cx="737164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600" b="1" dirty="0" smtClean="0">
                <a:latin typeface="Calibri"/>
                <a:cs typeface="Calibri"/>
              </a:rPr>
              <a:t>        </a:t>
            </a:r>
            <a:r>
              <a:rPr lang="es-ES_tradnl" sz="4000" b="1" u="sng" dirty="0" smtClean="0">
                <a:latin typeface="Calibri"/>
                <a:cs typeface="Calibri"/>
              </a:rPr>
              <a:t>GUIÓN DOCUMENTAL</a:t>
            </a:r>
            <a:endParaRPr lang="es-ES_tradnl" sz="4000" b="1" u="sng" dirty="0">
              <a:latin typeface="Calibri"/>
              <a:cs typeface="Calibri"/>
            </a:endParaRPr>
          </a:p>
          <a:p>
            <a:endParaRPr lang="es-ES" dirty="0">
              <a:latin typeface="Calibri"/>
              <a:cs typeface="Calibri"/>
            </a:endParaRPr>
          </a:p>
        </p:txBody>
      </p:sp>
      <p:sp>
        <p:nvSpPr>
          <p:cNvPr id="13" name="7 Rectángulo"/>
          <p:cNvSpPr/>
          <p:nvPr/>
        </p:nvSpPr>
        <p:spPr>
          <a:xfrm>
            <a:off x="0" y="0"/>
            <a:ext cx="9144000" cy="1528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u-ES">
              <a:latin typeface="Calibri"/>
              <a:cs typeface="Calibri"/>
            </a:endParaRPr>
          </a:p>
        </p:txBody>
      </p:sp>
      <p:sp>
        <p:nvSpPr>
          <p:cNvPr id="14" name="8 CuadroTexto"/>
          <p:cNvSpPr txBox="1">
            <a:spLocks noChangeArrowheads="1"/>
          </p:cNvSpPr>
          <p:nvPr/>
        </p:nvSpPr>
        <p:spPr bwMode="auto">
          <a:xfrm>
            <a:off x="1116013" y="44450"/>
            <a:ext cx="748823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endParaRPr lang="es-ES" sz="1600" dirty="0">
              <a:solidFill>
                <a:srgbClr val="C8003E"/>
              </a:solidFill>
              <a:latin typeface="Calibri"/>
              <a:ea typeface="+mn-ea"/>
              <a:cs typeface="Calibri"/>
            </a:endParaRPr>
          </a:p>
        </p:txBody>
      </p:sp>
      <p:sp>
        <p:nvSpPr>
          <p:cNvPr id="15" name="9 Rectángulo"/>
          <p:cNvSpPr/>
          <p:nvPr/>
        </p:nvSpPr>
        <p:spPr>
          <a:xfrm>
            <a:off x="0" y="476250"/>
            <a:ext cx="9144000" cy="1008063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u-ES" dirty="0">
              <a:solidFill>
                <a:schemeClr val="tx1">
                  <a:lumMod val="85000"/>
                  <a:lumOff val="1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16" name="10 Rectángulo"/>
          <p:cNvSpPr/>
          <p:nvPr/>
        </p:nvSpPr>
        <p:spPr>
          <a:xfrm>
            <a:off x="8532813" y="476250"/>
            <a:ext cx="611187" cy="100806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u-ES">
              <a:solidFill>
                <a:sysClr val="windowText" lastClr="000000"/>
              </a:solidFill>
              <a:latin typeface="Calibri"/>
              <a:cs typeface="Calibri"/>
            </a:endParaRPr>
          </a:p>
        </p:txBody>
      </p:sp>
      <p:cxnSp>
        <p:nvCxnSpPr>
          <p:cNvPr id="17" name="15 Conector recto"/>
          <p:cNvCxnSpPr/>
          <p:nvPr/>
        </p:nvCxnSpPr>
        <p:spPr>
          <a:xfrm>
            <a:off x="-36513" y="476250"/>
            <a:ext cx="9180513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3 CuadroTexto"/>
          <p:cNvSpPr txBox="1">
            <a:spLocks noChangeArrowheads="1"/>
          </p:cNvSpPr>
          <p:nvPr/>
        </p:nvSpPr>
        <p:spPr bwMode="auto">
          <a:xfrm>
            <a:off x="179513" y="765175"/>
            <a:ext cx="8280276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ES" sz="3200" dirty="0" smtClean="0">
                <a:solidFill>
                  <a:srgbClr val="F2F2F2"/>
                </a:solidFill>
                <a:latin typeface="Calibri"/>
                <a:cs typeface="Calibri"/>
              </a:rPr>
              <a:t>TEMA 3: </a:t>
            </a:r>
            <a:r>
              <a:rPr lang="es-ES_tradnl" sz="3200" dirty="0" smtClean="0">
                <a:solidFill>
                  <a:schemeClr val="bg1"/>
                </a:solidFill>
                <a:latin typeface="Calibri"/>
                <a:cs typeface="Calibri"/>
              </a:rPr>
              <a:t>Clasificación</a:t>
            </a:r>
            <a:r>
              <a:rPr lang="es-ES_tradnl" sz="3200" dirty="0">
                <a:latin typeface="Calibri"/>
                <a:cs typeface="Calibri"/>
              </a:rPr>
              <a:t/>
            </a:r>
            <a:br>
              <a:rPr lang="es-ES_tradnl" sz="3200" dirty="0">
                <a:latin typeface="Calibri"/>
                <a:cs typeface="Calibri"/>
              </a:rPr>
            </a:br>
            <a:endParaRPr lang="eu-ES" sz="3200" dirty="0">
              <a:solidFill>
                <a:srgbClr val="F2F2F2"/>
              </a:solidFill>
              <a:latin typeface="Calibri"/>
              <a:cs typeface="Calibri"/>
            </a:endParaRPr>
          </a:p>
        </p:txBody>
      </p:sp>
      <p:sp>
        <p:nvSpPr>
          <p:cNvPr id="19" name="8 CuadroTexto"/>
          <p:cNvSpPr txBox="1">
            <a:spLocks noChangeArrowheads="1"/>
          </p:cNvSpPr>
          <p:nvPr/>
        </p:nvSpPr>
        <p:spPr bwMode="auto">
          <a:xfrm>
            <a:off x="-107950" y="44450"/>
            <a:ext cx="89281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smtClean="0">
                <a:latin typeface="Calibri"/>
                <a:cs typeface="Calibri"/>
              </a:rPr>
              <a:t>Guion documental: temario teórico</a:t>
            </a:r>
            <a:endParaRPr lang="es-ES" sz="2000" dirty="0">
              <a:latin typeface="Calibri"/>
              <a:cs typeface="Calibri"/>
            </a:endParaRPr>
          </a:p>
          <a:p>
            <a:pPr algn="r">
              <a:defRPr/>
            </a:pPr>
            <a:endParaRPr lang="es-ES" sz="1600" dirty="0">
              <a:solidFill>
                <a:srgbClr val="C8003E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0453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3.2.3. Docudrama</a:t>
            </a: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241376"/>
            <a:ext cx="8568952" cy="5616624"/>
          </a:xfrm>
        </p:spPr>
        <p:txBody>
          <a:bodyPr>
            <a:normAutofit/>
          </a:bodyPr>
          <a:lstStyle/>
          <a:p>
            <a:r>
              <a:rPr lang="es-ES_tradnl" sz="2800" dirty="0"/>
              <a:t>S</a:t>
            </a:r>
            <a:r>
              <a:rPr lang="es-ES_tradnl" sz="2800" dirty="0" smtClean="0"/>
              <a:t>e </a:t>
            </a:r>
            <a:r>
              <a:rPr lang="es-ES_tradnl" sz="2800" dirty="0"/>
              <a:t>caracteriza por realizar una dramatización de los hechos reales. </a:t>
            </a:r>
            <a:endParaRPr lang="es-ES_tradnl" sz="2800" dirty="0" smtClean="0"/>
          </a:p>
          <a:p>
            <a:endParaRPr lang="es-ES_tradnl" sz="2800" dirty="0" smtClean="0"/>
          </a:p>
          <a:p>
            <a:r>
              <a:rPr lang="es-ES" sz="2800" dirty="0"/>
              <a:t>Su rasgo más evidente, su situación fronteriza entre los territorios de la ficción y la no-ficción. </a:t>
            </a:r>
            <a:endParaRPr lang="es-ES" sz="2800" dirty="0" smtClean="0"/>
          </a:p>
          <a:p>
            <a:endParaRPr lang="es-ES" sz="2800" dirty="0" smtClean="0"/>
          </a:p>
          <a:p>
            <a:r>
              <a:rPr lang="es-ES" sz="2800" dirty="0" smtClean="0"/>
              <a:t>Término confuso: distintos usos. Desde la reconstrucción de los hechos, pasando por </a:t>
            </a:r>
            <a:r>
              <a:rPr lang="es-ES" sz="2800" dirty="0" err="1" smtClean="0"/>
              <a:t>biotopics</a:t>
            </a:r>
            <a:r>
              <a:rPr lang="es-ES" sz="2800" dirty="0" smtClean="0"/>
              <a:t> como Steve Jobs, Che, hasta la </a:t>
            </a:r>
            <a:r>
              <a:rPr lang="es-ES" sz="2800" dirty="0" err="1" smtClean="0"/>
              <a:t>telerealidad</a:t>
            </a:r>
            <a:r>
              <a:rPr lang="es-ES" sz="2800" dirty="0" smtClean="0"/>
              <a:t> (</a:t>
            </a:r>
            <a:r>
              <a:rPr lang="es-ES" sz="2800" dirty="0" err="1" smtClean="0"/>
              <a:t>docushow</a:t>
            </a:r>
            <a:r>
              <a:rPr lang="es-ES" sz="2800" dirty="0" smtClean="0"/>
              <a:t> por ejemplo).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xmlns="" val="25878326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3.2.3. Docudrama</a:t>
            </a:r>
            <a:r>
              <a:rPr lang="es-E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s-E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772816"/>
            <a:ext cx="8568952" cy="5616624"/>
          </a:xfrm>
        </p:spPr>
        <p:txBody>
          <a:bodyPr>
            <a:normAutofit/>
          </a:bodyPr>
          <a:lstStyle/>
          <a:p>
            <a:r>
              <a:rPr lang="en-GB" dirty="0" smtClean="0"/>
              <a:t>Lucio</a:t>
            </a:r>
            <a:r>
              <a:rPr lang="es-ES_tradnl" dirty="0"/>
              <a:t> (Aitor </a:t>
            </a:r>
            <a:r>
              <a:rPr lang="es-ES_tradnl" dirty="0" err="1"/>
              <a:t>Arregi</a:t>
            </a:r>
            <a:r>
              <a:rPr lang="es-ES_tradnl" dirty="0"/>
              <a:t>, José María </a:t>
            </a:r>
            <a:r>
              <a:rPr lang="es-ES_tradnl" dirty="0" err="1" smtClean="0"/>
              <a:t>Goenaga</a:t>
            </a:r>
            <a:r>
              <a:rPr lang="es-ES_tradnl" dirty="0" smtClean="0"/>
              <a:t>, 2007)</a:t>
            </a:r>
          </a:p>
          <a:p>
            <a:endParaRPr lang="es-ES_tradnl" dirty="0" smtClean="0"/>
          </a:p>
          <a:p>
            <a:endParaRPr lang="es-ES_tradnl" dirty="0"/>
          </a:p>
          <a:p>
            <a:r>
              <a:rPr lang="es-ES" u="sng" dirty="0" smtClean="0"/>
              <a:t>Taxi Teherán </a:t>
            </a:r>
            <a:r>
              <a:rPr lang="es-ES" dirty="0"/>
              <a:t>(</a:t>
            </a:r>
            <a:r>
              <a:rPr lang="es-ES" dirty="0" err="1"/>
              <a:t>Jafar</a:t>
            </a:r>
            <a:r>
              <a:rPr lang="es-ES" dirty="0"/>
              <a:t> </a:t>
            </a:r>
            <a:r>
              <a:rPr lang="es-ES" dirty="0" err="1"/>
              <a:t>Panahi</a:t>
            </a:r>
            <a:r>
              <a:rPr lang="es-ES" dirty="0"/>
              <a:t>, 2015) </a:t>
            </a:r>
            <a:endParaRPr lang="es-ES_tradnl" dirty="0"/>
          </a:p>
          <a:p>
            <a:endParaRPr lang="es-ES_tradnl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xmlns="" val="25878326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3200" b="1" dirty="0" smtClean="0"/>
              <a:t>3.2.4. Falso documental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s-ES_tradnl" b="1" dirty="0" smtClean="0"/>
              <a:t>   </a:t>
            </a:r>
            <a:endParaRPr lang="es-ES" dirty="0"/>
          </a:p>
          <a:p>
            <a:r>
              <a:rPr lang="es-ES_tradnl" i="1" dirty="0" err="1" smtClean="0"/>
              <a:t>Fake</a:t>
            </a:r>
            <a:r>
              <a:rPr lang="es-ES_tradnl" i="1" dirty="0"/>
              <a:t>, </a:t>
            </a:r>
            <a:r>
              <a:rPr lang="eu-ES" i="1" dirty="0"/>
              <a:t>Mockumentary </a:t>
            </a:r>
            <a:r>
              <a:rPr lang="eu-ES" dirty="0"/>
              <a:t>(mock: burla)</a:t>
            </a:r>
            <a:endParaRPr lang="es-ES_tradnl" dirty="0"/>
          </a:p>
          <a:p>
            <a:r>
              <a:rPr lang="es-ES_tradnl" dirty="0"/>
              <a:t>P</a:t>
            </a:r>
            <a:r>
              <a:rPr lang="es-ES_tradnl" dirty="0" smtClean="0"/>
              <a:t>resenta </a:t>
            </a:r>
            <a:r>
              <a:rPr lang="es-ES_tradnl" dirty="0"/>
              <a:t>un relato inventado </a:t>
            </a:r>
            <a:r>
              <a:rPr lang="es-ES_tradnl" dirty="0" smtClean="0"/>
              <a:t>que imita </a:t>
            </a:r>
            <a:r>
              <a:rPr lang="es-ES_tradnl" dirty="0"/>
              <a:t>los códigos y convenciones cultivadas por el cine documental</a:t>
            </a:r>
            <a:r>
              <a:rPr lang="es-ES_tradnl" dirty="0" smtClean="0"/>
              <a:t>.</a:t>
            </a:r>
            <a:endParaRPr lang="es-ES" dirty="0"/>
          </a:p>
          <a:p>
            <a:r>
              <a:rPr lang="es-ES_tradnl" dirty="0" smtClean="0"/>
              <a:t>Intención de cuestionar</a:t>
            </a:r>
            <a:r>
              <a:rPr lang="es-ES_tradnl" dirty="0"/>
              <a:t>, </a:t>
            </a:r>
            <a:r>
              <a:rPr lang="es-ES_tradnl" dirty="0" smtClean="0"/>
              <a:t>reflexionar o parodiar </a:t>
            </a:r>
            <a:r>
              <a:rPr lang="es-ES_tradnl" dirty="0"/>
              <a:t>la </a:t>
            </a:r>
            <a:r>
              <a:rPr lang="es-ES_tradnl" dirty="0" smtClean="0"/>
              <a:t>realidad. </a:t>
            </a:r>
            <a:endParaRPr lang="es-E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3200" b="1" dirty="0" smtClean="0"/>
              <a:t>3.2.4. </a:t>
            </a:r>
            <a:r>
              <a:rPr lang="es-ES_tradnl" sz="3200" b="1" i="1" dirty="0" err="1" smtClean="0"/>
              <a:t>Fake</a:t>
            </a:r>
            <a:r>
              <a:rPr lang="es-ES_tradnl" sz="3200" b="1" dirty="0" smtClean="0"/>
              <a:t>. Falso documental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s-ES_tradnl" b="1" dirty="0" smtClean="0"/>
              <a:t>   </a:t>
            </a:r>
            <a:endParaRPr lang="es-ES" dirty="0"/>
          </a:p>
          <a:p>
            <a:r>
              <a:rPr lang="en-GB" i="1" dirty="0" smtClean="0"/>
              <a:t>The </a:t>
            </a:r>
            <a:r>
              <a:rPr lang="en-GB" i="1" dirty="0"/>
              <a:t>war game</a:t>
            </a:r>
            <a:r>
              <a:rPr lang="en-GB" dirty="0"/>
              <a:t> (Peter Watkins, 1965</a:t>
            </a:r>
            <a:r>
              <a:rPr lang="en-GB" dirty="0" smtClean="0"/>
              <a:t>)</a:t>
            </a:r>
          </a:p>
          <a:p>
            <a:endParaRPr lang="es-ES" dirty="0"/>
          </a:p>
          <a:p>
            <a:r>
              <a:rPr lang="es-ES_tradnl" i="1" dirty="0"/>
              <a:t>Casas Viejas</a:t>
            </a:r>
            <a:r>
              <a:rPr lang="es-ES_tradnl" dirty="0"/>
              <a:t> (Basilio M. Patino, 1997</a:t>
            </a:r>
            <a:r>
              <a:rPr lang="es-ES_tradnl" dirty="0" smtClean="0"/>
              <a:t>)</a:t>
            </a:r>
          </a:p>
          <a:p>
            <a:endParaRPr lang="es-ES" dirty="0"/>
          </a:p>
          <a:p>
            <a:r>
              <a:rPr lang="es-ES_tradnl" i="1" dirty="0" err="1"/>
              <a:t>Lucky</a:t>
            </a:r>
            <a:r>
              <a:rPr lang="es-ES_tradnl" i="1" dirty="0"/>
              <a:t> </a:t>
            </a:r>
            <a:r>
              <a:rPr lang="es-ES_tradnl" i="1" dirty="0" err="1"/>
              <a:t>Willage</a:t>
            </a:r>
            <a:r>
              <a:rPr lang="es-ES_tradnl" dirty="0"/>
              <a:t> (Pedro </a:t>
            </a:r>
            <a:r>
              <a:rPr lang="es-ES_tradnl" dirty="0" err="1"/>
              <a:t>Pinzolas</a:t>
            </a:r>
            <a:r>
              <a:rPr lang="es-ES_tradnl" dirty="0"/>
              <a:t>, 2003</a:t>
            </a:r>
            <a:r>
              <a:rPr lang="es-ES_tradnl" dirty="0" smtClean="0"/>
              <a:t>)</a:t>
            </a:r>
          </a:p>
          <a:p>
            <a:endParaRPr lang="es-ES_tradnl" dirty="0" smtClean="0"/>
          </a:p>
          <a:p>
            <a:r>
              <a:rPr lang="es-ES_tradnl" dirty="0" smtClean="0"/>
              <a:t>Operación Luna (</a:t>
            </a:r>
            <a:r>
              <a:rPr lang="pt-BR" dirty="0"/>
              <a:t>William </a:t>
            </a:r>
            <a:r>
              <a:rPr lang="pt-BR" dirty="0" err="1" smtClean="0"/>
              <a:t>Karel</a:t>
            </a:r>
            <a:r>
              <a:rPr lang="pt-BR" dirty="0" smtClean="0"/>
              <a:t>, 2002)</a:t>
            </a:r>
          </a:p>
          <a:p>
            <a:endParaRPr lang="pt-BR" dirty="0" smtClean="0"/>
          </a:p>
          <a:p>
            <a:pPr lvl="0"/>
            <a:r>
              <a:rPr lang="es-ES_tradnl" i="1" u="sng" dirty="0"/>
              <a:t>I'm Still Here</a:t>
            </a:r>
            <a:r>
              <a:rPr lang="es-ES_tradnl" dirty="0"/>
              <a:t> </a:t>
            </a:r>
            <a:r>
              <a:rPr lang="es-ES_tradnl" dirty="0" smtClean="0"/>
              <a:t>(</a:t>
            </a:r>
            <a:r>
              <a:rPr lang="nl-NL" dirty="0" err="1"/>
              <a:t>Joaquin</a:t>
            </a:r>
            <a:r>
              <a:rPr lang="nl-NL" dirty="0"/>
              <a:t> </a:t>
            </a:r>
            <a:r>
              <a:rPr lang="nl-NL" dirty="0" smtClean="0"/>
              <a:t>Phoenix, </a:t>
            </a:r>
            <a:r>
              <a:rPr lang="es-ES_tradnl" dirty="0" smtClean="0"/>
              <a:t>2010)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3294598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3200" b="1" dirty="0" smtClean="0"/>
              <a:t>3.2.5. </a:t>
            </a:r>
            <a:r>
              <a:rPr lang="es-ES_tradnl" sz="3200" b="1" i="1" dirty="0" err="1" smtClean="0"/>
              <a:t>Webdoc</a:t>
            </a:r>
            <a:endParaRPr lang="es-ES" sz="3200" i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_tradnl" b="1" dirty="0" smtClean="0"/>
              <a:t>   </a:t>
            </a:r>
            <a:endParaRPr lang="es-ES" dirty="0"/>
          </a:p>
        </p:txBody>
      </p:sp>
      <p:sp>
        <p:nvSpPr>
          <p:cNvPr id="4" name="Rectángulo 3"/>
          <p:cNvSpPr/>
          <p:nvPr/>
        </p:nvSpPr>
        <p:spPr>
          <a:xfrm>
            <a:off x="179512" y="1484784"/>
            <a:ext cx="864096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s-ES_tradnl" sz="2400" dirty="0"/>
              <a:t>D</a:t>
            </a:r>
            <a:r>
              <a:rPr lang="es-ES_tradnl" sz="2400" dirty="0" smtClean="0"/>
              <a:t>ocumentales </a:t>
            </a:r>
            <a:r>
              <a:rPr lang="es-ES_tradnl" sz="2400" dirty="0"/>
              <a:t>interactivos diseñados expresamente para la web. </a:t>
            </a:r>
            <a:endParaRPr lang="es-ES_tradnl" sz="2400" dirty="0" smtClean="0"/>
          </a:p>
          <a:p>
            <a:pPr marL="285750" indent="-285750">
              <a:buFont typeface="Arial"/>
              <a:buChar char="•"/>
            </a:pPr>
            <a:r>
              <a:rPr lang="es-ES_tradnl" sz="2400" dirty="0" smtClean="0"/>
              <a:t>Integración </a:t>
            </a:r>
            <a:r>
              <a:rPr lang="es-ES_tradnl" sz="2400" dirty="0"/>
              <a:t>de una combinación de elementos multimedia (fotos, textos, audio, animación, diseño gráfico, etc.) usando tecnologías web. </a:t>
            </a:r>
            <a:endParaRPr lang="es-ES_tradnl" sz="2400" dirty="0" smtClean="0"/>
          </a:p>
          <a:p>
            <a:pPr marL="285750" indent="-285750">
              <a:buFont typeface="Arial"/>
              <a:buChar char="•"/>
            </a:pPr>
            <a:r>
              <a:rPr lang="es-ES_tradnl" sz="2400" dirty="0"/>
              <a:t>T</a:t>
            </a:r>
            <a:r>
              <a:rPr lang="es-ES_tradnl" sz="2400" dirty="0" smtClean="0"/>
              <a:t>rabajos </a:t>
            </a:r>
            <a:r>
              <a:rPr lang="es-ES_tradnl" sz="2400" dirty="0"/>
              <a:t>con narrativas no </a:t>
            </a:r>
            <a:r>
              <a:rPr lang="es-ES_tradnl" sz="2400" dirty="0" smtClean="0"/>
              <a:t>lineales. </a:t>
            </a:r>
          </a:p>
          <a:p>
            <a:pPr marL="285750" indent="-285750">
              <a:buFont typeface="Arial"/>
              <a:buChar char="•"/>
            </a:pPr>
            <a:r>
              <a:rPr lang="es-ES_tradnl" sz="2400" dirty="0"/>
              <a:t>E</a:t>
            </a:r>
            <a:r>
              <a:rPr lang="es-ES_tradnl" sz="2400" dirty="0" smtClean="0"/>
              <a:t>l </a:t>
            </a:r>
            <a:r>
              <a:rPr lang="es-ES_tradnl" sz="2400" dirty="0"/>
              <a:t>usuario tiene que interactuar o navegar a través de la historia. </a:t>
            </a:r>
            <a:endParaRPr lang="es-ES_tradnl" sz="2400" dirty="0" smtClean="0"/>
          </a:p>
          <a:p>
            <a:pPr marL="285750" indent="-285750">
              <a:buFont typeface="Arial"/>
              <a:buChar char="•"/>
            </a:pPr>
            <a:r>
              <a:rPr lang="es-ES_tradnl" sz="2400" dirty="0"/>
              <a:t>Estas nuevas narraciones documentales interactivas plantean situaciones de participación y colaboración ciudadana que pueden aportar nuevas estrategias para el empoderamiento social.</a:t>
            </a:r>
          </a:p>
          <a:p>
            <a:pPr marL="285750" indent="-285750">
              <a:buFont typeface="Arial"/>
              <a:buChar char="•"/>
            </a:pPr>
            <a:endParaRPr lang="es-ES" sz="2400" dirty="0"/>
          </a:p>
          <a:p>
            <a:pPr marL="285750" indent="-285750">
              <a:buFont typeface="Arial"/>
              <a:buChar char="•"/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xmlns="" val="23294598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3200" b="1" dirty="0" smtClean="0"/>
              <a:t>3.2.5. </a:t>
            </a:r>
            <a:r>
              <a:rPr lang="es-ES_tradnl" sz="3200" b="1" dirty="0" err="1" smtClean="0"/>
              <a:t>Webdoc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_tradnl" b="1" dirty="0" smtClean="0"/>
              <a:t>   </a:t>
            </a:r>
            <a:endParaRPr lang="es-ES" dirty="0"/>
          </a:p>
        </p:txBody>
      </p:sp>
      <p:sp>
        <p:nvSpPr>
          <p:cNvPr id="4" name="Rectángulo 3"/>
          <p:cNvSpPr/>
          <p:nvPr/>
        </p:nvSpPr>
        <p:spPr>
          <a:xfrm>
            <a:off x="971600" y="1844824"/>
            <a:ext cx="864096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endParaRPr lang="es-ES" sz="2400" dirty="0"/>
          </a:p>
          <a:p>
            <a:pPr marL="285750" indent="-285750">
              <a:buFont typeface="Arial"/>
              <a:buChar char="•"/>
            </a:pPr>
            <a:r>
              <a:rPr lang="es-ES" sz="3600" dirty="0" smtClean="0"/>
              <a:t>Alma, hija de la violencia</a:t>
            </a:r>
          </a:p>
          <a:p>
            <a:pPr marL="285750" indent="-285750">
              <a:buFont typeface="Arial"/>
              <a:buChar char="•"/>
            </a:pPr>
            <a:endParaRPr lang="es-ES" sz="3600" dirty="0"/>
          </a:p>
          <a:p>
            <a:pPr marL="571500" indent="-571500">
              <a:buFont typeface="Arial"/>
              <a:buChar char="•"/>
            </a:pPr>
            <a:r>
              <a:rPr lang="es-ES_tradnl" sz="3600" dirty="0" smtClean="0"/>
              <a:t>VOSE</a:t>
            </a:r>
            <a:endParaRPr lang="es-ES_tradnl" sz="3600" dirty="0"/>
          </a:p>
        </p:txBody>
      </p:sp>
    </p:spTree>
    <p:extLst>
      <p:ext uri="{BB962C8B-B14F-4D97-AF65-F5344CB8AC3E}">
        <p14:creationId xmlns:p14="http://schemas.microsoft.com/office/powerpoint/2010/main" xmlns="" val="2509532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>
            <a:normAutofit fontScale="90000"/>
          </a:bodyPr>
          <a:lstStyle/>
          <a:p>
            <a:r>
              <a:rPr lang="es-ES_tradnl" sz="4000" b="1" u="sng" dirty="0" smtClean="0"/>
              <a:t/>
            </a:r>
            <a:br>
              <a:rPr lang="es-ES_tradnl" sz="4000" b="1" u="sng" dirty="0" smtClean="0"/>
            </a:br>
            <a:r>
              <a:rPr lang="es-ES_tradnl" sz="4000" b="1" u="sng" dirty="0"/>
              <a:t/>
            </a:r>
            <a:br>
              <a:rPr lang="es-ES_tradnl" sz="4000" b="1" u="sng" dirty="0"/>
            </a:br>
            <a:r>
              <a:rPr lang="es-ES_tradnl" sz="4000" b="1" u="sng" dirty="0" smtClean="0"/>
              <a:t>3.1. MODOS DE REPRESENTACIÓN</a:t>
            </a:r>
            <a:br>
              <a:rPr lang="es-ES_tradnl" sz="4000" b="1" u="sng" dirty="0" smtClean="0"/>
            </a:br>
            <a:r>
              <a:rPr lang="es-ES_tradnl" sz="4000" b="1" u="sng" dirty="0" smtClean="0"/>
              <a:t>(BILL NICHOLS</a:t>
            </a:r>
            <a:r>
              <a:rPr lang="es-ES_tradnl" sz="4000" b="1" u="sng" dirty="0"/>
              <a:t>)</a:t>
            </a:r>
            <a:r>
              <a:rPr lang="es-ES_tradnl" sz="4000" dirty="0"/>
              <a:t/>
            </a:r>
            <a:br>
              <a:rPr lang="es-ES_tradnl" sz="4000" dirty="0"/>
            </a:br>
            <a:endParaRPr lang="es-E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5616624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s-ES_tradnl" sz="8800" dirty="0" smtClean="0"/>
              <a:t>El </a:t>
            </a:r>
            <a:r>
              <a:rPr lang="es-ES_tradnl" sz="8800" dirty="0"/>
              <a:t>modelo de </a:t>
            </a:r>
            <a:r>
              <a:rPr lang="es-ES_tradnl" sz="8800" dirty="0" err="1" smtClean="0"/>
              <a:t>Nichols</a:t>
            </a:r>
            <a:r>
              <a:rPr lang="es-ES_tradnl" sz="8800" dirty="0" smtClean="0"/>
              <a:t>: el </a:t>
            </a:r>
            <a:r>
              <a:rPr lang="es-ES_tradnl" sz="8800" dirty="0"/>
              <a:t>más estudiado y </a:t>
            </a:r>
            <a:r>
              <a:rPr lang="es-ES_tradnl" sz="8800" dirty="0" smtClean="0"/>
              <a:t>criticado de </a:t>
            </a:r>
            <a:r>
              <a:rPr lang="es-ES_tradnl" sz="8800" dirty="0"/>
              <a:t>la teoría documental </a:t>
            </a:r>
            <a:r>
              <a:rPr lang="es-ES_tradnl" sz="8800" dirty="0" smtClean="0"/>
              <a:t>contemporánea.</a:t>
            </a:r>
          </a:p>
          <a:p>
            <a:pPr algn="just"/>
            <a:endParaRPr lang="es-ES_tradnl" sz="8800" dirty="0" smtClean="0"/>
          </a:p>
          <a:p>
            <a:pPr algn="just"/>
            <a:r>
              <a:rPr lang="es-ES_tradnl" sz="8800" dirty="0"/>
              <a:t>L</a:t>
            </a:r>
            <a:r>
              <a:rPr lang="es-ES_tradnl" sz="8800" dirty="0" smtClean="0"/>
              <a:t>as </a:t>
            </a:r>
            <a:r>
              <a:rPr lang="es-ES_tradnl" sz="8800" dirty="0"/>
              <a:t>modalidades de representación son formas básicas de organizar los textos en relación a ciertos rasgos o convenciones recurrentes. </a:t>
            </a:r>
            <a:endParaRPr lang="es-ES_tradnl" sz="8800" dirty="0" smtClean="0"/>
          </a:p>
          <a:p>
            <a:pPr algn="just"/>
            <a:endParaRPr lang="es-ES_tradnl" sz="8800" dirty="0" smtClean="0"/>
          </a:p>
          <a:p>
            <a:pPr algn="just"/>
            <a:r>
              <a:rPr lang="es-ES_tradnl" sz="8800" dirty="0" smtClean="0"/>
              <a:t>Primero </a:t>
            </a:r>
            <a:r>
              <a:rPr lang="es-ES_tradnl" sz="8800" dirty="0"/>
              <a:t>definió </a:t>
            </a:r>
            <a:r>
              <a:rPr lang="es-ES_tradnl" sz="8800" dirty="0" smtClean="0"/>
              <a:t>cuatro: </a:t>
            </a:r>
            <a:r>
              <a:rPr lang="es-ES_tradnl" sz="8800" dirty="0"/>
              <a:t>expositivo, observacional, interactivo y reflexivo. Unos años más tarde, </a:t>
            </a:r>
            <a:r>
              <a:rPr lang="es-ES_tradnl" sz="8800" dirty="0" smtClean="0"/>
              <a:t>suma dos </a:t>
            </a:r>
            <a:r>
              <a:rPr lang="es-ES_tradnl" sz="8800" dirty="0"/>
              <a:t>más: el modo poético y el modo </a:t>
            </a:r>
            <a:r>
              <a:rPr lang="es-ES_tradnl" sz="8800" dirty="0" err="1" smtClean="0"/>
              <a:t>performativo</a:t>
            </a:r>
            <a:r>
              <a:rPr lang="es-ES_tradnl" sz="8800" dirty="0" smtClean="0"/>
              <a:t>.</a:t>
            </a:r>
          </a:p>
          <a:p>
            <a:pPr algn="just"/>
            <a:endParaRPr lang="es-ES_tradnl" sz="8800" dirty="0" smtClean="0"/>
          </a:p>
          <a:p>
            <a:pPr algn="just"/>
            <a:r>
              <a:rPr lang="es-ES_tradnl" sz="8800" dirty="0" smtClean="0"/>
              <a:t>Las categorías </a:t>
            </a:r>
            <a:r>
              <a:rPr lang="es-ES_tradnl" sz="8800" dirty="0"/>
              <a:t>tienen una cronología histórica, ya que los nuevos modelos se gestan a partir de una insatisfacción con el modelo predominante, en una época determinada, aunque este factor no impide la coexistencia dentro de la misma época de movimientos o documentales específicos.</a:t>
            </a:r>
          </a:p>
          <a:p>
            <a:pPr algn="just">
              <a:buNone/>
            </a:pPr>
            <a:r>
              <a:rPr lang="es-ES" sz="9600" dirty="0" smtClean="0"/>
              <a:t/>
            </a:r>
            <a:br>
              <a:rPr lang="es-ES" sz="9600" dirty="0" smtClean="0"/>
            </a:br>
            <a:endParaRPr lang="es-ES" sz="9600" dirty="0" smtClean="0"/>
          </a:p>
          <a:p>
            <a:pPr>
              <a:buNone/>
            </a:pPr>
            <a:r>
              <a:rPr lang="es-ES" sz="9600" dirty="0" smtClean="0"/>
              <a:t>      </a:t>
            </a:r>
          </a:p>
          <a:p>
            <a:pPr>
              <a:buNone/>
            </a:pPr>
            <a:endParaRPr lang="es-ES" sz="9600" dirty="0"/>
          </a:p>
          <a:p>
            <a:pPr>
              <a:buNone/>
            </a:pPr>
            <a:r>
              <a:rPr lang="es-ES" sz="9600" dirty="0" smtClean="0"/>
              <a:t>      </a:t>
            </a:r>
            <a:endParaRPr lang="es-ES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5040560"/>
          </a:xfrm>
        </p:spPr>
        <p:txBody>
          <a:bodyPr>
            <a:normAutofit fontScale="92500" lnSpcReduction="20000"/>
          </a:bodyPr>
          <a:lstStyle/>
          <a:p>
            <a:r>
              <a:rPr lang="es-ES" dirty="0" smtClean="0"/>
              <a:t>Expositivo </a:t>
            </a:r>
          </a:p>
          <a:p>
            <a:endParaRPr lang="es-ES" dirty="0" smtClean="0"/>
          </a:p>
          <a:p>
            <a:r>
              <a:rPr lang="es-ES" dirty="0" smtClean="0"/>
              <a:t>Observacional</a:t>
            </a:r>
          </a:p>
          <a:p>
            <a:endParaRPr lang="es-ES" dirty="0" smtClean="0"/>
          </a:p>
          <a:p>
            <a:r>
              <a:rPr lang="es-ES" dirty="0" smtClean="0"/>
              <a:t>Interactivo o Participativo</a:t>
            </a:r>
          </a:p>
          <a:p>
            <a:endParaRPr lang="es-ES" dirty="0" smtClean="0"/>
          </a:p>
          <a:p>
            <a:r>
              <a:rPr lang="es-ES" dirty="0"/>
              <a:t>R</a:t>
            </a:r>
            <a:r>
              <a:rPr lang="es-ES" dirty="0" smtClean="0"/>
              <a:t>eflexivo </a:t>
            </a:r>
          </a:p>
          <a:p>
            <a:endParaRPr lang="es-ES" dirty="0"/>
          </a:p>
          <a:p>
            <a:r>
              <a:rPr lang="es-ES" dirty="0" err="1"/>
              <a:t>P</a:t>
            </a:r>
            <a:r>
              <a:rPr lang="es-ES" dirty="0" err="1" smtClean="0"/>
              <a:t>erformativo</a:t>
            </a:r>
            <a:r>
              <a:rPr lang="es-ES" dirty="0" smtClean="0"/>
              <a:t> </a:t>
            </a:r>
          </a:p>
          <a:p>
            <a:endParaRPr lang="es-ES" dirty="0" smtClean="0"/>
          </a:p>
          <a:p>
            <a:r>
              <a:rPr lang="es-ES" dirty="0"/>
              <a:t>P</a:t>
            </a:r>
            <a:r>
              <a:rPr lang="es-ES" dirty="0" smtClean="0"/>
              <a:t>oético</a:t>
            </a:r>
            <a:endParaRPr lang="es-ES" dirty="0"/>
          </a:p>
          <a:p>
            <a:pPr marL="0" indent="0">
              <a:buNone/>
            </a:pPr>
            <a:endParaRPr lang="es-ES" dirty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467544" y="188640"/>
            <a:ext cx="8229600" cy="980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4000" b="1" u="sng" dirty="0" smtClean="0"/>
              <a:t/>
            </a:r>
            <a:br>
              <a:rPr lang="es-ES_tradnl" sz="4000" b="1" u="sng" dirty="0" smtClean="0"/>
            </a:br>
            <a:r>
              <a:rPr lang="es-ES_tradnl" sz="12000" b="1" u="sng" dirty="0" smtClean="0"/>
              <a:t/>
            </a:r>
            <a:br>
              <a:rPr lang="es-ES_tradnl" sz="12000" b="1" u="sng" dirty="0" smtClean="0"/>
            </a:br>
            <a:r>
              <a:rPr lang="es-ES_tradnl" sz="12000" b="1" u="sng" dirty="0" smtClean="0"/>
              <a:t>3.1. MODOS DE REPRESENTACIÓN</a:t>
            </a:r>
            <a:br>
              <a:rPr lang="es-ES_tradnl" sz="12000" b="1" u="sng" dirty="0" smtClean="0"/>
            </a:br>
            <a:r>
              <a:rPr lang="es-ES_tradnl" sz="12000" b="1" u="sng" dirty="0" smtClean="0"/>
              <a:t>(BILL NICHOLS)</a:t>
            </a:r>
            <a:r>
              <a:rPr lang="es-ES_tradnl" sz="12000" dirty="0" smtClean="0"/>
              <a:t/>
            </a:r>
            <a:br>
              <a:rPr lang="es-ES_tradnl" sz="12000" dirty="0" smtClean="0"/>
            </a:br>
            <a:endParaRPr lang="es-ES" sz="1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3.1.1. Modo expositivo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256584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ES_tradnl" dirty="0"/>
              <a:t>Surgió </a:t>
            </a:r>
            <a:r>
              <a:rPr lang="es-ES_tradnl" dirty="0" smtClean="0"/>
              <a:t>del desencanto </a:t>
            </a:r>
            <a:r>
              <a:rPr lang="es-ES_tradnl" dirty="0"/>
              <a:t>con </a:t>
            </a:r>
            <a:r>
              <a:rPr lang="es-ES_tradnl" dirty="0" smtClean="0"/>
              <a:t>el </a:t>
            </a:r>
            <a:r>
              <a:rPr lang="es-ES_tradnl" dirty="0"/>
              <a:t>cine de ficción</a:t>
            </a:r>
            <a:r>
              <a:rPr lang="es-ES_tradnl" dirty="0" smtClean="0"/>
              <a:t>.</a:t>
            </a:r>
          </a:p>
          <a:p>
            <a:pPr algn="just"/>
            <a:r>
              <a:rPr lang="es-ES_tradnl" dirty="0" smtClean="0"/>
              <a:t>Característico de la etapa fundacional.  </a:t>
            </a:r>
          </a:p>
          <a:p>
            <a:pPr algn="just"/>
            <a:r>
              <a:rPr lang="es-ES_tradnl" dirty="0" smtClean="0"/>
              <a:t>Se </a:t>
            </a:r>
            <a:r>
              <a:rPr lang="es-ES_tradnl" dirty="0"/>
              <a:t>dirige al espectador directamente, con </a:t>
            </a:r>
            <a:r>
              <a:rPr lang="es-ES_tradnl" dirty="0" err="1"/>
              <a:t>intertítulos</a:t>
            </a:r>
            <a:r>
              <a:rPr lang="es-ES_tradnl" dirty="0"/>
              <a:t> o voces que exponen una argumentación (voz omnisciente, </a:t>
            </a:r>
            <a:r>
              <a:rPr lang="es-ES_tradnl" dirty="0" err="1"/>
              <a:t>voice</a:t>
            </a:r>
            <a:r>
              <a:rPr lang="es-ES_tradnl" dirty="0"/>
              <a:t> of </a:t>
            </a:r>
            <a:r>
              <a:rPr lang="es-ES_tradnl" dirty="0" err="1"/>
              <a:t>God</a:t>
            </a:r>
            <a:r>
              <a:rPr lang="es-ES_tradnl" dirty="0"/>
              <a:t>)</a:t>
            </a:r>
            <a:r>
              <a:rPr lang="es-ES_tradnl" dirty="0" smtClean="0"/>
              <a:t>.</a:t>
            </a:r>
          </a:p>
          <a:p>
            <a:r>
              <a:rPr lang="es-ES_tradnl" dirty="0" smtClean="0"/>
              <a:t>Prevalece </a:t>
            </a:r>
            <a:r>
              <a:rPr lang="es-ES_tradnl" dirty="0"/>
              <a:t>el sonido no sincrónico, donde el comentario prima sobre la imagen. </a:t>
            </a:r>
          </a:p>
          <a:p>
            <a:r>
              <a:rPr lang="es-ES_tradnl" dirty="0" smtClean="0"/>
              <a:t>Sostiene </a:t>
            </a:r>
            <a:r>
              <a:rPr lang="es-ES_tradnl" dirty="0"/>
              <a:t>una verdad y la </a:t>
            </a:r>
            <a:r>
              <a:rPr lang="es-ES_tradnl" dirty="0" smtClean="0"/>
              <a:t>demuestra. Planeta </a:t>
            </a:r>
            <a:r>
              <a:rPr lang="es-ES_tradnl" dirty="0"/>
              <a:t>una hipótesis y luego llega a una </a:t>
            </a:r>
            <a:r>
              <a:rPr lang="es-ES_tradnl" dirty="0" smtClean="0"/>
              <a:t>conclusión.</a:t>
            </a:r>
          </a:p>
          <a:p>
            <a:r>
              <a:rPr lang="es-ES_tradnl" dirty="0" smtClean="0"/>
              <a:t>El </a:t>
            </a:r>
            <a:r>
              <a:rPr lang="es-ES_tradnl" dirty="0"/>
              <a:t>montaje crea continuidad retórica más que espacial o temporal (montaje probatorio)</a:t>
            </a:r>
            <a:r>
              <a:rPr lang="es-ES_tradnl" dirty="0" smtClean="0"/>
              <a:t>.Conexión </a:t>
            </a:r>
            <a:r>
              <a:rPr lang="es-ES_tradnl" dirty="0"/>
              <a:t>lógica causa/efecto entre secuencias y sucesos. </a:t>
            </a:r>
            <a:endParaRPr lang="es-ES_tradnl" dirty="0" smtClean="0"/>
          </a:p>
          <a:p>
            <a:r>
              <a:rPr lang="es-ES_tradnl" dirty="0" err="1"/>
              <a:t>Flaherty</a:t>
            </a:r>
            <a:r>
              <a:rPr lang="es-ES_tradnl" dirty="0"/>
              <a:t>, </a:t>
            </a:r>
            <a:r>
              <a:rPr lang="es-ES_tradnl" dirty="0" err="1"/>
              <a:t>Grierson</a:t>
            </a:r>
            <a:r>
              <a:rPr lang="es-ES_tradnl" dirty="0"/>
              <a:t>, </a:t>
            </a:r>
            <a:r>
              <a:rPr lang="es-ES_tradnl" dirty="0" smtClean="0"/>
              <a:t>New </a:t>
            </a:r>
            <a:r>
              <a:rPr lang="es-ES_tradnl" dirty="0" err="1"/>
              <a:t>Deal</a:t>
            </a:r>
            <a:r>
              <a:rPr lang="es-ES_tradnl" dirty="0"/>
              <a:t>, el cine de propaganda </a:t>
            </a:r>
            <a:r>
              <a:rPr lang="es-ES_tradnl" dirty="0" err="1" smtClean="0"/>
              <a:t>bélica,las</a:t>
            </a:r>
            <a:r>
              <a:rPr lang="es-ES_tradnl" dirty="0" smtClean="0"/>
              <a:t> </a:t>
            </a:r>
            <a:r>
              <a:rPr lang="es-ES_tradnl" dirty="0"/>
              <a:t>noticias </a:t>
            </a:r>
            <a:r>
              <a:rPr lang="es-ES_tradnl" dirty="0" smtClean="0"/>
              <a:t>televisivas,</a:t>
            </a:r>
            <a:r>
              <a:rPr lang="es-ES" dirty="0" smtClean="0"/>
              <a:t>…</a:t>
            </a:r>
            <a:r>
              <a:rPr lang="es-ES_tradnl" dirty="0" smtClean="0"/>
              <a:t> </a:t>
            </a:r>
            <a:endParaRPr lang="es-ES_tradnl" dirty="0"/>
          </a:p>
          <a:p>
            <a:pPr algn="just"/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3.1.1. Modo expositivo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25658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ES_tradnl" u="sng" dirty="0" smtClean="0"/>
              <a:t>Nanuk</a:t>
            </a:r>
            <a:r>
              <a:rPr lang="es-ES_tradnl" u="sng" dirty="0"/>
              <a:t>, el </a:t>
            </a:r>
            <a:r>
              <a:rPr lang="es-ES_tradnl" u="sng" dirty="0" smtClean="0"/>
              <a:t>esquimal</a:t>
            </a:r>
            <a:r>
              <a:rPr lang="es-ES_tradnl" dirty="0"/>
              <a:t> </a:t>
            </a:r>
            <a:r>
              <a:rPr lang="es-ES_tradnl" dirty="0" smtClean="0"/>
              <a:t>(</a:t>
            </a:r>
            <a:r>
              <a:rPr lang="es-ES_tradnl" dirty="0"/>
              <a:t>Robert </a:t>
            </a:r>
            <a:r>
              <a:rPr lang="es-ES_tradnl" dirty="0" err="1" smtClean="0"/>
              <a:t>Flaherty</a:t>
            </a:r>
            <a:r>
              <a:rPr lang="es-ES_tradnl" dirty="0" smtClean="0"/>
              <a:t>, 1922)</a:t>
            </a:r>
          </a:p>
          <a:p>
            <a:pPr marL="0" indent="0">
              <a:buNone/>
            </a:pPr>
            <a:endParaRPr lang="es-ES_tradnl" dirty="0" smtClean="0"/>
          </a:p>
          <a:p>
            <a:pPr marL="0" indent="0">
              <a:buNone/>
            </a:pPr>
            <a:r>
              <a:rPr lang="es-ES_tradnl" u="sng" dirty="0" smtClean="0"/>
              <a:t>Las </a:t>
            </a:r>
            <a:r>
              <a:rPr lang="es-ES_tradnl" u="sng" dirty="0"/>
              <a:t>Hurdes, Tierra sin </a:t>
            </a:r>
            <a:r>
              <a:rPr lang="es-ES_tradnl" u="sng" dirty="0" smtClean="0"/>
              <a:t>pan</a:t>
            </a:r>
            <a:r>
              <a:rPr lang="es-ES_tradnl" dirty="0"/>
              <a:t> </a:t>
            </a:r>
            <a:r>
              <a:rPr lang="es-ES_tradnl" dirty="0" smtClean="0"/>
              <a:t>(Buñuel, 1932)</a:t>
            </a:r>
          </a:p>
          <a:p>
            <a:pPr marL="0" indent="0">
              <a:buNone/>
            </a:pPr>
            <a:endParaRPr lang="es-ES_tradnl" dirty="0" smtClean="0"/>
          </a:p>
          <a:p>
            <a:pPr marL="0" indent="0">
              <a:buNone/>
            </a:pPr>
            <a:r>
              <a:rPr lang="es-ES_tradnl" u="sng" dirty="0" smtClean="0"/>
              <a:t>Song </a:t>
            </a:r>
            <a:r>
              <a:rPr lang="es-ES_tradnl" u="sng" dirty="0"/>
              <a:t>of </a:t>
            </a:r>
            <a:r>
              <a:rPr lang="es-ES_tradnl" u="sng" dirty="0" smtClean="0"/>
              <a:t>Ceylon</a:t>
            </a:r>
            <a:r>
              <a:rPr lang="es-ES_tradnl" dirty="0" smtClean="0"/>
              <a:t> (</a:t>
            </a:r>
            <a:r>
              <a:rPr lang="es-ES_tradnl" dirty="0" err="1" smtClean="0"/>
              <a:t>Basil</a:t>
            </a:r>
            <a:r>
              <a:rPr lang="es-ES_tradnl" dirty="0" smtClean="0"/>
              <a:t> Wright, 1934)</a:t>
            </a:r>
          </a:p>
          <a:p>
            <a:pPr marL="0" indent="0">
              <a:buNone/>
            </a:pPr>
            <a:endParaRPr lang="es-ES_tradnl" dirty="0" smtClean="0"/>
          </a:p>
          <a:p>
            <a:pPr marL="0" indent="0">
              <a:buNone/>
            </a:pPr>
            <a:r>
              <a:rPr lang="es-ES_tradnl" u="sng" dirty="0"/>
              <a:t>Night Mail (</a:t>
            </a:r>
            <a:r>
              <a:rPr lang="en-US" u="sng" dirty="0"/>
              <a:t>Harry Watt y Basil Wright, </a:t>
            </a:r>
            <a:r>
              <a:rPr lang="es-ES_tradnl" u="sng" dirty="0"/>
              <a:t>1936)</a:t>
            </a:r>
          </a:p>
          <a:p>
            <a:pPr marL="0" indent="0">
              <a:buNone/>
            </a:pPr>
            <a:endParaRPr lang="es-ES_tradnl" dirty="0" smtClean="0"/>
          </a:p>
          <a:p>
            <a:pPr marL="0" indent="0">
              <a:buNone/>
            </a:pPr>
            <a:r>
              <a:rPr lang="es-ES_tradnl" u="sng" dirty="0" smtClean="0"/>
              <a:t>Lisent </a:t>
            </a:r>
            <a:r>
              <a:rPr lang="es-ES_tradnl" u="sng" dirty="0"/>
              <a:t>to </a:t>
            </a:r>
            <a:r>
              <a:rPr lang="es-ES_tradnl" u="sng" dirty="0" smtClean="0"/>
              <a:t>Britain</a:t>
            </a:r>
            <a:r>
              <a:rPr lang="es-ES_tradnl" dirty="0"/>
              <a:t> </a:t>
            </a:r>
            <a:r>
              <a:rPr lang="es-ES_tradnl" dirty="0" smtClean="0"/>
              <a:t>(</a:t>
            </a:r>
            <a:r>
              <a:rPr lang="es-ES_tradnl" dirty="0" err="1"/>
              <a:t>Jennings</a:t>
            </a:r>
            <a:r>
              <a:rPr lang="es-ES_tradnl" dirty="0"/>
              <a:t> y </a:t>
            </a:r>
            <a:r>
              <a:rPr lang="es-ES_tradnl" dirty="0" err="1" smtClean="0"/>
              <a:t>McAllister</a:t>
            </a:r>
            <a:r>
              <a:rPr lang="es-ES_tradnl" dirty="0" smtClean="0"/>
              <a:t>, 1942)</a:t>
            </a:r>
          </a:p>
          <a:p>
            <a:pPr marL="0" indent="0">
              <a:buNone/>
            </a:pPr>
            <a:endParaRPr lang="es-ES_tradnl" dirty="0"/>
          </a:p>
          <a:p>
            <a:pPr marL="0" indent="0">
              <a:buNone/>
            </a:pPr>
            <a:r>
              <a:rPr lang="es-ES_tradnl" u="sng" dirty="0" smtClean="0"/>
              <a:t>The </a:t>
            </a:r>
            <a:r>
              <a:rPr lang="es-ES_tradnl" u="sng" dirty="0"/>
              <a:t>Battle of San </a:t>
            </a:r>
            <a:r>
              <a:rPr lang="es-ES_tradnl" u="sng" dirty="0" smtClean="0"/>
              <a:t>Pietro (</a:t>
            </a:r>
            <a:r>
              <a:rPr lang="es-ES" u="sng" dirty="0"/>
              <a:t>John </a:t>
            </a:r>
            <a:r>
              <a:rPr lang="es-ES" u="sng" dirty="0" err="1" smtClean="0"/>
              <a:t>Huston</a:t>
            </a:r>
            <a:r>
              <a:rPr lang="es-ES" u="sng" dirty="0" smtClean="0"/>
              <a:t>, 1945)</a:t>
            </a:r>
            <a:endParaRPr lang="es-ES_tradnl" dirty="0"/>
          </a:p>
          <a:p>
            <a:endParaRPr lang="es-ES_tradnl" dirty="0" smtClean="0"/>
          </a:p>
        </p:txBody>
      </p:sp>
    </p:spTree>
    <p:extLst>
      <p:ext uri="{BB962C8B-B14F-4D97-AF65-F5344CB8AC3E}">
        <p14:creationId xmlns:p14="http://schemas.microsoft.com/office/powerpoint/2010/main" xmlns="" val="404481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3.1.2. Modo observacional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472608"/>
          </a:xfrm>
        </p:spPr>
        <p:txBody>
          <a:bodyPr>
            <a:normAutofit fontScale="55000" lnSpcReduction="20000"/>
          </a:bodyPr>
          <a:lstStyle/>
          <a:p>
            <a:r>
              <a:rPr lang="es-ES_tradnl" sz="3800" dirty="0" smtClean="0"/>
              <a:t>Irrumpe </a:t>
            </a:r>
            <a:r>
              <a:rPr lang="es-ES_tradnl" sz="3800" dirty="0"/>
              <a:t>en los años 60. </a:t>
            </a:r>
          </a:p>
          <a:p>
            <a:r>
              <a:rPr lang="es-ES" sz="3800" dirty="0" smtClean="0"/>
              <a:t>= </a:t>
            </a:r>
            <a:r>
              <a:rPr lang="es-ES" sz="3800" dirty="0" err="1" smtClean="0"/>
              <a:t>Cinéma</a:t>
            </a:r>
            <a:r>
              <a:rPr lang="es-ES" sz="3800" dirty="0" smtClean="0"/>
              <a:t> </a:t>
            </a:r>
            <a:r>
              <a:rPr lang="es-ES" sz="3800" dirty="0" err="1"/>
              <a:t>Vérité</a:t>
            </a:r>
            <a:r>
              <a:rPr lang="es-ES" sz="3800" dirty="0"/>
              <a:t> francés y del </a:t>
            </a:r>
            <a:r>
              <a:rPr lang="es-ES" sz="3800" dirty="0" err="1"/>
              <a:t>Direct</a:t>
            </a:r>
            <a:r>
              <a:rPr lang="es-ES" sz="3800" dirty="0"/>
              <a:t> Cinema anglosajón.</a:t>
            </a:r>
            <a:endParaRPr lang="es-ES_tradnl" sz="3800" dirty="0"/>
          </a:p>
          <a:p>
            <a:r>
              <a:rPr lang="es-ES" sz="3800" dirty="0"/>
              <a:t>S</a:t>
            </a:r>
            <a:r>
              <a:rPr lang="es-ES" sz="3800" dirty="0" smtClean="0"/>
              <a:t>urgió </a:t>
            </a:r>
            <a:r>
              <a:rPr lang="es-ES" sz="3800" dirty="0"/>
              <a:t>de la disponibilidad de equipos de grabación sincrónicos más fáciles de transportar y del desencanto con la cualidad moralizadora del documental expositivo.</a:t>
            </a:r>
            <a:endParaRPr lang="es-ES_tradnl" sz="3800" dirty="0"/>
          </a:p>
          <a:p>
            <a:r>
              <a:rPr lang="es-ES_tradnl" sz="3800" dirty="0"/>
              <a:t>D</a:t>
            </a:r>
            <a:r>
              <a:rPr lang="es-ES_tradnl" sz="3800" dirty="0" smtClean="0"/>
              <a:t>ecidida </a:t>
            </a:r>
            <a:r>
              <a:rPr lang="es-ES_tradnl" sz="3800" dirty="0"/>
              <a:t>voluntad del documentalista de no intervenir en los eventos que registra</a:t>
            </a:r>
            <a:r>
              <a:rPr lang="es-ES_tradnl" sz="3800" dirty="0" smtClean="0"/>
              <a:t>.</a:t>
            </a:r>
            <a:r>
              <a:rPr lang="es-ES_tradnl" sz="3800" dirty="0"/>
              <a:t> Los sucesos se desarrollan delante de la cámara como si no estuviera allí (la cámara).</a:t>
            </a:r>
          </a:p>
          <a:p>
            <a:r>
              <a:rPr lang="es-ES_tradnl" sz="3800" dirty="0" smtClean="0"/>
              <a:t>No </a:t>
            </a:r>
            <a:r>
              <a:rPr lang="es-ES_tradnl" sz="3800" dirty="0"/>
              <a:t>música, no entrevistas, no reconstrucción, no voz de dios, no </a:t>
            </a:r>
            <a:r>
              <a:rPr lang="es-ES_tradnl" sz="3800" dirty="0" err="1"/>
              <a:t>intertítulos</a:t>
            </a:r>
            <a:r>
              <a:rPr lang="es-ES_tradnl" sz="3800" dirty="0"/>
              <a:t>. Actitud </a:t>
            </a:r>
            <a:r>
              <a:rPr lang="es-ES_tradnl" sz="3800" i="1" dirty="0" err="1"/>
              <a:t>fly</a:t>
            </a:r>
            <a:r>
              <a:rPr lang="es-ES_tradnl" sz="3800" i="1" dirty="0"/>
              <a:t> </a:t>
            </a:r>
            <a:r>
              <a:rPr lang="es-ES_tradnl" sz="3800" i="1" dirty="0" err="1"/>
              <a:t>on</a:t>
            </a:r>
            <a:r>
              <a:rPr lang="es-ES_tradnl" sz="3800" i="1" dirty="0"/>
              <a:t> </a:t>
            </a:r>
            <a:r>
              <a:rPr lang="es-ES_tradnl" sz="3800" i="1" dirty="0" err="1"/>
              <a:t>the</a:t>
            </a:r>
            <a:r>
              <a:rPr lang="es-ES_tradnl" sz="3800" i="1" dirty="0"/>
              <a:t> Wall</a:t>
            </a:r>
            <a:r>
              <a:rPr lang="es-ES_tradnl" sz="3800" dirty="0"/>
              <a:t> o mosca en la pared (cámara oculta</a:t>
            </a:r>
            <a:r>
              <a:rPr lang="es-ES_tradnl" sz="3800" dirty="0" smtClean="0"/>
              <a:t>).</a:t>
            </a:r>
          </a:p>
          <a:p>
            <a:r>
              <a:rPr lang="es-ES_tradnl" sz="3800" dirty="0" smtClean="0"/>
              <a:t>El </a:t>
            </a:r>
            <a:r>
              <a:rPr lang="es-ES_tradnl" sz="3800" dirty="0"/>
              <a:t>montaje crea continuidad temporal y espacial. Tomas largas y </a:t>
            </a:r>
            <a:r>
              <a:rPr lang="es-ES_tradnl" sz="3800" dirty="0" smtClean="0"/>
              <a:t>fijas.</a:t>
            </a:r>
          </a:p>
          <a:p>
            <a:r>
              <a:rPr lang="es-ES_tradnl" sz="3800" dirty="0" smtClean="0"/>
              <a:t>Los </a:t>
            </a:r>
            <a:r>
              <a:rPr lang="es-ES_tradnl" sz="3800" dirty="0"/>
              <a:t>actores sociales no hablan a la cámara (no entrevistas, los personajes hablan entre ellos).                   </a:t>
            </a:r>
          </a:p>
          <a:p>
            <a:r>
              <a:rPr lang="es-ES_tradnl" sz="3800" dirty="0" smtClean="0"/>
              <a:t>Cámaras </a:t>
            </a:r>
            <a:r>
              <a:rPr lang="es-ES_tradnl" sz="3800" dirty="0"/>
              <a:t>sin trípode, </a:t>
            </a:r>
            <a:r>
              <a:rPr lang="es-ES_tradnl" sz="3800" dirty="0" err="1"/>
              <a:t>reencuadres</a:t>
            </a:r>
            <a:r>
              <a:rPr lang="es-ES_tradnl" sz="3800" dirty="0"/>
              <a:t> y/o tirones como señas de autenticidad.</a:t>
            </a:r>
          </a:p>
          <a:p>
            <a:r>
              <a:rPr lang="es-ES_tradnl" sz="3800" dirty="0" smtClean="0"/>
              <a:t>Utilizada con </a:t>
            </a:r>
            <a:r>
              <a:rPr lang="es-ES_tradnl" sz="3800" dirty="0"/>
              <a:t>frecuencia como herramienta etnográfica.</a:t>
            </a:r>
          </a:p>
          <a:p>
            <a:r>
              <a:rPr lang="es-ES_tradnl" sz="3800" dirty="0" err="1" smtClean="0"/>
              <a:t>Leacock</a:t>
            </a:r>
            <a:r>
              <a:rPr lang="es-ES_tradnl" sz="3800" dirty="0" err="1"/>
              <a:t>-Pennebaker</a:t>
            </a:r>
            <a:r>
              <a:rPr lang="es-ES_tradnl" sz="3800" dirty="0"/>
              <a:t>, Frederick </a:t>
            </a:r>
            <a:r>
              <a:rPr lang="es-ES_tradnl" sz="3800" dirty="0" err="1"/>
              <a:t>Wiseman</a:t>
            </a:r>
            <a:r>
              <a:rPr lang="es-ES_tradnl" sz="3800" dirty="0"/>
              <a:t>, </a:t>
            </a:r>
            <a:r>
              <a:rPr lang="fr-FR" sz="3800" dirty="0" err="1"/>
              <a:t>hermanos</a:t>
            </a:r>
            <a:r>
              <a:rPr lang="fr-FR" sz="3800" dirty="0"/>
              <a:t> </a:t>
            </a:r>
            <a:r>
              <a:rPr lang="fr-FR" sz="3800" dirty="0" err="1"/>
              <a:t>Maysles</a:t>
            </a:r>
            <a:r>
              <a:rPr lang="fr-FR" sz="3800" dirty="0"/>
              <a:t> </a:t>
            </a:r>
            <a:r>
              <a:rPr lang="es-ES_tradnl" sz="3800" dirty="0"/>
              <a:t>…</a:t>
            </a:r>
          </a:p>
          <a:p>
            <a:endParaRPr lang="es-ES_tradnl" dirty="0" smtClean="0"/>
          </a:p>
          <a:p>
            <a:endParaRPr lang="es-ES_tradnl" dirty="0"/>
          </a:p>
          <a:p>
            <a:endParaRPr lang="es-ES_tradnl" dirty="0" smtClean="0"/>
          </a:p>
          <a:p>
            <a:pPr algn="just"/>
            <a:endParaRPr lang="es-ES" dirty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3.1.2. Modo observacional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u="sng" dirty="0" smtClean="0">
              <a:hlinkClick r:id="rId2"/>
            </a:endParaRPr>
          </a:p>
          <a:p>
            <a:pPr marL="0" indent="0">
              <a:buNone/>
            </a:pPr>
            <a:r>
              <a:rPr lang="fr-FR" u="sng" dirty="0" smtClean="0"/>
              <a:t>Primary</a:t>
            </a:r>
            <a:r>
              <a:rPr lang="fr-FR" dirty="0" smtClean="0"/>
              <a:t> </a:t>
            </a:r>
            <a:r>
              <a:rPr lang="fr-FR" dirty="0"/>
              <a:t>(</a:t>
            </a:r>
            <a:r>
              <a:rPr lang="fr-FR" u="sng" dirty="0"/>
              <a:t>Robert Drew, 1960</a:t>
            </a:r>
            <a:r>
              <a:rPr lang="fr-FR" dirty="0"/>
              <a:t>)</a:t>
            </a:r>
          </a:p>
          <a:p>
            <a:pPr marL="0" indent="0">
              <a:buNone/>
            </a:pPr>
            <a:endParaRPr lang="fr-FR" u="sng" dirty="0" smtClean="0"/>
          </a:p>
          <a:p>
            <a:pPr marL="0" indent="0">
              <a:buNone/>
            </a:pPr>
            <a:r>
              <a:rPr lang="fr-FR" u="sng" dirty="0" smtClean="0"/>
              <a:t>Titicut </a:t>
            </a:r>
            <a:r>
              <a:rPr lang="fr-FR" u="sng" dirty="0"/>
              <a:t>Folies</a:t>
            </a:r>
            <a:r>
              <a:rPr lang="fr-FR" dirty="0"/>
              <a:t> (</a:t>
            </a:r>
            <a:r>
              <a:rPr lang="fr-FR" u="sng" dirty="0"/>
              <a:t>Wiseman, 1967</a:t>
            </a:r>
            <a:r>
              <a:rPr lang="fr-FR" dirty="0"/>
              <a:t>)</a:t>
            </a:r>
            <a:endParaRPr lang="es-ES_tradnl" dirty="0"/>
          </a:p>
          <a:p>
            <a:pPr marL="0" indent="0">
              <a:buNone/>
            </a:pPr>
            <a:endParaRPr lang="fr-FR" i="1" u="sng" dirty="0" smtClean="0"/>
          </a:p>
          <a:p>
            <a:pPr marL="0" indent="0">
              <a:buNone/>
            </a:pPr>
            <a:r>
              <a:rPr lang="fr-FR" i="1" u="sng" dirty="0" smtClean="0"/>
              <a:t>Salesman</a:t>
            </a:r>
            <a:r>
              <a:rPr lang="fr-FR" i="1" dirty="0" smtClean="0"/>
              <a:t> (</a:t>
            </a:r>
            <a:r>
              <a:rPr lang="fr-FR" dirty="0" err="1" smtClean="0"/>
              <a:t>hermanos</a:t>
            </a:r>
            <a:r>
              <a:rPr lang="fr-FR" dirty="0" smtClean="0"/>
              <a:t> </a:t>
            </a:r>
            <a:r>
              <a:rPr lang="fr-FR" dirty="0" err="1" smtClean="0"/>
              <a:t>Maysles</a:t>
            </a:r>
            <a:r>
              <a:rPr lang="fr-FR" dirty="0" smtClean="0"/>
              <a:t>, </a:t>
            </a:r>
            <a:r>
              <a:rPr lang="fr-FR" dirty="0"/>
              <a:t>1969) </a:t>
            </a:r>
            <a:r>
              <a:rPr lang="fr-FR" dirty="0" smtClean="0"/>
              <a:t> </a:t>
            </a:r>
          </a:p>
          <a:p>
            <a:pPr marL="0" indent="0">
              <a:buNone/>
            </a:pPr>
            <a:endParaRPr lang="fr-FR" u="sng" dirty="0">
              <a:hlinkClick r:id="rId3"/>
            </a:endParaRPr>
          </a:p>
          <a:p>
            <a:pPr algn="just"/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074096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>
            <a:normAutofit/>
          </a:bodyPr>
          <a:lstStyle/>
          <a:p>
            <a:r>
              <a:rPr lang="es-E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3.1.3. Modo </a:t>
            </a:r>
            <a:r>
              <a:rPr lang="es-E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interactivo o participativo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fontScale="62500" lnSpcReduction="20000"/>
          </a:bodyPr>
          <a:lstStyle/>
          <a:p>
            <a:r>
              <a:rPr lang="es-ES_tradnl" dirty="0" smtClean="0"/>
              <a:t>Nace </a:t>
            </a:r>
            <a:r>
              <a:rPr lang="es-ES_tradnl" dirty="0"/>
              <a:t>al mismo tiempo que el </a:t>
            </a:r>
            <a:r>
              <a:rPr lang="es-ES_tradnl" dirty="0" smtClean="0"/>
              <a:t>observacional. Pero más que </a:t>
            </a:r>
            <a:r>
              <a:rPr lang="es-ES_tradnl" dirty="0"/>
              <a:t>con la escuela estadounidense del cine directo, el participativo está ligado a la escuela francesa, al </a:t>
            </a:r>
            <a:r>
              <a:rPr lang="es-ES_tradnl" dirty="0" err="1"/>
              <a:t>Cinéma</a:t>
            </a:r>
            <a:r>
              <a:rPr lang="es-ES_tradnl" dirty="0"/>
              <a:t> </a:t>
            </a:r>
            <a:r>
              <a:rPr lang="es-ES_tradnl" dirty="0" err="1"/>
              <a:t>vérité</a:t>
            </a:r>
            <a:r>
              <a:rPr lang="es-ES_tradnl" dirty="0"/>
              <a:t>. </a:t>
            </a:r>
          </a:p>
          <a:p>
            <a:r>
              <a:rPr lang="es-ES_tradnl" dirty="0" smtClean="0"/>
              <a:t>La </a:t>
            </a:r>
            <a:r>
              <a:rPr lang="es-ES_tradnl" dirty="0"/>
              <a:t>principal diferencia con el modo anterior es que proporciona una historia oral: los personajes hablan a la cámara y no sólo entre sí. </a:t>
            </a:r>
            <a:r>
              <a:rPr lang="es-ES_tradnl" dirty="0" smtClean="0"/>
              <a:t>ENTREVISTAS.</a:t>
            </a:r>
            <a:endParaRPr lang="es-ES_tradnl" dirty="0"/>
          </a:p>
          <a:p>
            <a:r>
              <a:rPr lang="es-ES_tradnl" dirty="0" smtClean="0"/>
              <a:t>Una </a:t>
            </a:r>
            <a:r>
              <a:rPr lang="es-ES_tradnl" dirty="0"/>
              <a:t>segunda diferencia es que incorpora al documentalista. A veces incluye en el texto el proceso del rodaje. Muestra la relación entre el realizador y el sujeto filmado. El director se convierte en </a:t>
            </a:r>
            <a:r>
              <a:rPr lang="es-ES_tradnl" dirty="0" smtClean="0"/>
              <a:t>investigador. </a:t>
            </a:r>
            <a:r>
              <a:rPr lang="es-ES_tradnl" dirty="0"/>
              <a:t>H</a:t>
            </a:r>
            <a:r>
              <a:rPr lang="es-ES_tradnl" dirty="0" smtClean="0"/>
              <a:t>ace </a:t>
            </a:r>
            <a:r>
              <a:rPr lang="es-ES_tradnl" dirty="0"/>
              <a:t>más evidente la perspectiva del realizador, que se involucra en el propio discurso que realiza. </a:t>
            </a:r>
            <a:endParaRPr lang="es-ES_tradnl" dirty="0" smtClean="0"/>
          </a:p>
          <a:p>
            <a:r>
              <a:rPr lang="es-ES_tradnl" dirty="0" smtClean="0"/>
              <a:t>La </a:t>
            </a:r>
            <a:r>
              <a:rPr lang="es-ES_tradnl" dirty="0"/>
              <a:t>interacción suele girar en torno a la entrevista, que se deriva de la distribución desigual del </a:t>
            </a:r>
            <a:r>
              <a:rPr lang="es-ES_tradnl" dirty="0" smtClean="0"/>
              <a:t>poder. Las </a:t>
            </a:r>
            <a:r>
              <a:rPr lang="es-ES_tradnl" dirty="0"/>
              <a:t>entrevistas son un discurso </a:t>
            </a:r>
            <a:r>
              <a:rPr lang="es-ES_tradnl" dirty="0" smtClean="0"/>
              <a:t>jerárquico.</a:t>
            </a:r>
          </a:p>
          <a:p>
            <a:r>
              <a:rPr lang="es-ES_tradnl" dirty="0" smtClean="0"/>
              <a:t>Estas posibilidades plantean diversas cuestiones éticas: ¿</a:t>
            </a:r>
            <a:r>
              <a:rPr lang="es-ES_tradnl" dirty="0"/>
              <a:t>hasta donde puede ir la participación? ¿cuáles son los límites más allá de los que un realizador no puede establecer una negociación?</a:t>
            </a:r>
          </a:p>
          <a:p>
            <a:r>
              <a:rPr lang="es-ES_tradnl" dirty="0" smtClean="0"/>
              <a:t>Jean </a:t>
            </a:r>
            <a:r>
              <a:rPr lang="es-ES_tradnl" dirty="0" err="1"/>
              <a:t>Rouch</a:t>
            </a:r>
            <a:r>
              <a:rPr lang="es-ES_tradnl" dirty="0"/>
              <a:t>, Edgar </a:t>
            </a:r>
            <a:r>
              <a:rPr lang="es-ES_tradnl" dirty="0" err="1"/>
              <a:t>Morin</a:t>
            </a:r>
            <a:r>
              <a:rPr lang="es-ES_tradnl" dirty="0"/>
              <a:t>, Chris </a:t>
            </a:r>
            <a:r>
              <a:rPr lang="es-ES_tradnl" dirty="0" err="1"/>
              <a:t>Marker</a:t>
            </a:r>
            <a:r>
              <a:rPr lang="es-ES_tradnl" dirty="0"/>
              <a:t>, Octavio </a:t>
            </a:r>
            <a:r>
              <a:rPr lang="es-ES_tradnl" dirty="0" err="1"/>
              <a:t>Cortazar</a:t>
            </a:r>
            <a:r>
              <a:rPr lang="es-ES_tradnl" dirty="0"/>
              <a:t>,… Ahora sería lo que hace Michel Moore y/o Lourdes Portillo.</a:t>
            </a:r>
          </a:p>
          <a:p>
            <a:pPr algn="just"/>
            <a:endParaRPr lang="es-ES" dirty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1303</TotalTime>
  <Words>1767</Words>
  <Application>Microsoft Office PowerPoint</Application>
  <PresentationFormat>Presentación en pantalla (4:3)</PresentationFormat>
  <Paragraphs>219</Paragraphs>
  <Slides>25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6" baseType="lpstr">
      <vt:lpstr>Tema de Office</vt:lpstr>
      <vt:lpstr>GUION DOCUMENTAL</vt:lpstr>
      <vt:lpstr>  3.1. Modos de representación (Nichols)     3.1.1. Expositivo      3.1.2. Observacional     3.1.3. Interactivo o Participativo     3.1.4. Reflexivo      3.1.5. Performativo      3.1.6. Poético  3.2. Tendencias en el documental contemporáneo     3.2.1. Cine ensayo-experimental     3.2.2. Found Footage. Metraje encontrado     3.2.3. Docudrama     3.2.4. Falso documental     3.2.5. Webdoc  </vt:lpstr>
      <vt:lpstr>  3.1. MODOS DE REPRESENTACIÓN (BILL NICHOLS) </vt:lpstr>
      <vt:lpstr>Diapositiva 4</vt:lpstr>
      <vt:lpstr>3.1.1. Modo expositivo</vt:lpstr>
      <vt:lpstr>3.1.1. Modo expositivo</vt:lpstr>
      <vt:lpstr>3.1.2. Modo observacional</vt:lpstr>
      <vt:lpstr>3.1.2. Modo observacional</vt:lpstr>
      <vt:lpstr>3.1.3. Modo interactivo o participativo</vt:lpstr>
      <vt:lpstr>3.1.3. Modo interactivo o participativo</vt:lpstr>
      <vt:lpstr>3.1.4. Modo reflexivo </vt:lpstr>
      <vt:lpstr>3.1.4. Modo reflexivo </vt:lpstr>
      <vt:lpstr>3.1.5. El modelo performativo</vt:lpstr>
      <vt:lpstr>3.1.5. El modelo performativo</vt:lpstr>
      <vt:lpstr>3.1.6. Modo poético</vt:lpstr>
      <vt:lpstr>3.1.6. Modo poético</vt:lpstr>
      <vt:lpstr>3.2.1. Cine de ensayo. Cine experimental </vt:lpstr>
      <vt:lpstr>3.2.2. Found Footage. Metraje encontrado </vt:lpstr>
      <vt:lpstr>3.2.2. Found Footage. Metraje encontrado </vt:lpstr>
      <vt:lpstr>3.2.3. Docudrama </vt:lpstr>
      <vt:lpstr>3.2.3. Docudrama </vt:lpstr>
      <vt:lpstr>3.2.4. Falso documental</vt:lpstr>
      <vt:lpstr>3.2.4. Fake. Falso documental</vt:lpstr>
      <vt:lpstr>3.2.5. Webdoc</vt:lpstr>
      <vt:lpstr>3.2.5. Webdoc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BILL NICHOLS  Los modelos de representación en el documental según Nichols son:</dc:title>
  <dc:creator>Iratxe</dc:creator>
  <cp:lastModifiedBy>Administrador</cp:lastModifiedBy>
  <cp:revision>49</cp:revision>
  <dcterms:created xsi:type="dcterms:W3CDTF">2013-03-17T21:13:18Z</dcterms:created>
  <dcterms:modified xsi:type="dcterms:W3CDTF">2016-06-13T16:11:11Z</dcterms:modified>
</cp:coreProperties>
</file>