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3" r:id="rId1"/>
  </p:sldMasterIdLst>
  <p:notesMasterIdLst>
    <p:notesMasterId r:id="rId9"/>
  </p:notesMasterIdLst>
  <p:sldIdLst>
    <p:sldId id="271" r:id="rId2"/>
    <p:sldId id="265" r:id="rId3"/>
    <p:sldId id="266" r:id="rId4"/>
    <p:sldId id="268" r:id="rId5"/>
    <p:sldId id="267" r:id="rId6"/>
    <p:sldId id="269" r:id="rId7"/>
    <p:sldId id="270" r:id="rId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5D11E1-F0FC-084F-9E07-2D6ED8DA7E52}" type="datetimeFigureOut">
              <a:rPr lang="es-ES" smtClean="0"/>
              <a:pPr/>
              <a:t>13/06/2016</a:t>
            </a:fld>
            <a:endParaRPr lang="es-ES"/>
          </a:p>
        </p:txBody>
      </p:sp>
      <p:sp>
        <p:nvSpPr>
          <p:cNvPr id="4" name="Marcador de imagen d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7D0A11-E2BB-2E4C-AFF7-0BC3B7086EE2}" type="slidenum">
              <a:rPr lang="es-ES" smtClean="0"/>
              <a:pPr/>
              <a:t>‹Nº›</a:t>
            </a:fld>
            <a:endParaRPr lang="es-ES"/>
          </a:p>
        </p:txBody>
      </p:sp>
    </p:spTree>
    <p:extLst>
      <p:ext uri="{BB962C8B-B14F-4D97-AF65-F5344CB8AC3E}">
        <p14:creationId xmlns:p14="http://schemas.microsoft.com/office/powerpoint/2010/main" xmlns="" val="35125183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52876B30-D1D4-6B47-AF8B-1E4796B1A827}" type="slidenum">
              <a:rPr lang="es-ES" smtClean="0"/>
              <a:pPr/>
              <a:t>1</a:t>
            </a:fld>
            <a:endParaRPr lang="es-ES"/>
          </a:p>
        </p:txBody>
      </p:sp>
    </p:spTree>
    <p:extLst>
      <p:ext uri="{BB962C8B-B14F-4D97-AF65-F5344CB8AC3E}">
        <p14:creationId xmlns:p14="http://schemas.microsoft.com/office/powerpoint/2010/main" xmlns="" val="4067696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588324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265870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929009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677256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102048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518494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2951834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2650592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1399027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1667221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A504BDA5-D2A4-4453-BF19-B1713142F541}" type="datetimeFigureOut">
              <a:rPr lang="es-ES" smtClean="0"/>
              <a:pPr/>
              <a:t>13/06/2016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A3D9E2A4-2BA2-455F-9324-71E8567B41A7}" type="slidenum">
              <a:rPr lang="es-ES" smtClean="0"/>
              <a:pPr/>
              <a:t>‹Nº›</a:t>
            </a:fld>
            <a:endParaRPr lang="es-ES"/>
          </a:p>
        </p:txBody>
      </p:sp>
    </p:spTree>
    <p:extLst>
      <p:ext uri="{BB962C8B-B14F-4D97-AF65-F5344CB8AC3E}">
        <p14:creationId xmlns:p14="http://schemas.microsoft.com/office/powerpoint/2010/main" xmlns="" val="3475087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04BDA5-D2A4-4453-BF19-B1713142F541}" type="datetimeFigureOut">
              <a:rPr lang="es-ES" smtClean="0"/>
              <a:pPr/>
              <a:t>13/06/2016</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D9E2A4-2BA2-455F-9324-71E8567B41A7}" type="slidenum">
              <a:rPr lang="es-ES" smtClean="0"/>
              <a:pPr/>
              <a:t>‹Nº›</a:t>
            </a:fld>
            <a:endParaRPr lang="es-ES" dirty="0"/>
          </a:p>
        </p:txBody>
      </p:sp>
      <p:sp>
        <p:nvSpPr>
          <p:cNvPr id="7" name="CuadroTexto 6"/>
          <p:cNvSpPr txBox="1"/>
          <p:nvPr userDrawn="1"/>
        </p:nvSpPr>
        <p:spPr>
          <a:xfrm>
            <a:off x="5399584" y="6453336"/>
            <a:ext cx="3744416" cy="492443"/>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_tradnl" sz="800" dirty="0" smtClean="0"/>
              <a:t>UPV/EHU OCW 2016 </a:t>
            </a:r>
            <a:r>
              <a:rPr lang="es-ES_tradnl" sz="800" dirty="0" smtClean="0"/>
              <a:t>GUION DOCUMENTAL.A</a:t>
            </a:r>
            <a:r>
              <a:rPr lang="es-ES_tradnl" sz="800" dirty="0" smtClean="0"/>
              <a:t>. Nerekan </a:t>
            </a:r>
            <a:r>
              <a:rPr lang="es-ES_tradnl" sz="800" dirty="0" err="1" smtClean="0"/>
              <a:t>Umaran</a:t>
            </a:r>
            <a:r>
              <a:rPr lang="es-ES_tradnl" sz="800" dirty="0" smtClean="0"/>
              <a:t>, I. Fresneda Delgado </a:t>
            </a:r>
            <a:endParaRPr lang="es-ES" sz="800" dirty="0" smtClean="0"/>
          </a:p>
          <a:p>
            <a:endParaRPr lang="es-ES" dirty="0"/>
          </a:p>
        </p:txBody>
      </p:sp>
    </p:spTree>
    <p:extLst>
      <p:ext uri="{BB962C8B-B14F-4D97-AF65-F5344CB8AC3E}">
        <p14:creationId xmlns:p14="http://schemas.microsoft.com/office/powerpoint/2010/main" xmlns="" val="1555929385"/>
      </p:ext>
    </p:extLst>
  </p:cSld>
  <p:clrMap bg1="lt1" tx1="dk1" bg2="lt2" tx2="dk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28134" y="249616"/>
            <a:ext cx="7772400" cy="905479"/>
          </a:xfrm>
        </p:spPr>
        <p:txBody>
          <a:bodyPr>
            <a:normAutofit/>
          </a:bodyPr>
          <a:lstStyle/>
          <a:p>
            <a:r>
              <a:rPr lang="es-ES" sz="3600" b="1" u="sng" dirty="0" smtClean="0"/>
              <a:t>GUION DOCUMENTAL</a:t>
            </a:r>
            <a:endParaRPr lang="es-ES" sz="3600" b="1" u="sng" dirty="0"/>
          </a:p>
        </p:txBody>
      </p:sp>
      <p:sp>
        <p:nvSpPr>
          <p:cNvPr id="3" name="Subtítulo 2"/>
          <p:cNvSpPr>
            <a:spLocks noGrp="1"/>
          </p:cNvSpPr>
          <p:nvPr>
            <p:ph type="subTitle" idx="1"/>
          </p:nvPr>
        </p:nvSpPr>
        <p:spPr>
          <a:xfrm>
            <a:off x="215250" y="1554260"/>
            <a:ext cx="4320174" cy="5419367"/>
          </a:xfrm>
        </p:spPr>
        <p:txBody>
          <a:bodyPr>
            <a:normAutofit fontScale="62500" lnSpcReduction="20000"/>
          </a:bodyPr>
          <a:lstStyle/>
          <a:p>
            <a:r>
              <a:rPr lang="es-ES" sz="2800" b="1" u="sng" dirty="0" smtClean="0">
                <a:solidFill>
                  <a:schemeClr val="tx1"/>
                </a:solidFill>
              </a:rPr>
              <a:t>PRESENTACIÓN</a:t>
            </a:r>
            <a:endParaRPr lang="es-ES_tradnl" sz="2800" u="sng" dirty="0">
              <a:solidFill>
                <a:schemeClr val="tx1"/>
              </a:solidFill>
            </a:endParaRPr>
          </a:p>
          <a:p>
            <a:r>
              <a:rPr lang="es-ES" sz="2800" dirty="0">
                <a:solidFill>
                  <a:schemeClr val="tx1"/>
                </a:solidFill>
              </a:rPr>
              <a:t> </a:t>
            </a:r>
            <a:endParaRPr lang="es-ES_tradnl" sz="2800" dirty="0">
              <a:solidFill>
                <a:schemeClr val="tx1"/>
              </a:solidFill>
            </a:endParaRPr>
          </a:p>
          <a:p>
            <a:pPr algn="just"/>
            <a:r>
              <a:rPr lang="es-ES" sz="2800" dirty="0">
                <a:solidFill>
                  <a:schemeClr val="tx1"/>
                </a:solidFill>
              </a:rPr>
              <a:t>Estos materiales pertenecen a una de las unidades temáticas del curso </a:t>
            </a:r>
            <a:r>
              <a:rPr lang="es-ES" sz="2800" b="1" dirty="0" smtClean="0">
                <a:solidFill>
                  <a:schemeClr val="tx1"/>
                </a:solidFill>
              </a:rPr>
              <a:t>“Guion documental” </a:t>
            </a:r>
            <a:r>
              <a:rPr lang="es-ES" sz="2800" dirty="0">
                <a:solidFill>
                  <a:schemeClr val="tx1"/>
                </a:solidFill>
              </a:rPr>
              <a:t>publicado por la UPV/EHU (Universidad del País Vasco/</a:t>
            </a:r>
            <a:r>
              <a:rPr lang="es-ES" sz="2800" dirty="0" err="1">
                <a:solidFill>
                  <a:schemeClr val="tx1"/>
                </a:solidFill>
              </a:rPr>
              <a:t>Euskal</a:t>
            </a:r>
            <a:r>
              <a:rPr lang="es-ES" sz="2800" dirty="0">
                <a:solidFill>
                  <a:schemeClr val="tx1"/>
                </a:solidFill>
              </a:rPr>
              <a:t> </a:t>
            </a:r>
            <a:r>
              <a:rPr lang="es-ES" sz="2800" dirty="0" err="1">
                <a:solidFill>
                  <a:schemeClr val="tx1"/>
                </a:solidFill>
              </a:rPr>
              <a:t>Herriko</a:t>
            </a:r>
            <a:r>
              <a:rPr lang="es-ES" sz="2800" dirty="0">
                <a:solidFill>
                  <a:schemeClr val="tx1"/>
                </a:solidFill>
              </a:rPr>
              <a:t> </a:t>
            </a:r>
            <a:r>
              <a:rPr lang="es-ES" sz="2800" dirty="0" err="1">
                <a:solidFill>
                  <a:schemeClr val="tx1"/>
                </a:solidFill>
              </a:rPr>
              <a:t>Unibertsitatea</a:t>
            </a:r>
            <a:r>
              <a:rPr lang="es-ES" sz="2800" dirty="0">
                <a:solidFill>
                  <a:schemeClr val="tx1"/>
                </a:solidFill>
              </a:rPr>
              <a:t>), dentro de la iniciativa OCW (Open </a:t>
            </a:r>
            <a:r>
              <a:rPr lang="es-ES" sz="2800" dirty="0" err="1">
                <a:solidFill>
                  <a:schemeClr val="tx1"/>
                </a:solidFill>
              </a:rPr>
              <a:t>Course</a:t>
            </a:r>
            <a:r>
              <a:rPr lang="es-ES" sz="2800" dirty="0">
                <a:solidFill>
                  <a:schemeClr val="tx1"/>
                </a:solidFill>
              </a:rPr>
              <a:t> </a:t>
            </a:r>
            <a:r>
              <a:rPr lang="es-ES" sz="2800" dirty="0" err="1">
                <a:solidFill>
                  <a:schemeClr val="tx1"/>
                </a:solidFill>
              </a:rPr>
              <a:t>Ware</a:t>
            </a:r>
            <a:r>
              <a:rPr lang="es-ES" sz="2800" dirty="0">
                <a:solidFill>
                  <a:schemeClr val="tx1"/>
                </a:solidFill>
              </a:rPr>
              <a:t>).</a:t>
            </a:r>
            <a:endParaRPr lang="es-ES_tradnl" sz="2800" dirty="0">
              <a:solidFill>
                <a:schemeClr val="tx1"/>
              </a:solidFill>
            </a:endParaRPr>
          </a:p>
          <a:p>
            <a:r>
              <a:rPr lang="es-ES" sz="2800" dirty="0">
                <a:solidFill>
                  <a:schemeClr val="tx1"/>
                </a:solidFill>
              </a:rPr>
              <a:t> </a:t>
            </a:r>
            <a:endParaRPr lang="es-ES_tradnl" sz="2800" dirty="0">
              <a:solidFill>
                <a:schemeClr val="tx1"/>
              </a:solidFill>
            </a:endParaRPr>
          </a:p>
          <a:p>
            <a:pPr algn="l"/>
            <a:r>
              <a:rPr lang="es-ES" sz="2800" dirty="0">
                <a:solidFill>
                  <a:schemeClr val="tx1"/>
                </a:solidFill>
              </a:rPr>
              <a:t>Puedes ver el curso completo en la siguiente web: ocw.ehu.es, </a:t>
            </a:r>
            <a:r>
              <a:rPr lang="es-ES" sz="2800" dirty="0" smtClean="0">
                <a:solidFill>
                  <a:schemeClr val="tx1"/>
                </a:solidFill>
              </a:rPr>
              <a:t>en </a:t>
            </a:r>
            <a:r>
              <a:rPr lang="es-ES" sz="2800" dirty="0">
                <a:solidFill>
                  <a:schemeClr val="tx1"/>
                </a:solidFill>
              </a:rPr>
              <a:t>el número </a:t>
            </a:r>
            <a:r>
              <a:rPr lang="es-ES" sz="2800" dirty="0" smtClean="0">
                <a:solidFill>
                  <a:schemeClr val="tx1"/>
                </a:solidFill>
              </a:rPr>
              <a:t>x </a:t>
            </a:r>
            <a:r>
              <a:rPr lang="es-ES" sz="2800" dirty="0">
                <a:solidFill>
                  <a:schemeClr val="tx1"/>
                </a:solidFill>
              </a:rPr>
              <a:t>(año </a:t>
            </a:r>
            <a:r>
              <a:rPr lang="es-ES" sz="2800" dirty="0" smtClean="0">
                <a:solidFill>
                  <a:schemeClr val="tx1"/>
                </a:solidFill>
              </a:rPr>
              <a:t>2016)</a:t>
            </a:r>
            <a:r>
              <a:rPr lang="es-ES" sz="2800" dirty="0">
                <a:solidFill>
                  <a:schemeClr val="tx1"/>
                </a:solidFill>
              </a:rPr>
              <a:t>, dentro de la sección </a:t>
            </a:r>
            <a:br>
              <a:rPr lang="es-ES" sz="2800" dirty="0">
                <a:solidFill>
                  <a:schemeClr val="tx1"/>
                </a:solidFill>
              </a:rPr>
            </a:br>
            <a:r>
              <a:rPr lang="es-ES" sz="2800" dirty="0" smtClean="0">
                <a:solidFill>
                  <a:schemeClr val="tx1"/>
                </a:solidFill>
              </a:rPr>
              <a:t>“Arte y Humanidades”.</a:t>
            </a:r>
            <a:endParaRPr lang="es-ES_tradnl" sz="2800" dirty="0">
              <a:solidFill>
                <a:schemeClr val="tx1"/>
              </a:solidFill>
            </a:endParaRPr>
          </a:p>
          <a:p>
            <a:r>
              <a:rPr lang="es-ES" sz="2800" dirty="0">
                <a:solidFill>
                  <a:schemeClr val="tx1"/>
                </a:solidFill>
              </a:rPr>
              <a:t> </a:t>
            </a:r>
            <a:endParaRPr lang="es-ES_tradnl" sz="2800" dirty="0">
              <a:solidFill>
                <a:schemeClr val="tx1"/>
              </a:solidFill>
            </a:endParaRPr>
          </a:p>
          <a:p>
            <a:pPr algn="l"/>
            <a:r>
              <a:rPr lang="es-ES" sz="2800" i="1" dirty="0">
                <a:solidFill>
                  <a:schemeClr val="tx1"/>
                </a:solidFill>
              </a:rPr>
              <a:t>Cómo citar:</a:t>
            </a:r>
            <a:endParaRPr lang="es-ES_tradnl" sz="2800" dirty="0">
              <a:solidFill>
                <a:schemeClr val="tx1"/>
              </a:solidFill>
            </a:endParaRPr>
          </a:p>
          <a:p>
            <a:pPr algn="l"/>
            <a:r>
              <a:rPr lang="es-ES_tradnl" sz="2800" dirty="0" err="1" smtClean="0">
                <a:solidFill>
                  <a:schemeClr val="tx1"/>
                </a:solidFill>
              </a:rPr>
              <a:t>Nerekan</a:t>
            </a:r>
            <a:r>
              <a:rPr lang="es-ES_tradnl" sz="2800" dirty="0" smtClean="0">
                <a:solidFill>
                  <a:schemeClr val="tx1"/>
                </a:solidFill>
              </a:rPr>
              <a:t>, Amaia;  Fresneda, Iratxe</a:t>
            </a:r>
            <a:r>
              <a:rPr lang="es-ES" sz="2800" dirty="0" smtClean="0">
                <a:solidFill>
                  <a:schemeClr val="tx1"/>
                </a:solidFill>
              </a:rPr>
              <a:t> (2016) “</a:t>
            </a:r>
            <a:r>
              <a:rPr lang="es-ES" sz="2800" dirty="0" smtClean="0">
                <a:solidFill>
                  <a:schemeClr val="tx1"/>
                </a:solidFill>
              </a:rPr>
              <a:t>Guion </a:t>
            </a:r>
            <a:r>
              <a:rPr lang="es-ES" sz="2800" dirty="0" smtClean="0">
                <a:solidFill>
                  <a:schemeClr val="tx1"/>
                </a:solidFill>
              </a:rPr>
              <a:t>documental”, en </a:t>
            </a:r>
            <a:r>
              <a:rPr lang="es-ES" sz="2800" i="1" dirty="0">
                <a:solidFill>
                  <a:schemeClr val="tx1"/>
                </a:solidFill>
              </a:rPr>
              <a:t>OCW UPV/EHU, </a:t>
            </a:r>
            <a:r>
              <a:rPr lang="es-ES" sz="2800" dirty="0" smtClean="0">
                <a:solidFill>
                  <a:schemeClr val="tx1"/>
                </a:solidFill>
              </a:rPr>
              <a:t>nº9. </a:t>
            </a:r>
            <a:endParaRPr lang="es-ES_tradnl" sz="2800" dirty="0">
              <a:solidFill>
                <a:schemeClr val="tx1"/>
              </a:solidFill>
            </a:endParaRPr>
          </a:p>
          <a:p>
            <a:r>
              <a:rPr lang="es-ES_tradnl" sz="2800" b="1" dirty="0">
                <a:solidFill>
                  <a:schemeClr val="tx1"/>
                </a:solidFill>
              </a:rPr>
              <a:t> </a:t>
            </a:r>
            <a:endParaRPr lang="es-ES_tradnl" sz="2800" dirty="0">
              <a:solidFill>
                <a:schemeClr val="tx1"/>
              </a:solidFill>
            </a:endParaRPr>
          </a:p>
          <a:p>
            <a:pPr algn="l"/>
            <a:endParaRPr lang="es-ES" sz="2800" dirty="0">
              <a:solidFill>
                <a:schemeClr val="tx1"/>
              </a:solidFill>
            </a:endParaRPr>
          </a:p>
        </p:txBody>
      </p:sp>
      <p:sp>
        <p:nvSpPr>
          <p:cNvPr id="4" name="Rectángulo 3"/>
          <p:cNvSpPr/>
          <p:nvPr/>
        </p:nvSpPr>
        <p:spPr>
          <a:xfrm>
            <a:off x="4815840" y="1554260"/>
            <a:ext cx="4328160" cy="3970318"/>
          </a:xfrm>
          <a:prstGeom prst="rect">
            <a:avLst/>
          </a:prstGeom>
        </p:spPr>
        <p:txBody>
          <a:bodyPr wrap="square">
            <a:spAutoFit/>
          </a:bodyPr>
          <a:lstStyle/>
          <a:p>
            <a:pPr algn="ctr"/>
            <a:r>
              <a:rPr lang="es-ES_tradnl" b="1" u="sng" dirty="0" smtClean="0"/>
              <a:t>NOTAS SOBRE DERECHOS DE AUTOR/AS</a:t>
            </a:r>
            <a:endParaRPr lang="es-ES_tradnl" dirty="0"/>
          </a:p>
          <a:p>
            <a:r>
              <a:rPr lang="es-ES_tradnl" b="1" dirty="0"/>
              <a:t> </a:t>
            </a:r>
            <a:endParaRPr lang="es-ES_tradnl" dirty="0"/>
          </a:p>
          <a:p>
            <a:r>
              <a:rPr lang="es-ES_tradnl" dirty="0"/>
              <a:t>El presente trabajo está publicado bajo la licencia </a:t>
            </a:r>
            <a:r>
              <a:rPr lang="es-ES_tradnl" dirty="0" err="1"/>
              <a:t>Creative</a:t>
            </a:r>
            <a:r>
              <a:rPr lang="es-ES_tradnl" dirty="0"/>
              <a:t> </a:t>
            </a:r>
            <a:r>
              <a:rPr lang="es-ES_tradnl" dirty="0" err="1"/>
              <a:t>Commons</a:t>
            </a:r>
            <a:r>
              <a:rPr lang="es-ES_tradnl" dirty="0"/>
              <a:t>, que permite copiar, distribuir y comunicar públicamente esta obra de forma libre siempre que se cumplan las siguientes condiciones: </a:t>
            </a:r>
            <a:endParaRPr lang="es-ES_tradnl" dirty="0" smtClean="0"/>
          </a:p>
          <a:p>
            <a:endParaRPr lang="es-ES_tradnl" dirty="0" smtClean="0"/>
          </a:p>
          <a:p>
            <a:pPr marL="285750" indent="-285750">
              <a:buFont typeface="Arial"/>
              <a:buChar char="•"/>
            </a:pPr>
            <a:r>
              <a:rPr lang="es-ES_tradnl" dirty="0" smtClean="0"/>
              <a:t>Reconocer </a:t>
            </a:r>
            <a:r>
              <a:rPr lang="es-ES_tradnl" dirty="0"/>
              <a:t>su </a:t>
            </a:r>
            <a:r>
              <a:rPr lang="es-ES_tradnl" dirty="0" smtClean="0"/>
              <a:t>autoría. </a:t>
            </a:r>
          </a:p>
          <a:p>
            <a:pPr marL="285750" indent="-285750">
              <a:buFont typeface="Arial"/>
              <a:buChar char="•"/>
            </a:pPr>
            <a:r>
              <a:rPr lang="es-ES_tradnl" dirty="0"/>
              <a:t>N</a:t>
            </a:r>
            <a:r>
              <a:rPr lang="es-ES_tradnl" dirty="0" smtClean="0"/>
              <a:t>o </a:t>
            </a:r>
            <a:r>
              <a:rPr lang="es-ES_tradnl" dirty="0"/>
              <a:t>utilizar la obra para fines </a:t>
            </a:r>
            <a:r>
              <a:rPr lang="es-ES_tradnl" dirty="0" smtClean="0"/>
              <a:t>comerciales.</a:t>
            </a:r>
          </a:p>
          <a:p>
            <a:pPr marL="285750" indent="-285750">
              <a:buFont typeface="Arial"/>
              <a:buChar char="•"/>
            </a:pPr>
            <a:r>
              <a:rPr lang="es-ES_tradnl" dirty="0"/>
              <a:t>E</a:t>
            </a:r>
            <a:r>
              <a:rPr lang="es-ES_tradnl" dirty="0" smtClean="0"/>
              <a:t>n </a:t>
            </a:r>
            <a:r>
              <a:rPr lang="es-ES_tradnl" dirty="0"/>
              <a:t>caso de crear materiales reutilizando elementos de este trabajo, compartirlos bajo esta misma licencia. </a:t>
            </a:r>
          </a:p>
          <a:p>
            <a:r>
              <a:rPr lang="es-ES_tradnl" dirty="0"/>
              <a:t> </a:t>
            </a:r>
          </a:p>
        </p:txBody>
      </p:sp>
      <p:pic>
        <p:nvPicPr>
          <p:cNvPr id="6" name="Imagen 5" descr="Creative commons.png"/>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7625914" y="5886570"/>
            <a:ext cx="1117600" cy="393700"/>
          </a:xfrm>
          <a:prstGeom prst="rect">
            <a:avLst/>
          </a:prstGeom>
        </p:spPr>
      </p:pic>
    </p:spTree>
    <p:extLst>
      <p:ext uri="{BB962C8B-B14F-4D97-AF65-F5344CB8AC3E}">
        <p14:creationId xmlns:p14="http://schemas.microsoft.com/office/powerpoint/2010/main" xmlns="" val="24263933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7 Rectángulo"/>
          <p:cNvSpPr/>
          <p:nvPr/>
        </p:nvSpPr>
        <p:spPr>
          <a:xfrm>
            <a:off x="0" y="0"/>
            <a:ext cx="9144000" cy="15287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p>
        </p:txBody>
      </p:sp>
      <p:sp>
        <p:nvSpPr>
          <p:cNvPr id="3075" name="8 CuadroTexto"/>
          <p:cNvSpPr txBox="1">
            <a:spLocks noChangeArrowheads="1"/>
          </p:cNvSpPr>
          <p:nvPr/>
        </p:nvSpPr>
        <p:spPr bwMode="auto">
          <a:xfrm>
            <a:off x="1116013" y="44450"/>
            <a:ext cx="7488237" cy="338138"/>
          </a:xfrm>
          <a:prstGeom prst="rect">
            <a:avLst/>
          </a:prstGeom>
          <a:noFill/>
          <a:ln w="9525">
            <a:noFill/>
            <a:miter lim="800000"/>
            <a:headEnd/>
            <a:tailEnd/>
          </a:ln>
        </p:spPr>
        <p:txBody>
          <a:bodyPr>
            <a:spAutoFit/>
          </a:bodyPr>
          <a:lstStyle/>
          <a:p>
            <a:pPr algn="r">
              <a:defRPr/>
            </a:pPr>
            <a:endParaRPr lang="es-ES" sz="1600" dirty="0">
              <a:solidFill>
                <a:srgbClr val="C8003E"/>
              </a:solidFill>
              <a:latin typeface="Arial Narrow"/>
              <a:ea typeface="+mn-ea"/>
              <a:cs typeface="Arial Narrow"/>
            </a:endParaRPr>
          </a:p>
        </p:txBody>
      </p:sp>
      <p:sp>
        <p:nvSpPr>
          <p:cNvPr id="10" name="9 Rectángulo"/>
          <p:cNvSpPr/>
          <p:nvPr/>
        </p:nvSpPr>
        <p:spPr>
          <a:xfrm>
            <a:off x="0" y="476250"/>
            <a:ext cx="9144000" cy="100806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dirty="0">
              <a:solidFill>
                <a:schemeClr val="tx1">
                  <a:lumMod val="85000"/>
                  <a:lumOff val="15000"/>
                </a:schemeClr>
              </a:solidFill>
              <a:latin typeface="Arial Narrow"/>
              <a:cs typeface="Arial Narrow"/>
            </a:endParaRPr>
          </a:p>
        </p:txBody>
      </p:sp>
      <p:sp>
        <p:nvSpPr>
          <p:cNvPr id="11" name="10 Rectángulo"/>
          <p:cNvSpPr/>
          <p:nvPr/>
        </p:nvSpPr>
        <p:spPr>
          <a:xfrm>
            <a:off x="8532813" y="476250"/>
            <a:ext cx="611187" cy="1008063"/>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solidFill>
                <a:sysClr val="windowText" lastClr="000000"/>
              </a:solidFill>
              <a:latin typeface="Arial Narrow"/>
              <a:cs typeface="Arial Narrow"/>
            </a:endParaRPr>
          </a:p>
        </p:txBody>
      </p:sp>
      <p:cxnSp>
        <p:nvCxnSpPr>
          <p:cNvPr id="16" name="15 Conector recto"/>
          <p:cNvCxnSpPr/>
          <p:nvPr/>
        </p:nvCxnSpPr>
        <p:spPr>
          <a:xfrm>
            <a:off x="-36513" y="476250"/>
            <a:ext cx="9180513"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13 CuadroTexto"/>
          <p:cNvSpPr txBox="1">
            <a:spLocks noChangeArrowheads="1"/>
          </p:cNvSpPr>
          <p:nvPr/>
        </p:nvSpPr>
        <p:spPr bwMode="auto">
          <a:xfrm>
            <a:off x="0" y="765175"/>
            <a:ext cx="99726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is-IS" sz="1800" dirty="0">
                <a:solidFill>
                  <a:srgbClr val="F2F2F2"/>
                </a:solidFill>
                <a:latin typeface="Arial Narrow" charset="0"/>
                <a:cs typeface="Arial Narrow" charset="0"/>
              </a:rPr>
              <a:t>DE LA IDEA AL </a:t>
            </a:r>
            <a:r>
              <a:rPr lang="is-IS" sz="1800" dirty="0" smtClean="0">
                <a:solidFill>
                  <a:srgbClr val="F2F2F2"/>
                </a:solidFill>
                <a:latin typeface="Arial Narrow" charset="0"/>
                <a:cs typeface="Arial Narrow" charset="0"/>
              </a:rPr>
              <a:t>GUION</a:t>
            </a:r>
            <a:r>
              <a:rPr lang="is-IS" sz="1800" dirty="0">
                <a:solidFill>
                  <a:srgbClr val="F2F2F2"/>
                </a:solidFill>
                <a:latin typeface="Arial Narrow" charset="0"/>
                <a:cs typeface="Arial Narrow" charset="0"/>
              </a:rPr>
              <a:t>: CREACIÓN DE UN PROYECTO DE </a:t>
            </a:r>
            <a:r>
              <a:rPr lang="is-IS" sz="1800" dirty="0" smtClean="0">
                <a:solidFill>
                  <a:srgbClr val="F2F2F2"/>
                </a:solidFill>
                <a:latin typeface="Arial Narrow" charset="0"/>
                <a:cs typeface="Arial Narrow" charset="0"/>
              </a:rPr>
              <a:t>GUION DOCUMENTAL</a:t>
            </a:r>
            <a:r>
              <a:rPr lang="es-ES" sz="1800" dirty="0" smtClean="0">
                <a:solidFill>
                  <a:srgbClr val="F2F2F2"/>
                </a:solidFill>
                <a:latin typeface="Arial Narrow" charset="0"/>
                <a:cs typeface="Arial Narrow" charset="0"/>
              </a:rPr>
              <a:t>: práctica 3</a:t>
            </a:r>
            <a:endParaRPr lang="eu-ES" sz="1800" dirty="0">
              <a:solidFill>
                <a:srgbClr val="F2F2F2"/>
              </a:solidFill>
              <a:latin typeface="Arial Narrow" charset="0"/>
              <a:cs typeface="Arial Narrow" charset="0"/>
            </a:endParaRPr>
          </a:p>
        </p:txBody>
      </p:sp>
      <p:sp>
        <p:nvSpPr>
          <p:cNvPr id="12" name="8 CuadroTexto"/>
          <p:cNvSpPr txBox="1">
            <a:spLocks noChangeArrowheads="1"/>
          </p:cNvSpPr>
          <p:nvPr/>
        </p:nvSpPr>
        <p:spPr bwMode="auto">
          <a:xfrm>
            <a:off x="-107950" y="44450"/>
            <a:ext cx="8928100" cy="646331"/>
          </a:xfrm>
          <a:prstGeom prst="rect">
            <a:avLst/>
          </a:prstGeom>
          <a:noFill/>
          <a:ln w="9525">
            <a:noFill/>
            <a:miter lim="800000"/>
            <a:headEnd/>
            <a:tailEnd/>
          </a:ln>
        </p:spPr>
        <p:txBody>
          <a:bodyPr>
            <a:spAutoFit/>
          </a:bodyPr>
          <a:lstStyle/>
          <a:p>
            <a:pPr algn="ctr" fontAlgn="auto">
              <a:spcBef>
                <a:spcPts val="0"/>
              </a:spcBef>
              <a:spcAft>
                <a:spcPts val="0"/>
              </a:spcAft>
              <a:defRPr/>
            </a:pPr>
            <a:r>
              <a:rPr lang="es-ES" sz="2000" b="1" dirty="0" smtClean="0">
                <a:latin typeface="Arial Narrow"/>
                <a:cs typeface="Arial Narrow"/>
              </a:rPr>
              <a:t>Guion documental: ejercicios prácticos</a:t>
            </a:r>
            <a:endParaRPr lang="es-ES" sz="2000" dirty="0">
              <a:latin typeface="Arial Narrow"/>
              <a:cs typeface="Arial Narrow"/>
            </a:endParaRPr>
          </a:p>
          <a:p>
            <a:pPr algn="r">
              <a:defRPr/>
            </a:pPr>
            <a:endParaRPr lang="es-ES" sz="1600" dirty="0">
              <a:solidFill>
                <a:srgbClr val="C8003E"/>
              </a:solidFill>
              <a:latin typeface="Arial Narrow"/>
              <a:ea typeface="+mn-ea"/>
              <a:cs typeface="Arial Narrow"/>
            </a:endParaRPr>
          </a:p>
        </p:txBody>
      </p:sp>
      <p:sp>
        <p:nvSpPr>
          <p:cNvPr id="2" name="CuadroTexto 1"/>
          <p:cNvSpPr txBox="1"/>
          <p:nvPr/>
        </p:nvSpPr>
        <p:spPr>
          <a:xfrm>
            <a:off x="26211" y="1700808"/>
            <a:ext cx="9144000" cy="369332"/>
          </a:xfrm>
          <a:prstGeom prst="rect">
            <a:avLst/>
          </a:prstGeom>
          <a:noFill/>
        </p:spPr>
        <p:txBody>
          <a:bodyPr wrap="square" rtlCol="0">
            <a:spAutoFit/>
          </a:bodyPr>
          <a:lstStyle/>
          <a:p>
            <a:endParaRPr lang="es-ES" dirty="0"/>
          </a:p>
        </p:txBody>
      </p:sp>
      <p:sp>
        <p:nvSpPr>
          <p:cNvPr id="3" name="Rectángulo 2"/>
          <p:cNvSpPr/>
          <p:nvPr/>
        </p:nvSpPr>
        <p:spPr>
          <a:xfrm>
            <a:off x="179512" y="1772816"/>
            <a:ext cx="8784976" cy="3877985"/>
          </a:xfrm>
          <a:prstGeom prst="rect">
            <a:avLst/>
          </a:prstGeom>
        </p:spPr>
        <p:txBody>
          <a:bodyPr wrap="square">
            <a:spAutoFit/>
          </a:bodyPr>
          <a:lstStyle/>
          <a:p>
            <a:pPr algn="ctr"/>
            <a:r>
              <a:rPr lang="es-ES" sz="2800" b="1" dirty="0"/>
              <a:t>Creación de un proyecto de guion </a:t>
            </a:r>
            <a:r>
              <a:rPr lang="es-ES" sz="2800" b="1" dirty="0" smtClean="0"/>
              <a:t>documental</a:t>
            </a:r>
            <a:endParaRPr lang="es-ES_tradnl" sz="2800" dirty="0"/>
          </a:p>
          <a:p>
            <a:r>
              <a:rPr lang="es-ES_tradnl" dirty="0"/>
              <a:t> </a:t>
            </a:r>
          </a:p>
          <a:p>
            <a:r>
              <a:rPr lang="es-ES" sz="2000" dirty="0"/>
              <a:t>El objetivo de esta práctica es crear el dossier de presentación de tu proyecto de </a:t>
            </a:r>
            <a:r>
              <a:rPr lang="es-ES" sz="2000" dirty="0" smtClean="0"/>
              <a:t>guion </a:t>
            </a:r>
            <a:r>
              <a:rPr lang="es-ES" sz="2000" dirty="0"/>
              <a:t>documental. Un dossier con el que podrías </a:t>
            </a:r>
            <a:r>
              <a:rPr lang="es-ES" sz="2000" dirty="0" smtClean="0"/>
              <a:t>acudir </a:t>
            </a:r>
            <a:r>
              <a:rPr lang="es-ES" sz="2000" dirty="0" smtClean="0"/>
              <a:t>a </a:t>
            </a:r>
            <a:r>
              <a:rPr lang="es-ES" sz="2000" dirty="0"/>
              <a:t>un </a:t>
            </a:r>
            <a:r>
              <a:rPr lang="es-ES" sz="2000" i="1" dirty="0" err="1"/>
              <a:t>pitching</a:t>
            </a:r>
            <a:r>
              <a:rPr lang="es-ES" sz="2000" dirty="0"/>
              <a:t> o a una productora o cadena de televisión en busca de financiación para la realización del mismo. </a:t>
            </a:r>
            <a:endParaRPr lang="es-ES_tradnl" sz="2000" dirty="0"/>
          </a:p>
          <a:p>
            <a:r>
              <a:rPr lang="es-ES" sz="2000" dirty="0"/>
              <a:t> </a:t>
            </a:r>
            <a:endParaRPr lang="es-ES_tradnl" sz="2000" dirty="0"/>
          </a:p>
          <a:p>
            <a:r>
              <a:rPr lang="es-ES_tradnl" sz="2000" dirty="0"/>
              <a:t>El término inglés </a:t>
            </a:r>
            <a:r>
              <a:rPr lang="es-ES_tradnl" sz="2000" i="1" dirty="0"/>
              <a:t>pitch</a:t>
            </a:r>
            <a:r>
              <a:rPr lang="es-ES_tradnl" sz="2000" dirty="0"/>
              <a:t> hace referencia a una presentación verbal (y visual, a veces) concisa de una idea para una película o serie de televisión, generalmente hecha por un guionista o director a un productor o ejecutivo del estudio, con la esperanza de atraer financiación de desarrollo para costear la escritura de un guion. (Wikipedia)</a:t>
            </a:r>
          </a:p>
        </p:txBody>
      </p:sp>
    </p:spTree>
    <p:extLst>
      <p:ext uri="{BB962C8B-B14F-4D97-AF65-F5344CB8AC3E}">
        <p14:creationId xmlns:p14="http://schemas.microsoft.com/office/powerpoint/2010/main" xmlns="" val="38723980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7 Rectángulo"/>
          <p:cNvSpPr/>
          <p:nvPr/>
        </p:nvSpPr>
        <p:spPr>
          <a:xfrm>
            <a:off x="0" y="0"/>
            <a:ext cx="9144000" cy="15287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p>
        </p:txBody>
      </p:sp>
      <p:sp>
        <p:nvSpPr>
          <p:cNvPr id="3075" name="8 CuadroTexto"/>
          <p:cNvSpPr txBox="1">
            <a:spLocks noChangeArrowheads="1"/>
          </p:cNvSpPr>
          <p:nvPr/>
        </p:nvSpPr>
        <p:spPr bwMode="auto">
          <a:xfrm>
            <a:off x="1116013" y="44450"/>
            <a:ext cx="7488237" cy="338138"/>
          </a:xfrm>
          <a:prstGeom prst="rect">
            <a:avLst/>
          </a:prstGeom>
          <a:noFill/>
          <a:ln w="9525">
            <a:noFill/>
            <a:miter lim="800000"/>
            <a:headEnd/>
            <a:tailEnd/>
          </a:ln>
        </p:spPr>
        <p:txBody>
          <a:bodyPr>
            <a:spAutoFit/>
          </a:bodyPr>
          <a:lstStyle/>
          <a:p>
            <a:pPr algn="r">
              <a:defRPr/>
            </a:pPr>
            <a:endParaRPr lang="es-ES" sz="1600" dirty="0">
              <a:solidFill>
                <a:srgbClr val="C8003E"/>
              </a:solidFill>
              <a:latin typeface="Arial Narrow"/>
              <a:ea typeface="+mn-ea"/>
              <a:cs typeface="Arial Narrow"/>
            </a:endParaRPr>
          </a:p>
        </p:txBody>
      </p:sp>
      <p:sp>
        <p:nvSpPr>
          <p:cNvPr id="10" name="9 Rectángulo"/>
          <p:cNvSpPr/>
          <p:nvPr/>
        </p:nvSpPr>
        <p:spPr>
          <a:xfrm>
            <a:off x="0" y="476250"/>
            <a:ext cx="9144000" cy="100806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dirty="0">
              <a:solidFill>
                <a:schemeClr val="tx1">
                  <a:lumMod val="85000"/>
                  <a:lumOff val="15000"/>
                </a:schemeClr>
              </a:solidFill>
              <a:latin typeface="Arial Narrow"/>
              <a:cs typeface="Arial Narrow"/>
            </a:endParaRPr>
          </a:p>
        </p:txBody>
      </p:sp>
      <p:sp>
        <p:nvSpPr>
          <p:cNvPr id="11" name="10 Rectángulo"/>
          <p:cNvSpPr/>
          <p:nvPr/>
        </p:nvSpPr>
        <p:spPr>
          <a:xfrm>
            <a:off x="8532813" y="476250"/>
            <a:ext cx="611187" cy="1008063"/>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solidFill>
                <a:sysClr val="windowText" lastClr="000000"/>
              </a:solidFill>
              <a:latin typeface="Arial Narrow"/>
              <a:cs typeface="Arial Narrow"/>
            </a:endParaRPr>
          </a:p>
        </p:txBody>
      </p:sp>
      <p:cxnSp>
        <p:nvCxnSpPr>
          <p:cNvPr id="16" name="15 Conector recto"/>
          <p:cNvCxnSpPr/>
          <p:nvPr/>
        </p:nvCxnSpPr>
        <p:spPr>
          <a:xfrm>
            <a:off x="-36513" y="476250"/>
            <a:ext cx="9180513"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13 CuadroTexto"/>
          <p:cNvSpPr txBox="1">
            <a:spLocks noChangeArrowheads="1"/>
          </p:cNvSpPr>
          <p:nvPr/>
        </p:nvSpPr>
        <p:spPr bwMode="auto">
          <a:xfrm>
            <a:off x="0" y="765175"/>
            <a:ext cx="99726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is-IS" sz="1800" dirty="0">
                <a:solidFill>
                  <a:srgbClr val="F2F2F2"/>
                </a:solidFill>
                <a:latin typeface="Arial Narrow" charset="0"/>
                <a:cs typeface="Arial Narrow" charset="0"/>
              </a:rPr>
              <a:t>DE LA IDEA AL </a:t>
            </a:r>
            <a:r>
              <a:rPr lang="is-IS" sz="1800" dirty="0" smtClean="0">
                <a:solidFill>
                  <a:srgbClr val="F2F2F2"/>
                </a:solidFill>
                <a:latin typeface="Arial Narrow" charset="0"/>
                <a:cs typeface="Arial Narrow" charset="0"/>
              </a:rPr>
              <a:t>GUION</a:t>
            </a:r>
            <a:r>
              <a:rPr lang="is-IS" sz="1800" dirty="0">
                <a:solidFill>
                  <a:srgbClr val="F2F2F2"/>
                </a:solidFill>
                <a:latin typeface="Arial Narrow" charset="0"/>
                <a:cs typeface="Arial Narrow" charset="0"/>
              </a:rPr>
              <a:t>: CREACIÓN DE UN PROYECTO DE </a:t>
            </a:r>
            <a:r>
              <a:rPr lang="is-IS" sz="1800" dirty="0" smtClean="0">
                <a:solidFill>
                  <a:srgbClr val="F2F2F2"/>
                </a:solidFill>
                <a:latin typeface="Arial Narrow" charset="0"/>
                <a:cs typeface="Arial Narrow" charset="0"/>
              </a:rPr>
              <a:t>GUION DOCUMENTAL</a:t>
            </a:r>
            <a:r>
              <a:rPr lang="es-ES" sz="1800" dirty="0" smtClean="0">
                <a:solidFill>
                  <a:srgbClr val="F2F2F2"/>
                </a:solidFill>
                <a:latin typeface="Arial Narrow" charset="0"/>
                <a:cs typeface="Arial Narrow" charset="0"/>
              </a:rPr>
              <a:t>: práctica 3</a:t>
            </a:r>
            <a:endParaRPr lang="eu-ES" sz="1800" dirty="0">
              <a:solidFill>
                <a:srgbClr val="F2F2F2"/>
              </a:solidFill>
              <a:latin typeface="Arial Narrow" charset="0"/>
              <a:cs typeface="Arial Narrow" charset="0"/>
            </a:endParaRPr>
          </a:p>
        </p:txBody>
      </p:sp>
      <p:sp>
        <p:nvSpPr>
          <p:cNvPr id="12" name="8 CuadroTexto"/>
          <p:cNvSpPr txBox="1">
            <a:spLocks noChangeArrowheads="1"/>
          </p:cNvSpPr>
          <p:nvPr/>
        </p:nvSpPr>
        <p:spPr bwMode="auto">
          <a:xfrm>
            <a:off x="-107950" y="44450"/>
            <a:ext cx="8928100" cy="646331"/>
          </a:xfrm>
          <a:prstGeom prst="rect">
            <a:avLst/>
          </a:prstGeom>
          <a:noFill/>
          <a:ln w="9525">
            <a:noFill/>
            <a:miter lim="800000"/>
            <a:headEnd/>
            <a:tailEnd/>
          </a:ln>
        </p:spPr>
        <p:txBody>
          <a:bodyPr>
            <a:spAutoFit/>
          </a:bodyPr>
          <a:lstStyle/>
          <a:p>
            <a:pPr algn="ctr" fontAlgn="auto">
              <a:spcBef>
                <a:spcPts val="0"/>
              </a:spcBef>
              <a:spcAft>
                <a:spcPts val="0"/>
              </a:spcAft>
              <a:defRPr/>
            </a:pPr>
            <a:r>
              <a:rPr lang="es-ES" sz="2000" b="1" dirty="0" smtClean="0">
                <a:latin typeface="Arial Narrow"/>
                <a:cs typeface="Arial Narrow"/>
              </a:rPr>
              <a:t>Guion documental: ejercicios prácticos</a:t>
            </a:r>
            <a:endParaRPr lang="es-ES" sz="2000" dirty="0">
              <a:latin typeface="Arial Narrow"/>
              <a:cs typeface="Arial Narrow"/>
            </a:endParaRPr>
          </a:p>
          <a:p>
            <a:pPr algn="r">
              <a:defRPr/>
            </a:pPr>
            <a:endParaRPr lang="es-ES" sz="1600" dirty="0">
              <a:solidFill>
                <a:srgbClr val="C8003E"/>
              </a:solidFill>
              <a:latin typeface="Arial Narrow"/>
              <a:ea typeface="+mn-ea"/>
              <a:cs typeface="Arial Narrow"/>
            </a:endParaRPr>
          </a:p>
        </p:txBody>
      </p:sp>
      <p:sp>
        <p:nvSpPr>
          <p:cNvPr id="2" name="CuadroTexto 1"/>
          <p:cNvSpPr txBox="1"/>
          <p:nvPr/>
        </p:nvSpPr>
        <p:spPr>
          <a:xfrm>
            <a:off x="26211" y="1700808"/>
            <a:ext cx="9144000" cy="369332"/>
          </a:xfrm>
          <a:prstGeom prst="rect">
            <a:avLst/>
          </a:prstGeom>
          <a:noFill/>
        </p:spPr>
        <p:txBody>
          <a:bodyPr wrap="square" rtlCol="0">
            <a:spAutoFit/>
          </a:bodyPr>
          <a:lstStyle/>
          <a:p>
            <a:endParaRPr lang="es-ES" dirty="0"/>
          </a:p>
        </p:txBody>
      </p:sp>
      <p:sp>
        <p:nvSpPr>
          <p:cNvPr id="3" name="Rectángulo 2"/>
          <p:cNvSpPr/>
          <p:nvPr/>
        </p:nvSpPr>
        <p:spPr>
          <a:xfrm>
            <a:off x="179512" y="1628800"/>
            <a:ext cx="8784976" cy="5016758"/>
          </a:xfrm>
          <a:prstGeom prst="rect">
            <a:avLst/>
          </a:prstGeom>
        </p:spPr>
        <p:txBody>
          <a:bodyPr wrap="square">
            <a:spAutoFit/>
          </a:bodyPr>
          <a:lstStyle/>
          <a:p>
            <a:r>
              <a:rPr lang="es-ES_tradnl" sz="2000" dirty="0"/>
              <a:t>El dossier deberá recoger los siguientes apartados</a:t>
            </a:r>
            <a:r>
              <a:rPr lang="es-ES_tradnl" sz="2000" dirty="0" smtClean="0"/>
              <a:t>:</a:t>
            </a:r>
          </a:p>
          <a:p>
            <a:endParaRPr lang="es-ES_tradnl" sz="2000" dirty="0"/>
          </a:p>
          <a:p>
            <a:pPr marL="342900" lvl="0" indent="-342900">
              <a:buFont typeface="Arial"/>
              <a:buChar char="•"/>
            </a:pPr>
            <a:r>
              <a:rPr lang="es-ES_tradnl" sz="2000" dirty="0"/>
              <a:t>Portada</a:t>
            </a:r>
          </a:p>
          <a:p>
            <a:pPr marL="342900" lvl="0" indent="-342900">
              <a:buFont typeface="Arial"/>
              <a:buChar char="•"/>
            </a:pPr>
            <a:r>
              <a:rPr lang="es-ES_tradnl" sz="2000" dirty="0" err="1"/>
              <a:t>Logline</a:t>
            </a:r>
            <a:endParaRPr lang="es-ES_tradnl" sz="2000" dirty="0"/>
          </a:p>
          <a:p>
            <a:pPr marL="342900" lvl="0" indent="-342900">
              <a:buFont typeface="Arial"/>
              <a:buChar char="•"/>
            </a:pPr>
            <a:r>
              <a:rPr lang="es-ES_tradnl" sz="2000" dirty="0"/>
              <a:t>Sinopsis</a:t>
            </a:r>
          </a:p>
          <a:p>
            <a:pPr marL="342900" lvl="0" indent="-342900">
              <a:buFont typeface="Arial"/>
              <a:buChar char="•"/>
            </a:pPr>
            <a:r>
              <a:rPr lang="es-ES_tradnl" sz="2000" dirty="0"/>
              <a:t>Memoria del proyecto</a:t>
            </a:r>
          </a:p>
          <a:p>
            <a:pPr marL="342900" lvl="0" indent="-342900">
              <a:buFont typeface="Arial"/>
              <a:buChar char="•"/>
            </a:pPr>
            <a:r>
              <a:rPr lang="es-ES_tradnl" sz="2000" dirty="0"/>
              <a:t>Personajes</a:t>
            </a:r>
          </a:p>
          <a:p>
            <a:pPr marL="342900" lvl="0" indent="-342900">
              <a:buFont typeface="Arial"/>
              <a:buChar char="•"/>
            </a:pPr>
            <a:r>
              <a:rPr lang="es-ES_tradnl" sz="2000" dirty="0"/>
              <a:t>Referencias audiovisuales</a:t>
            </a:r>
          </a:p>
          <a:p>
            <a:pPr marL="342900" lvl="0" indent="-342900">
              <a:buFont typeface="Arial"/>
              <a:buChar char="•"/>
            </a:pPr>
            <a:r>
              <a:rPr lang="es-ES_tradnl" sz="2000" dirty="0"/>
              <a:t>Localizaciones</a:t>
            </a:r>
          </a:p>
          <a:p>
            <a:pPr marL="342900" lvl="0" indent="-342900">
              <a:buFont typeface="Arial"/>
              <a:buChar char="•"/>
            </a:pPr>
            <a:r>
              <a:rPr lang="es-ES_tradnl" sz="2000" dirty="0"/>
              <a:t>Tratamiento del </a:t>
            </a:r>
            <a:r>
              <a:rPr lang="es-ES_tradnl" sz="2000" dirty="0" smtClean="0"/>
              <a:t>guion</a:t>
            </a:r>
            <a:endParaRPr lang="es-ES_tradnl" sz="2000" dirty="0"/>
          </a:p>
          <a:p>
            <a:pPr marL="342900" lvl="0" indent="-342900">
              <a:buFont typeface="Arial"/>
              <a:buChar char="•"/>
            </a:pPr>
            <a:r>
              <a:rPr lang="es-ES_tradnl" sz="2000" dirty="0"/>
              <a:t>Bibliografía</a:t>
            </a:r>
          </a:p>
          <a:p>
            <a:r>
              <a:rPr lang="es-ES_tradnl" sz="2000" dirty="0"/>
              <a:t> </a:t>
            </a:r>
          </a:p>
          <a:p>
            <a:r>
              <a:rPr lang="es-ES_tradnl" sz="2000" dirty="0"/>
              <a:t>Se trata de crear un dossier que recoja toda la información más importante de nuestro proyecto documental. Es aconsejable que sea muy visual, por lo que se recomienda incluir imágenes (fotografías de los personajes, localizaciones y de las referencias audiovisuales).</a:t>
            </a:r>
          </a:p>
        </p:txBody>
      </p:sp>
    </p:spTree>
    <p:extLst>
      <p:ext uri="{BB962C8B-B14F-4D97-AF65-F5344CB8AC3E}">
        <p14:creationId xmlns:p14="http://schemas.microsoft.com/office/powerpoint/2010/main" xmlns="" val="23650586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7 Rectángulo"/>
          <p:cNvSpPr/>
          <p:nvPr/>
        </p:nvSpPr>
        <p:spPr>
          <a:xfrm>
            <a:off x="0" y="0"/>
            <a:ext cx="9144000" cy="15287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p>
        </p:txBody>
      </p:sp>
      <p:sp>
        <p:nvSpPr>
          <p:cNvPr id="3075" name="8 CuadroTexto"/>
          <p:cNvSpPr txBox="1">
            <a:spLocks noChangeArrowheads="1"/>
          </p:cNvSpPr>
          <p:nvPr/>
        </p:nvSpPr>
        <p:spPr bwMode="auto">
          <a:xfrm>
            <a:off x="1116013" y="44450"/>
            <a:ext cx="7488237" cy="338138"/>
          </a:xfrm>
          <a:prstGeom prst="rect">
            <a:avLst/>
          </a:prstGeom>
          <a:noFill/>
          <a:ln w="9525">
            <a:noFill/>
            <a:miter lim="800000"/>
            <a:headEnd/>
            <a:tailEnd/>
          </a:ln>
        </p:spPr>
        <p:txBody>
          <a:bodyPr>
            <a:spAutoFit/>
          </a:bodyPr>
          <a:lstStyle/>
          <a:p>
            <a:pPr algn="r">
              <a:defRPr/>
            </a:pPr>
            <a:endParaRPr lang="es-ES" sz="1600" dirty="0">
              <a:solidFill>
                <a:srgbClr val="C8003E"/>
              </a:solidFill>
              <a:latin typeface="Arial Narrow"/>
              <a:ea typeface="+mn-ea"/>
              <a:cs typeface="Arial Narrow"/>
            </a:endParaRPr>
          </a:p>
        </p:txBody>
      </p:sp>
      <p:sp>
        <p:nvSpPr>
          <p:cNvPr id="10" name="9 Rectángulo"/>
          <p:cNvSpPr/>
          <p:nvPr/>
        </p:nvSpPr>
        <p:spPr>
          <a:xfrm>
            <a:off x="0" y="476250"/>
            <a:ext cx="9144000" cy="100806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dirty="0">
              <a:solidFill>
                <a:schemeClr val="tx1">
                  <a:lumMod val="85000"/>
                  <a:lumOff val="15000"/>
                </a:schemeClr>
              </a:solidFill>
              <a:latin typeface="Arial Narrow"/>
              <a:cs typeface="Arial Narrow"/>
            </a:endParaRPr>
          </a:p>
        </p:txBody>
      </p:sp>
      <p:sp>
        <p:nvSpPr>
          <p:cNvPr id="11" name="10 Rectángulo"/>
          <p:cNvSpPr/>
          <p:nvPr/>
        </p:nvSpPr>
        <p:spPr>
          <a:xfrm>
            <a:off x="8532813" y="476250"/>
            <a:ext cx="611187" cy="1008063"/>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solidFill>
                <a:sysClr val="windowText" lastClr="000000"/>
              </a:solidFill>
              <a:latin typeface="Arial Narrow"/>
              <a:cs typeface="Arial Narrow"/>
            </a:endParaRPr>
          </a:p>
        </p:txBody>
      </p:sp>
      <p:cxnSp>
        <p:nvCxnSpPr>
          <p:cNvPr id="16" name="15 Conector recto"/>
          <p:cNvCxnSpPr/>
          <p:nvPr/>
        </p:nvCxnSpPr>
        <p:spPr>
          <a:xfrm>
            <a:off x="-36513" y="476250"/>
            <a:ext cx="9180513"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13 CuadroTexto"/>
          <p:cNvSpPr txBox="1">
            <a:spLocks noChangeArrowheads="1"/>
          </p:cNvSpPr>
          <p:nvPr/>
        </p:nvSpPr>
        <p:spPr bwMode="auto">
          <a:xfrm>
            <a:off x="0" y="765175"/>
            <a:ext cx="99726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is-IS" sz="1800" dirty="0">
                <a:solidFill>
                  <a:srgbClr val="F2F2F2"/>
                </a:solidFill>
                <a:latin typeface="Arial Narrow" charset="0"/>
                <a:cs typeface="Arial Narrow" charset="0"/>
              </a:rPr>
              <a:t>DE LA IDEA AL </a:t>
            </a:r>
            <a:r>
              <a:rPr lang="is-IS" sz="1800" dirty="0" smtClean="0">
                <a:solidFill>
                  <a:srgbClr val="F2F2F2"/>
                </a:solidFill>
                <a:latin typeface="Arial Narrow" charset="0"/>
                <a:cs typeface="Arial Narrow" charset="0"/>
              </a:rPr>
              <a:t>GUION</a:t>
            </a:r>
            <a:r>
              <a:rPr lang="is-IS" sz="1800" dirty="0">
                <a:solidFill>
                  <a:srgbClr val="F2F2F2"/>
                </a:solidFill>
                <a:latin typeface="Arial Narrow" charset="0"/>
                <a:cs typeface="Arial Narrow" charset="0"/>
              </a:rPr>
              <a:t>: CREACIÓN DE UN PROYECTO DE </a:t>
            </a:r>
            <a:r>
              <a:rPr lang="is-IS" sz="1800" dirty="0" smtClean="0">
                <a:solidFill>
                  <a:srgbClr val="F2F2F2"/>
                </a:solidFill>
                <a:latin typeface="Arial Narrow" charset="0"/>
                <a:cs typeface="Arial Narrow" charset="0"/>
              </a:rPr>
              <a:t>GUION DOCUMENTAL</a:t>
            </a:r>
            <a:r>
              <a:rPr lang="es-ES" sz="1800" dirty="0" smtClean="0">
                <a:solidFill>
                  <a:srgbClr val="F2F2F2"/>
                </a:solidFill>
                <a:latin typeface="Arial Narrow" charset="0"/>
                <a:cs typeface="Arial Narrow" charset="0"/>
              </a:rPr>
              <a:t>: práctica 3</a:t>
            </a:r>
            <a:endParaRPr lang="eu-ES" sz="1800" dirty="0">
              <a:solidFill>
                <a:srgbClr val="F2F2F2"/>
              </a:solidFill>
              <a:latin typeface="Arial Narrow" charset="0"/>
              <a:cs typeface="Arial Narrow" charset="0"/>
            </a:endParaRPr>
          </a:p>
        </p:txBody>
      </p:sp>
      <p:sp>
        <p:nvSpPr>
          <p:cNvPr id="12" name="8 CuadroTexto"/>
          <p:cNvSpPr txBox="1">
            <a:spLocks noChangeArrowheads="1"/>
          </p:cNvSpPr>
          <p:nvPr/>
        </p:nvSpPr>
        <p:spPr bwMode="auto">
          <a:xfrm>
            <a:off x="-107950" y="44450"/>
            <a:ext cx="8928100" cy="646331"/>
          </a:xfrm>
          <a:prstGeom prst="rect">
            <a:avLst/>
          </a:prstGeom>
          <a:noFill/>
          <a:ln w="9525">
            <a:noFill/>
            <a:miter lim="800000"/>
            <a:headEnd/>
            <a:tailEnd/>
          </a:ln>
        </p:spPr>
        <p:txBody>
          <a:bodyPr>
            <a:spAutoFit/>
          </a:bodyPr>
          <a:lstStyle/>
          <a:p>
            <a:pPr algn="ctr" fontAlgn="auto">
              <a:spcBef>
                <a:spcPts val="0"/>
              </a:spcBef>
              <a:spcAft>
                <a:spcPts val="0"/>
              </a:spcAft>
              <a:defRPr/>
            </a:pPr>
            <a:r>
              <a:rPr lang="es-ES" sz="2000" b="1" dirty="0" smtClean="0">
                <a:latin typeface="Arial Narrow"/>
                <a:cs typeface="Arial Narrow"/>
              </a:rPr>
              <a:t>Guion documental: ejercicios prácticos</a:t>
            </a:r>
            <a:endParaRPr lang="es-ES" sz="2000" dirty="0">
              <a:latin typeface="Arial Narrow"/>
              <a:cs typeface="Arial Narrow"/>
            </a:endParaRPr>
          </a:p>
          <a:p>
            <a:pPr algn="r">
              <a:defRPr/>
            </a:pPr>
            <a:endParaRPr lang="es-ES" sz="1600" dirty="0">
              <a:solidFill>
                <a:srgbClr val="C8003E"/>
              </a:solidFill>
              <a:latin typeface="Arial Narrow"/>
              <a:ea typeface="+mn-ea"/>
              <a:cs typeface="Arial Narrow"/>
            </a:endParaRPr>
          </a:p>
        </p:txBody>
      </p:sp>
      <p:sp>
        <p:nvSpPr>
          <p:cNvPr id="2" name="CuadroTexto 1"/>
          <p:cNvSpPr txBox="1"/>
          <p:nvPr/>
        </p:nvSpPr>
        <p:spPr>
          <a:xfrm>
            <a:off x="26211" y="1700808"/>
            <a:ext cx="9144000" cy="369332"/>
          </a:xfrm>
          <a:prstGeom prst="rect">
            <a:avLst/>
          </a:prstGeom>
          <a:noFill/>
        </p:spPr>
        <p:txBody>
          <a:bodyPr wrap="square" rtlCol="0">
            <a:spAutoFit/>
          </a:bodyPr>
          <a:lstStyle/>
          <a:p>
            <a:endParaRPr lang="es-ES" dirty="0"/>
          </a:p>
        </p:txBody>
      </p:sp>
      <p:sp>
        <p:nvSpPr>
          <p:cNvPr id="3" name="Rectángulo 2"/>
          <p:cNvSpPr/>
          <p:nvPr/>
        </p:nvSpPr>
        <p:spPr>
          <a:xfrm>
            <a:off x="179512" y="1772816"/>
            <a:ext cx="8784976" cy="3139321"/>
          </a:xfrm>
          <a:prstGeom prst="rect">
            <a:avLst/>
          </a:prstGeom>
        </p:spPr>
        <p:txBody>
          <a:bodyPr wrap="square">
            <a:spAutoFit/>
          </a:bodyPr>
          <a:lstStyle/>
          <a:p>
            <a:r>
              <a:rPr lang="es-ES_tradnl" sz="2200" dirty="0"/>
              <a:t>Lecturas recomendadas para realizar esta práctica: </a:t>
            </a:r>
            <a:endParaRPr lang="es-ES_tradnl" sz="2200" dirty="0" smtClean="0"/>
          </a:p>
          <a:p>
            <a:endParaRPr lang="es-ES_tradnl" sz="2200" dirty="0"/>
          </a:p>
          <a:p>
            <a:r>
              <a:rPr lang="es-ES_tradnl" sz="2200" dirty="0" smtClean="0"/>
              <a:t>Artículo del documentalista chileno Patricio Guzmán “El guión en el cine documental”, publicado </a:t>
            </a:r>
            <a:r>
              <a:rPr lang="es-ES_tradnl" sz="2200" dirty="0"/>
              <a:t>por la revista “Viridiana” (Madrid, 1998); la revista “</a:t>
            </a:r>
            <a:r>
              <a:rPr lang="es-ES_tradnl" sz="2200" dirty="0" err="1"/>
              <a:t>Cinémas</a:t>
            </a:r>
            <a:r>
              <a:rPr lang="es-ES_tradnl" sz="2200" dirty="0"/>
              <a:t> </a:t>
            </a:r>
            <a:r>
              <a:rPr lang="es-ES_tradnl" sz="2200" dirty="0" err="1"/>
              <a:t>d’Amérique</a:t>
            </a:r>
            <a:r>
              <a:rPr lang="es-ES_tradnl" sz="2200" dirty="0"/>
              <a:t> Latine” (Toulouse, 1998); la antología “Pensar </a:t>
            </a:r>
            <a:r>
              <a:rPr lang="es-ES_tradnl" sz="2200" dirty="0" smtClean="0"/>
              <a:t>el documental</a:t>
            </a:r>
            <a:r>
              <a:rPr lang="es-ES_tradnl" sz="2200" dirty="0"/>
              <a:t>” (Editorial Ministerio de Cultura, Bogotá, 1998); y la antología “Taller de escritura para televisión”, de Lorenzo Vilches (Editorial </a:t>
            </a:r>
            <a:r>
              <a:rPr lang="es-ES_tradnl" sz="2200" dirty="0" err="1"/>
              <a:t>Gedisa</a:t>
            </a:r>
            <a:r>
              <a:rPr lang="es-ES_tradnl" sz="2200" dirty="0"/>
              <a:t>, España, 1999). </a:t>
            </a:r>
            <a:endParaRPr lang="es-ES_tradnl" sz="2200" dirty="0" smtClean="0"/>
          </a:p>
          <a:p>
            <a:endParaRPr lang="es-ES_tradnl" sz="2200" dirty="0" smtClean="0"/>
          </a:p>
        </p:txBody>
      </p:sp>
    </p:spTree>
    <p:extLst>
      <p:ext uri="{BB962C8B-B14F-4D97-AF65-F5344CB8AC3E}">
        <p14:creationId xmlns:p14="http://schemas.microsoft.com/office/powerpoint/2010/main" xmlns="" val="23650586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7 Rectángulo"/>
          <p:cNvSpPr/>
          <p:nvPr/>
        </p:nvSpPr>
        <p:spPr>
          <a:xfrm>
            <a:off x="0" y="0"/>
            <a:ext cx="9144000" cy="15287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p>
        </p:txBody>
      </p:sp>
      <p:sp>
        <p:nvSpPr>
          <p:cNvPr id="3075" name="8 CuadroTexto"/>
          <p:cNvSpPr txBox="1">
            <a:spLocks noChangeArrowheads="1"/>
          </p:cNvSpPr>
          <p:nvPr/>
        </p:nvSpPr>
        <p:spPr bwMode="auto">
          <a:xfrm>
            <a:off x="1116013" y="44450"/>
            <a:ext cx="7488237" cy="338138"/>
          </a:xfrm>
          <a:prstGeom prst="rect">
            <a:avLst/>
          </a:prstGeom>
          <a:noFill/>
          <a:ln w="9525">
            <a:noFill/>
            <a:miter lim="800000"/>
            <a:headEnd/>
            <a:tailEnd/>
          </a:ln>
        </p:spPr>
        <p:txBody>
          <a:bodyPr>
            <a:spAutoFit/>
          </a:bodyPr>
          <a:lstStyle/>
          <a:p>
            <a:pPr algn="r">
              <a:defRPr/>
            </a:pPr>
            <a:endParaRPr lang="es-ES" sz="1600" dirty="0">
              <a:solidFill>
                <a:srgbClr val="C8003E"/>
              </a:solidFill>
              <a:latin typeface="Arial Narrow"/>
              <a:ea typeface="+mn-ea"/>
              <a:cs typeface="Arial Narrow"/>
            </a:endParaRPr>
          </a:p>
        </p:txBody>
      </p:sp>
      <p:sp>
        <p:nvSpPr>
          <p:cNvPr id="10" name="9 Rectángulo"/>
          <p:cNvSpPr/>
          <p:nvPr/>
        </p:nvSpPr>
        <p:spPr>
          <a:xfrm>
            <a:off x="0" y="476250"/>
            <a:ext cx="9144000" cy="100806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dirty="0">
              <a:solidFill>
                <a:schemeClr val="tx1">
                  <a:lumMod val="85000"/>
                  <a:lumOff val="15000"/>
                </a:schemeClr>
              </a:solidFill>
              <a:latin typeface="Arial Narrow"/>
              <a:cs typeface="Arial Narrow"/>
            </a:endParaRPr>
          </a:p>
        </p:txBody>
      </p:sp>
      <p:sp>
        <p:nvSpPr>
          <p:cNvPr id="11" name="10 Rectángulo"/>
          <p:cNvSpPr/>
          <p:nvPr/>
        </p:nvSpPr>
        <p:spPr>
          <a:xfrm>
            <a:off x="8532813" y="476250"/>
            <a:ext cx="611187" cy="1008063"/>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solidFill>
                <a:sysClr val="windowText" lastClr="000000"/>
              </a:solidFill>
              <a:latin typeface="Arial Narrow"/>
              <a:cs typeface="Arial Narrow"/>
            </a:endParaRPr>
          </a:p>
        </p:txBody>
      </p:sp>
      <p:cxnSp>
        <p:nvCxnSpPr>
          <p:cNvPr id="16" name="15 Conector recto"/>
          <p:cNvCxnSpPr/>
          <p:nvPr/>
        </p:nvCxnSpPr>
        <p:spPr>
          <a:xfrm>
            <a:off x="-36513" y="476250"/>
            <a:ext cx="9180513"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13 CuadroTexto"/>
          <p:cNvSpPr txBox="1">
            <a:spLocks noChangeArrowheads="1"/>
          </p:cNvSpPr>
          <p:nvPr/>
        </p:nvSpPr>
        <p:spPr bwMode="auto">
          <a:xfrm>
            <a:off x="0" y="765175"/>
            <a:ext cx="99726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is-IS" sz="1800" dirty="0">
                <a:solidFill>
                  <a:srgbClr val="F2F2F2"/>
                </a:solidFill>
                <a:latin typeface="Arial Narrow" charset="0"/>
                <a:cs typeface="Arial Narrow" charset="0"/>
              </a:rPr>
              <a:t>DE LA IDEA AL </a:t>
            </a:r>
            <a:r>
              <a:rPr lang="is-IS" sz="1800" dirty="0" smtClean="0">
                <a:solidFill>
                  <a:srgbClr val="F2F2F2"/>
                </a:solidFill>
                <a:latin typeface="Arial Narrow" charset="0"/>
                <a:cs typeface="Arial Narrow" charset="0"/>
              </a:rPr>
              <a:t>GUION</a:t>
            </a:r>
            <a:r>
              <a:rPr lang="is-IS" sz="1800" dirty="0">
                <a:solidFill>
                  <a:srgbClr val="F2F2F2"/>
                </a:solidFill>
                <a:latin typeface="Arial Narrow" charset="0"/>
                <a:cs typeface="Arial Narrow" charset="0"/>
              </a:rPr>
              <a:t>: CREACIÓN DE UN PROYECTO DE </a:t>
            </a:r>
            <a:r>
              <a:rPr lang="is-IS" sz="1800" dirty="0" smtClean="0">
                <a:solidFill>
                  <a:srgbClr val="F2F2F2"/>
                </a:solidFill>
                <a:latin typeface="Arial Narrow" charset="0"/>
                <a:cs typeface="Arial Narrow" charset="0"/>
              </a:rPr>
              <a:t>GUION DOCUMENTAL</a:t>
            </a:r>
            <a:r>
              <a:rPr lang="es-ES" sz="1800" dirty="0" smtClean="0">
                <a:solidFill>
                  <a:srgbClr val="F2F2F2"/>
                </a:solidFill>
                <a:latin typeface="Arial Narrow" charset="0"/>
                <a:cs typeface="Arial Narrow" charset="0"/>
              </a:rPr>
              <a:t>: práctica 3</a:t>
            </a:r>
            <a:endParaRPr lang="eu-ES" sz="1800" dirty="0">
              <a:solidFill>
                <a:srgbClr val="F2F2F2"/>
              </a:solidFill>
              <a:latin typeface="Arial Narrow" charset="0"/>
              <a:cs typeface="Arial Narrow" charset="0"/>
            </a:endParaRPr>
          </a:p>
        </p:txBody>
      </p:sp>
      <p:sp>
        <p:nvSpPr>
          <p:cNvPr id="12" name="8 CuadroTexto"/>
          <p:cNvSpPr txBox="1">
            <a:spLocks noChangeArrowheads="1"/>
          </p:cNvSpPr>
          <p:nvPr/>
        </p:nvSpPr>
        <p:spPr bwMode="auto">
          <a:xfrm>
            <a:off x="-107950" y="44450"/>
            <a:ext cx="8928100" cy="646331"/>
          </a:xfrm>
          <a:prstGeom prst="rect">
            <a:avLst/>
          </a:prstGeom>
          <a:noFill/>
          <a:ln w="9525">
            <a:noFill/>
            <a:miter lim="800000"/>
            <a:headEnd/>
            <a:tailEnd/>
          </a:ln>
        </p:spPr>
        <p:txBody>
          <a:bodyPr>
            <a:spAutoFit/>
          </a:bodyPr>
          <a:lstStyle/>
          <a:p>
            <a:pPr algn="ctr" fontAlgn="auto">
              <a:spcBef>
                <a:spcPts val="0"/>
              </a:spcBef>
              <a:spcAft>
                <a:spcPts val="0"/>
              </a:spcAft>
              <a:defRPr/>
            </a:pPr>
            <a:r>
              <a:rPr lang="es-ES" sz="2000" b="1" dirty="0" smtClean="0">
                <a:latin typeface="Arial Narrow"/>
                <a:cs typeface="Arial Narrow"/>
              </a:rPr>
              <a:t>Guion documental: ejercicios prácticos</a:t>
            </a:r>
            <a:endParaRPr lang="es-ES" sz="2000" dirty="0">
              <a:latin typeface="Arial Narrow"/>
              <a:cs typeface="Arial Narrow"/>
            </a:endParaRPr>
          </a:p>
          <a:p>
            <a:pPr algn="r">
              <a:defRPr/>
            </a:pPr>
            <a:endParaRPr lang="es-ES" sz="1600" dirty="0">
              <a:solidFill>
                <a:srgbClr val="C8003E"/>
              </a:solidFill>
              <a:latin typeface="Arial Narrow"/>
              <a:ea typeface="+mn-ea"/>
              <a:cs typeface="Arial Narrow"/>
            </a:endParaRPr>
          </a:p>
        </p:txBody>
      </p:sp>
      <p:sp>
        <p:nvSpPr>
          <p:cNvPr id="2" name="CuadroTexto 1"/>
          <p:cNvSpPr txBox="1"/>
          <p:nvPr/>
        </p:nvSpPr>
        <p:spPr>
          <a:xfrm>
            <a:off x="26211" y="1700808"/>
            <a:ext cx="9144000" cy="369332"/>
          </a:xfrm>
          <a:prstGeom prst="rect">
            <a:avLst/>
          </a:prstGeom>
          <a:noFill/>
        </p:spPr>
        <p:txBody>
          <a:bodyPr wrap="square" rtlCol="0">
            <a:spAutoFit/>
          </a:bodyPr>
          <a:lstStyle/>
          <a:p>
            <a:endParaRPr lang="es-ES" dirty="0"/>
          </a:p>
        </p:txBody>
      </p:sp>
      <p:sp>
        <p:nvSpPr>
          <p:cNvPr id="3" name="Rectángulo 2"/>
          <p:cNvSpPr/>
          <p:nvPr/>
        </p:nvSpPr>
        <p:spPr>
          <a:xfrm>
            <a:off x="179512" y="1772816"/>
            <a:ext cx="8784976" cy="5078314"/>
          </a:xfrm>
          <a:prstGeom prst="rect">
            <a:avLst/>
          </a:prstGeom>
        </p:spPr>
        <p:txBody>
          <a:bodyPr wrap="square">
            <a:spAutoFit/>
          </a:bodyPr>
          <a:lstStyle/>
          <a:p>
            <a:pPr marL="285750" indent="-285750">
              <a:buFont typeface="Arial"/>
              <a:buChar char="•"/>
            </a:pPr>
            <a:r>
              <a:rPr lang="es-ES" b="1" dirty="0" smtClean="0"/>
              <a:t>Portada:</a:t>
            </a:r>
          </a:p>
          <a:p>
            <a:r>
              <a:rPr lang="es-ES" dirty="0" smtClean="0"/>
              <a:t>Titulo</a:t>
            </a:r>
          </a:p>
          <a:p>
            <a:r>
              <a:rPr lang="es-ES" dirty="0" smtClean="0"/>
              <a:t>Autor</a:t>
            </a:r>
            <a:r>
              <a:rPr lang="es-ES" dirty="0"/>
              <a:t>/a (nombre y dos apellidos)</a:t>
            </a:r>
          </a:p>
          <a:p>
            <a:pPr marL="285750" indent="-285750">
              <a:buFont typeface="Arial"/>
              <a:buChar char="•"/>
            </a:pPr>
            <a:endParaRPr lang="es-ES" dirty="0" smtClean="0"/>
          </a:p>
          <a:p>
            <a:pPr marL="285750" indent="-285750">
              <a:buFont typeface="Arial"/>
              <a:buChar char="•"/>
            </a:pPr>
            <a:r>
              <a:rPr lang="es-ES" b="1" dirty="0" err="1" smtClean="0"/>
              <a:t>Logline</a:t>
            </a:r>
            <a:r>
              <a:rPr lang="es-ES" b="1" dirty="0" smtClean="0"/>
              <a:t> </a:t>
            </a:r>
            <a:r>
              <a:rPr lang="es-ES" b="1" dirty="0"/>
              <a:t>y sinopsis </a:t>
            </a:r>
            <a:r>
              <a:rPr lang="es-ES" b="1" dirty="0" smtClean="0"/>
              <a:t>(1 página)</a:t>
            </a:r>
          </a:p>
          <a:p>
            <a:r>
              <a:rPr lang="es-ES" dirty="0"/>
              <a:t>Síntesis del contenido del guion en 2-3 líneas, con cierto atractivo que enganche al lector (</a:t>
            </a:r>
            <a:r>
              <a:rPr lang="es-ES" dirty="0" err="1"/>
              <a:t>logline</a:t>
            </a:r>
            <a:r>
              <a:rPr lang="es-ES" dirty="0"/>
              <a:t>), y breve argumento completo que incluya principio, desarrollo y fin (sinopsis)</a:t>
            </a:r>
            <a:r>
              <a:rPr lang="es-ES" dirty="0" smtClean="0"/>
              <a:t>.</a:t>
            </a:r>
          </a:p>
          <a:p>
            <a:endParaRPr lang="es-ES" dirty="0"/>
          </a:p>
          <a:p>
            <a:pPr marL="285750" indent="-285750">
              <a:buFont typeface="Arial"/>
              <a:buChar char="•"/>
            </a:pPr>
            <a:r>
              <a:rPr lang="es-ES" b="1" dirty="0" smtClean="0"/>
              <a:t>Memoria </a:t>
            </a:r>
            <a:r>
              <a:rPr lang="es-ES" b="1" dirty="0"/>
              <a:t>explicativa del proyecto (2-3 páginas)</a:t>
            </a:r>
            <a:endParaRPr lang="es-ES" dirty="0"/>
          </a:p>
          <a:p>
            <a:pPr algn="just"/>
            <a:r>
              <a:rPr lang="es-ES" dirty="0"/>
              <a:t>Es uno de los apartados fundamentales del proyecto y conviene que esté redactado de forma continua, sin división en epígrafes. Aquí debe explicarse la esencia de la obra:</a:t>
            </a:r>
          </a:p>
          <a:p>
            <a:pPr algn="just">
              <a:buNone/>
            </a:pPr>
            <a:endParaRPr lang="es-ES" dirty="0"/>
          </a:p>
          <a:p>
            <a:pPr lvl="1" algn="just"/>
            <a:r>
              <a:rPr lang="es-ES" dirty="0"/>
              <a:t>Origen del guion (cómo surgió la idea).</a:t>
            </a:r>
          </a:p>
          <a:p>
            <a:pPr lvl="1" algn="just"/>
            <a:r>
              <a:rPr lang="es-ES" dirty="0"/>
              <a:t>Contextualización (interés del tema tratado).</a:t>
            </a:r>
          </a:p>
          <a:p>
            <a:pPr lvl="1" algn="just"/>
            <a:r>
              <a:rPr lang="es-ES" dirty="0"/>
              <a:t>Objetivo e intenciones (qué ha deseado plasmar el/la autor/a en su guion y por qué, qué visión aporta sobre el tema y por qué ha abordado el trabajo de esa manera concreta).</a:t>
            </a:r>
          </a:p>
          <a:p>
            <a:endParaRPr lang="es-ES" dirty="0"/>
          </a:p>
        </p:txBody>
      </p:sp>
    </p:spTree>
    <p:extLst>
      <p:ext uri="{BB962C8B-B14F-4D97-AF65-F5344CB8AC3E}">
        <p14:creationId xmlns:p14="http://schemas.microsoft.com/office/powerpoint/2010/main" xmlns="" val="23650586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7 Rectángulo"/>
          <p:cNvSpPr/>
          <p:nvPr/>
        </p:nvSpPr>
        <p:spPr>
          <a:xfrm>
            <a:off x="0" y="0"/>
            <a:ext cx="9144000" cy="15287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p>
        </p:txBody>
      </p:sp>
      <p:sp>
        <p:nvSpPr>
          <p:cNvPr id="3075" name="8 CuadroTexto"/>
          <p:cNvSpPr txBox="1">
            <a:spLocks noChangeArrowheads="1"/>
          </p:cNvSpPr>
          <p:nvPr/>
        </p:nvSpPr>
        <p:spPr bwMode="auto">
          <a:xfrm>
            <a:off x="1116013" y="44450"/>
            <a:ext cx="7488237" cy="338138"/>
          </a:xfrm>
          <a:prstGeom prst="rect">
            <a:avLst/>
          </a:prstGeom>
          <a:noFill/>
          <a:ln w="9525">
            <a:noFill/>
            <a:miter lim="800000"/>
            <a:headEnd/>
            <a:tailEnd/>
          </a:ln>
        </p:spPr>
        <p:txBody>
          <a:bodyPr>
            <a:spAutoFit/>
          </a:bodyPr>
          <a:lstStyle/>
          <a:p>
            <a:pPr algn="r">
              <a:defRPr/>
            </a:pPr>
            <a:endParaRPr lang="es-ES" sz="1600" dirty="0">
              <a:solidFill>
                <a:srgbClr val="C8003E"/>
              </a:solidFill>
              <a:latin typeface="Arial Narrow"/>
              <a:ea typeface="+mn-ea"/>
              <a:cs typeface="Arial Narrow"/>
            </a:endParaRPr>
          </a:p>
        </p:txBody>
      </p:sp>
      <p:sp>
        <p:nvSpPr>
          <p:cNvPr id="10" name="9 Rectángulo"/>
          <p:cNvSpPr/>
          <p:nvPr/>
        </p:nvSpPr>
        <p:spPr>
          <a:xfrm>
            <a:off x="0" y="476250"/>
            <a:ext cx="9144000" cy="100806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dirty="0">
              <a:solidFill>
                <a:schemeClr val="tx1">
                  <a:lumMod val="85000"/>
                  <a:lumOff val="15000"/>
                </a:schemeClr>
              </a:solidFill>
              <a:latin typeface="Arial Narrow"/>
              <a:cs typeface="Arial Narrow"/>
            </a:endParaRPr>
          </a:p>
        </p:txBody>
      </p:sp>
      <p:sp>
        <p:nvSpPr>
          <p:cNvPr id="11" name="10 Rectángulo"/>
          <p:cNvSpPr/>
          <p:nvPr/>
        </p:nvSpPr>
        <p:spPr>
          <a:xfrm>
            <a:off x="8532813" y="476250"/>
            <a:ext cx="611187" cy="1008063"/>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solidFill>
                <a:sysClr val="windowText" lastClr="000000"/>
              </a:solidFill>
              <a:latin typeface="Arial Narrow"/>
              <a:cs typeface="Arial Narrow"/>
            </a:endParaRPr>
          </a:p>
        </p:txBody>
      </p:sp>
      <p:cxnSp>
        <p:nvCxnSpPr>
          <p:cNvPr id="16" name="15 Conector recto"/>
          <p:cNvCxnSpPr/>
          <p:nvPr/>
        </p:nvCxnSpPr>
        <p:spPr>
          <a:xfrm>
            <a:off x="-36513" y="476250"/>
            <a:ext cx="9180513"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13 CuadroTexto"/>
          <p:cNvSpPr txBox="1">
            <a:spLocks noChangeArrowheads="1"/>
          </p:cNvSpPr>
          <p:nvPr/>
        </p:nvSpPr>
        <p:spPr bwMode="auto">
          <a:xfrm>
            <a:off x="0" y="765175"/>
            <a:ext cx="99726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is-IS" sz="1800" dirty="0">
                <a:solidFill>
                  <a:srgbClr val="F2F2F2"/>
                </a:solidFill>
                <a:latin typeface="Arial Narrow" charset="0"/>
                <a:cs typeface="Arial Narrow" charset="0"/>
              </a:rPr>
              <a:t>DE LA IDEA AL </a:t>
            </a:r>
            <a:r>
              <a:rPr lang="is-IS" sz="1800" dirty="0" smtClean="0">
                <a:solidFill>
                  <a:srgbClr val="F2F2F2"/>
                </a:solidFill>
                <a:latin typeface="Arial Narrow" charset="0"/>
                <a:cs typeface="Arial Narrow" charset="0"/>
              </a:rPr>
              <a:t>GUION</a:t>
            </a:r>
            <a:r>
              <a:rPr lang="is-IS" sz="1800" dirty="0">
                <a:solidFill>
                  <a:srgbClr val="F2F2F2"/>
                </a:solidFill>
                <a:latin typeface="Arial Narrow" charset="0"/>
                <a:cs typeface="Arial Narrow" charset="0"/>
              </a:rPr>
              <a:t>: CREACIÓN DE UN PROYECTO DE </a:t>
            </a:r>
            <a:r>
              <a:rPr lang="is-IS" sz="1800" dirty="0" smtClean="0">
                <a:solidFill>
                  <a:srgbClr val="F2F2F2"/>
                </a:solidFill>
                <a:latin typeface="Arial Narrow" charset="0"/>
                <a:cs typeface="Arial Narrow" charset="0"/>
              </a:rPr>
              <a:t>GUION DOCUMENTAL</a:t>
            </a:r>
            <a:r>
              <a:rPr lang="es-ES" sz="1800" dirty="0" smtClean="0">
                <a:solidFill>
                  <a:srgbClr val="F2F2F2"/>
                </a:solidFill>
                <a:latin typeface="Arial Narrow" charset="0"/>
                <a:cs typeface="Arial Narrow" charset="0"/>
              </a:rPr>
              <a:t>: práctica 3</a:t>
            </a:r>
            <a:endParaRPr lang="eu-ES" sz="1800" dirty="0">
              <a:solidFill>
                <a:srgbClr val="F2F2F2"/>
              </a:solidFill>
              <a:latin typeface="Arial Narrow" charset="0"/>
              <a:cs typeface="Arial Narrow" charset="0"/>
            </a:endParaRPr>
          </a:p>
        </p:txBody>
      </p:sp>
      <p:sp>
        <p:nvSpPr>
          <p:cNvPr id="12" name="8 CuadroTexto"/>
          <p:cNvSpPr txBox="1">
            <a:spLocks noChangeArrowheads="1"/>
          </p:cNvSpPr>
          <p:nvPr/>
        </p:nvSpPr>
        <p:spPr bwMode="auto">
          <a:xfrm>
            <a:off x="-107950" y="44450"/>
            <a:ext cx="8928100" cy="646331"/>
          </a:xfrm>
          <a:prstGeom prst="rect">
            <a:avLst/>
          </a:prstGeom>
          <a:noFill/>
          <a:ln w="9525">
            <a:noFill/>
            <a:miter lim="800000"/>
            <a:headEnd/>
            <a:tailEnd/>
          </a:ln>
        </p:spPr>
        <p:txBody>
          <a:bodyPr>
            <a:spAutoFit/>
          </a:bodyPr>
          <a:lstStyle/>
          <a:p>
            <a:pPr algn="ctr" fontAlgn="auto">
              <a:spcBef>
                <a:spcPts val="0"/>
              </a:spcBef>
              <a:spcAft>
                <a:spcPts val="0"/>
              </a:spcAft>
              <a:defRPr/>
            </a:pPr>
            <a:r>
              <a:rPr lang="es-ES" sz="2000" b="1" dirty="0" smtClean="0">
                <a:latin typeface="Arial Narrow"/>
                <a:cs typeface="Arial Narrow"/>
              </a:rPr>
              <a:t>Guion documental: ejercicios prácticos</a:t>
            </a:r>
            <a:endParaRPr lang="es-ES" sz="2000" dirty="0">
              <a:latin typeface="Arial Narrow"/>
              <a:cs typeface="Arial Narrow"/>
            </a:endParaRPr>
          </a:p>
          <a:p>
            <a:pPr algn="r">
              <a:defRPr/>
            </a:pPr>
            <a:endParaRPr lang="es-ES" sz="1600" dirty="0">
              <a:solidFill>
                <a:srgbClr val="C8003E"/>
              </a:solidFill>
              <a:latin typeface="Arial Narrow"/>
              <a:ea typeface="+mn-ea"/>
              <a:cs typeface="Arial Narrow"/>
            </a:endParaRPr>
          </a:p>
        </p:txBody>
      </p:sp>
      <p:sp>
        <p:nvSpPr>
          <p:cNvPr id="2" name="CuadroTexto 1"/>
          <p:cNvSpPr txBox="1"/>
          <p:nvPr/>
        </p:nvSpPr>
        <p:spPr>
          <a:xfrm>
            <a:off x="26211" y="1700808"/>
            <a:ext cx="9144000" cy="369332"/>
          </a:xfrm>
          <a:prstGeom prst="rect">
            <a:avLst/>
          </a:prstGeom>
          <a:noFill/>
        </p:spPr>
        <p:txBody>
          <a:bodyPr wrap="square" rtlCol="0">
            <a:spAutoFit/>
          </a:bodyPr>
          <a:lstStyle/>
          <a:p>
            <a:endParaRPr lang="es-ES" dirty="0"/>
          </a:p>
        </p:txBody>
      </p:sp>
      <p:sp>
        <p:nvSpPr>
          <p:cNvPr id="3" name="Rectángulo 2"/>
          <p:cNvSpPr/>
          <p:nvPr/>
        </p:nvSpPr>
        <p:spPr>
          <a:xfrm>
            <a:off x="179512" y="1772816"/>
            <a:ext cx="8784976" cy="5078314"/>
          </a:xfrm>
          <a:prstGeom prst="rect">
            <a:avLst/>
          </a:prstGeom>
        </p:spPr>
        <p:txBody>
          <a:bodyPr wrap="square">
            <a:spAutoFit/>
          </a:bodyPr>
          <a:lstStyle/>
          <a:p>
            <a:pPr marL="285750" indent="-285750">
              <a:buFont typeface="Arial"/>
              <a:buChar char="•"/>
            </a:pPr>
            <a:r>
              <a:rPr lang="es-ES" b="1" dirty="0"/>
              <a:t>Personajes (2 páginas</a:t>
            </a:r>
            <a:r>
              <a:rPr lang="es-ES" b="1" dirty="0" smtClean="0"/>
              <a:t>)</a:t>
            </a:r>
          </a:p>
          <a:p>
            <a:pPr algn="just"/>
            <a:r>
              <a:rPr lang="es-ES" dirty="0"/>
              <a:t>Perfil de los personajes principales donde se exponga su relación con el tema tratado, el punto de vista que aportan sobre el mismo y las razones de su selección como personajes del documental.</a:t>
            </a:r>
          </a:p>
          <a:p>
            <a:pPr algn="just"/>
            <a:r>
              <a:rPr lang="es-ES" dirty="0"/>
              <a:t>Conviene incluir fichas, fotografías.</a:t>
            </a:r>
          </a:p>
          <a:p>
            <a:pPr marL="285750" indent="-285750">
              <a:buFont typeface="Arial"/>
              <a:buChar char="•"/>
            </a:pPr>
            <a:endParaRPr lang="es-ES" dirty="0" smtClean="0"/>
          </a:p>
          <a:p>
            <a:pPr marL="285750" indent="-285750" algn="just">
              <a:buFont typeface="Arial"/>
              <a:buChar char="•"/>
            </a:pPr>
            <a:r>
              <a:rPr lang="es-ES" b="1" dirty="0"/>
              <a:t>Referencias audiovisuales (2-3 páginas</a:t>
            </a:r>
            <a:r>
              <a:rPr lang="es-ES" b="1" dirty="0" smtClean="0"/>
              <a:t>)</a:t>
            </a:r>
          </a:p>
          <a:p>
            <a:pPr algn="just"/>
            <a:r>
              <a:rPr lang="es-ES" dirty="0" smtClean="0"/>
              <a:t>Identificación </a:t>
            </a:r>
            <a:r>
              <a:rPr lang="es-ES" dirty="0"/>
              <a:t>de las obras y/o autores que han influido en la elaboración del trabajo, cuyo rastro se vislumbra de una u otra manera en la obra final. </a:t>
            </a:r>
          </a:p>
          <a:p>
            <a:pPr algn="just"/>
            <a:r>
              <a:rPr lang="es-ES" dirty="0"/>
              <a:t>Pueden ser obras audiovisuales, literarias, pictóricas, fotográficas, etc., y su influencia puede detectarse en el tema, el enfoque, el tratamiento de las convenciones de género, los dispositivos o modelos narrativos, etc.</a:t>
            </a:r>
          </a:p>
          <a:p>
            <a:pPr algn="just"/>
            <a:r>
              <a:rPr lang="es-ES" dirty="0" smtClean="0"/>
              <a:t>El/la autor/a </a:t>
            </a:r>
            <a:r>
              <a:rPr lang="es-ES" dirty="0"/>
              <a:t>debería explicar por qué ha recurrido a esas fuentes de inspiración (justificando su pertinencia en el marco de la obra realizada); cómo se integran dichas influencias en su propia obra creativa; y de qué manera la enriquecen.</a:t>
            </a:r>
          </a:p>
          <a:p>
            <a:pPr algn="just"/>
            <a:r>
              <a:rPr lang="es-ES" dirty="0"/>
              <a:t>Conviene aportar fotografías u otros documentos visuales de las referencias mencionadas, y puede recurrirse a fuentes bibliográficas para fundamentar el discurso en torno a ellas.</a:t>
            </a:r>
          </a:p>
          <a:p>
            <a:endParaRPr lang="es-ES" dirty="0"/>
          </a:p>
        </p:txBody>
      </p:sp>
    </p:spTree>
    <p:extLst>
      <p:ext uri="{BB962C8B-B14F-4D97-AF65-F5344CB8AC3E}">
        <p14:creationId xmlns:p14="http://schemas.microsoft.com/office/powerpoint/2010/main" xmlns="" val="19033010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7 Rectángulo"/>
          <p:cNvSpPr/>
          <p:nvPr/>
        </p:nvSpPr>
        <p:spPr>
          <a:xfrm>
            <a:off x="0" y="0"/>
            <a:ext cx="9144000" cy="15287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p>
        </p:txBody>
      </p:sp>
      <p:sp>
        <p:nvSpPr>
          <p:cNvPr id="3075" name="8 CuadroTexto"/>
          <p:cNvSpPr txBox="1">
            <a:spLocks noChangeArrowheads="1"/>
          </p:cNvSpPr>
          <p:nvPr/>
        </p:nvSpPr>
        <p:spPr bwMode="auto">
          <a:xfrm>
            <a:off x="1116013" y="44450"/>
            <a:ext cx="7488237" cy="338138"/>
          </a:xfrm>
          <a:prstGeom prst="rect">
            <a:avLst/>
          </a:prstGeom>
          <a:noFill/>
          <a:ln w="9525">
            <a:noFill/>
            <a:miter lim="800000"/>
            <a:headEnd/>
            <a:tailEnd/>
          </a:ln>
        </p:spPr>
        <p:txBody>
          <a:bodyPr>
            <a:spAutoFit/>
          </a:bodyPr>
          <a:lstStyle/>
          <a:p>
            <a:pPr algn="r">
              <a:defRPr/>
            </a:pPr>
            <a:endParaRPr lang="es-ES" sz="1600" dirty="0">
              <a:solidFill>
                <a:srgbClr val="C8003E"/>
              </a:solidFill>
              <a:latin typeface="Arial Narrow"/>
              <a:ea typeface="+mn-ea"/>
              <a:cs typeface="Arial Narrow"/>
            </a:endParaRPr>
          </a:p>
        </p:txBody>
      </p:sp>
      <p:sp>
        <p:nvSpPr>
          <p:cNvPr id="10" name="9 Rectángulo"/>
          <p:cNvSpPr/>
          <p:nvPr/>
        </p:nvSpPr>
        <p:spPr>
          <a:xfrm>
            <a:off x="0" y="476250"/>
            <a:ext cx="9144000" cy="100806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dirty="0">
              <a:solidFill>
                <a:schemeClr val="tx1">
                  <a:lumMod val="85000"/>
                  <a:lumOff val="15000"/>
                </a:schemeClr>
              </a:solidFill>
              <a:latin typeface="Arial Narrow"/>
              <a:cs typeface="Arial Narrow"/>
            </a:endParaRPr>
          </a:p>
        </p:txBody>
      </p:sp>
      <p:sp>
        <p:nvSpPr>
          <p:cNvPr id="11" name="10 Rectángulo"/>
          <p:cNvSpPr/>
          <p:nvPr/>
        </p:nvSpPr>
        <p:spPr>
          <a:xfrm>
            <a:off x="8532813" y="476250"/>
            <a:ext cx="611187" cy="1008063"/>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u-ES">
              <a:solidFill>
                <a:sysClr val="windowText" lastClr="000000"/>
              </a:solidFill>
              <a:latin typeface="Arial Narrow"/>
              <a:cs typeface="Arial Narrow"/>
            </a:endParaRPr>
          </a:p>
        </p:txBody>
      </p:sp>
      <p:cxnSp>
        <p:nvCxnSpPr>
          <p:cNvPr id="16" name="15 Conector recto"/>
          <p:cNvCxnSpPr/>
          <p:nvPr/>
        </p:nvCxnSpPr>
        <p:spPr>
          <a:xfrm>
            <a:off x="-36513" y="476250"/>
            <a:ext cx="9180513"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13 CuadroTexto"/>
          <p:cNvSpPr txBox="1">
            <a:spLocks noChangeArrowheads="1"/>
          </p:cNvSpPr>
          <p:nvPr/>
        </p:nvSpPr>
        <p:spPr bwMode="auto">
          <a:xfrm>
            <a:off x="0" y="765175"/>
            <a:ext cx="9972600"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is-IS" sz="1800" dirty="0">
                <a:solidFill>
                  <a:srgbClr val="F2F2F2"/>
                </a:solidFill>
                <a:latin typeface="Arial Narrow" charset="0"/>
                <a:cs typeface="Arial Narrow" charset="0"/>
              </a:rPr>
              <a:t>DE LA IDEA AL </a:t>
            </a:r>
            <a:r>
              <a:rPr lang="is-IS" sz="1800" dirty="0" smtClean="0">
                <a:solidFill>
                  <a:srgbClr val="F2F2F2"/>
                </a:solidFill>
                <a:latin typeface="Arial Narrow" charset="0"/>
                <a:cs typeface="Arial Narrow" charset="0"/>
              </a:rPr>
              <a:t>GUION</a:t>
            </a:r>
            <a:r>
              <a:rPr lang="is-IS" sz="1800" dirty="0">
                <a:solidFill>
                  <a:srgbClr val="F2F2F2"/>
                </a:solidFill>
                <a:latin typeface="Arial Narrow" charset="0"/>
                <a:cs typeface="Arial Narrow" charset="0"/>
              </a:rPr>
              <a:t>: CREACIÓN DE UN PROYECTO DE </a:t>
            </a:r>
            <a:r>
              <a:rPr lang="is-IS" sz="1800" dirty="0" smtClean="0">
                <a:solidFill>
                  <a:srgbClr val="F2F2F2"/>
                </a:solidFill>
                <a:latin typeface="Arial Narrow" charset="0"/>
                <a:cs typeface="Arial Narrow" charset="0"/>
              </a:rPr>
              <a:t>GUION DOCUMENTAL</a:t>
            </a:r>
            <a:r>
              <a:rPr lang="es-ES" sz="1800" dirty="0" smtClean="0">
                <a:solidFill>
                  <a:srgbClr val="F2F2F2"/>
                </a:solidFill>
                <a:latin typeface="Arial Narrow" charset="0"/>
                <a:cs typeface="Arial Narrow" charset="0"/>
              </a:rPr>
              <a:t>: práctica 3</a:t>
            </a:r>
            <a:endParaRPr lang="eu-ES" sz="1800" dirty="0">
              <a:solidFill>
                <a:srgbClr val="F2F2F2"/>
              </a:solidFill>
              <a:latin typeface="Arial Narrow" charset="0"/>
              <a:cs typeface="Arial Narrow" charset="0"/>
            </a:endParaRPr>
          </a:p>
        </p:txBody>
      </p:sp>
      <p:sp>
        <p:nvSpPr>
          <p:cNvPr id="12" name="8 CuadroTexto"/>
          <p:cNvSpPr txBox="1">
            <a:spLocks noChangeArrowheads="1"/>
          </p:cNvSpPr>
          <p:nvPr/>
        </p:nvSpPr>
        <p:spPr bwMode="auto">
          <a:xfrm>
            <a:off x="-107950" y="44450"/>
            <a:ext cx="8928100" cy="646331"/>
          </a:xfrm>
          <a:prstGeom prst="rect">
            <a:avLst/>
          </a:prstGeom>
          <a:noFill/>
          <a:ln w="9525">
            <a:noFill/>
            <a:miter lim="800000"/>
            <a:headEnd/>
            <a:tailEnd/>
          </a:ln>
        </p:spPr>
        <p:txBody>
          <a:bodyPr>
            <a:spAutoFit/>
          </a:bodyPr>
          <a:lstStyle/>
          <a:p>
            <a:pPr algn="ctr" fontAlgn="auto">
              <a:spcBef>
                <a:spcPts val="0"/>
              </a:spcBef>
              <a:spcAft>
                <a:spcPts val="0"/>
              </a:spcAft>
              <a:defRPr/>
            </a:pPr>
            <a:r>
              <a:rPr lang="es-ES" sz="2000" b="1" dirty="0" smtClean="0">
                <a:latin typeface="Arial Narrow"/>
                <a:cs typeface="Arial Narrow"/>
              </a:rPr>
              <a:t>Guion documental: ejercicios prácticos</a:t>
            </a:r>
            <a:endParaRPr lang="es-ES" sz="2000" dirty="0">
              <a:latin typeface="Arial Narrow"/>
              <a:cs typeface="Arial Narrow"/>
            </a:endParaRPr>
          </a:p>
          <a:p>
            <a:pPr algn="r">
              <a:defRPr/>
            </a:pPr>
            <a:endParaRPr lang="es-ES" sz="1600" dirty="0">
              <a:solidFill>
                <a:srgbClr val="C8003E"/>
              </a:solidFill>
              <a:latin typeface="Arial Narrow"/>
              <a:ea typeface="+mn-ea"/>
              <a:cs typeface="Arial Narrow"/>
            </a:endParaRPr>
          </a:p>
        </p:txBody>
      </p:sp>
      <p:sp>
        <p:nvSpPr>
          <p:cNvPr id="2" name="CuadroTexto 1"/>
          <p:cNvSpPr txBox="1"/>
          <p:nvPr/>
        </p:nvSpPr>
        <p:spPr>
          <a:xfrm>
            <a:off x="26211" y="1700808"/>
            <a:ext cx="9144000" cy="369332"/>
          </a:xfrm>
          <a:prstGeom prst="rect">
            <a:avLst/>
          </a:prstGeom>
          <a:noFill/>
        </p:spPr>
        <p:txBody>
          <a:bodyPr wrap="square" rtlCol="0">
            <a:spAutoFit/>
          </a:bodyPr>
          <a:lstStyle/>
          <a:p>
            <a:endParaRPr lang="es-ES" dirty="0"/>
          </a:p>
        </p:txBody>
      </p:sp>
      <p:sp>
        <p:nvSpPr>
          <p:cNvPr id="3" name="Rectángulo 2"/>
          <p:cNvSpPr/>
          <p:nvPr/>
        </p:nvSpPr>
        <p:spPr>
          <a:xfrm>
            <a:off x="179512" y="1772816"/>
            <a:ext cx="8784976" cy="3416320"/>
          </a:xfrm>
          <a:prstGeom prst="rect">
            <a:avLst/>
          </a:prstGeom>
        </p:spPr>
        <p:txBody>
          <a:bodyPr wrap="square">
            <a:spAutoFit/>
          </a:bodyPr>
          <a:lstStyle/>
          <a:p>
            <a:pPr marL="285750" indent="-285750">
              <a:buFont typeface="Arial"/>
              <a:buChar char="•"/>
            </a:pPr>
            <a:r>
              <a:rPr lang="es-ES" b="1" dirty="0"/>
              <a:t>Localizaciones (1 página</a:t>
            </a:r>
            <a:r>
              <a:rPr lang="es-ES" b="1" dirty="0" smtClean="0"/>
              <a:t>)</a:t>
            </a:r>
          </a:p>
          <a:p>
            <a:pPr algn="just"/>
            <a:r>
              <a:rPr lang="es-ES" dirty="0"/>
              <a:t>Descripción del proceso de búsqueda de las localizaciones que aparecen en la obra, explicando las razones por las que han sido escogidas (tanto por su adecuación a lo expresado en la </a:t>
            </a:r>
            <a:r>
              <a:rPr lang="es-ES" dirty="0" smtClean="0"/>
              <a:t>obra, </a:t>
            </a:r>
            <a:r>
              <a:rPr lang="es-ES" dirty="0"/>
              <a:t>como por cuestiones de carácter técnico o de producción</a:t>
            </a:r>
            <a:r>
              <a:rPr lang="es-ES" dirty="0" smtClean="0"/>
              <a:t>), </a:t>
            </a:r>
            <a:r>
              <a:rPr lang="es-ES" dirty="0"/>
              <a:t>así </a:t>
            </a:r>
            <a:r>
              <a:rPr lang="es-ES" dirty="0" smtClean="0"/>
              <a:t>como</a:t>
            </a:r>
          </a:p>
          <a:p>
            <a:pPr algn="just"/>
            <a:r>
              <a:rPr lang="es-ES" dirty="0" smtClean="0"/>
              <a:t>el </a:t>
            </a:r>
            <a:r>
              <a:rPr lang="es-ES" dirty="0"/>
              <a:t>tratamiento visual propuesto.</a:t>
            </a:r>
          </a:p>
          <a:p>
            <a:pPr algn="just"/>
            <a:r>
              <a:rPr lang="es-ES" dirty="0"/>
              <a:t>Conviene ofrecer fotografías </a:t>
            </a:r>
            <a:r>
              <a:rPr lang="es-ES" dirty="0" smtClean="0"/>
              <a:t>de </a:t>
            </a:r>
            <a:r>
              <a:rPr lang="es-ES" dirty="0"/>
              <a:t>las localizaciones.</a:t>
            </a:r>
          </a:p>
          <a:p>
            <a:pPr marL="285750" indent="-285750">
              <a:buFont typeface="Arial"/>
              <a:buChar char="•"/>
            </a:pPr>
            <a:endParaRPr lang="es-ES" dirty="0" smtClean="0"/>
          </a:p>
          <a:p>
            <a:pPr marL="285750" indent="-285750" algn="just">
              <a:buFont typeface="Arial"/>
              <a:buChar char="•"/>
            </a:pPr>
            <a:r>
              <a:rPr lang="es-ES" b="1" dirty="0"/>
              <a:t>Bibliografía (1 página</a:t>
            </a:r>
            <a:r>
              <a:rPr lang="es-ES" b="1" dirty="0" smtClean="0"/>
              <a:t>)</a:t>
            </a:r>
          </a:p>
          <a:p>
            <a:r>
              <a:rPr lang="es-ES" dirty="0"/>
              <a:t>En caso de haber sido utilizada, tanto para el trabajo de investigación durante la elaboración del guion, como para la elaboración de la memoria, particularmente en lo referente a las referencias audiovisuales o a contenidos de la memoria explicativa.</a:t>
            </a:r>
          </a:p>
          <a:p>
            <a:endParaRPr lang="es-ES" dirty="0"/>
          </a:p>
        </p:txBody>
      </p:sp>
    </p:spTree>
    <p:extLst>
      <p:ext uri="{BB962C8B-B14F-4D97-AF65-F5344CB8AC3E}">
        <p14:creationId xmlns:p14="http://schemas.microsoft.com/office/powerpoint/2010/main" xmlns="" val="34072454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160</TotalTime>
  <Words>691</Words>
  <Application>Microsoft Office PowerPoint</Application>
  <PresentationFormat>Presentación en pantalla (4:3)</PresentationFormat>
  <Paragraphs>81</Paragraphs>
  <Slides>7</Slides>
  <Notes>1</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Tema de Office</vt:lpstr>
      <vt:lpstr>GUION DOCUMENTAL</vt:lpstr>
      <vt:lpstr>Diapositiva 2</vt:lpstr>
      <vt:lpstr>Diapositiva 3</vt:lpstr>
      <vt:lpstr>Diapositiva 4</vt:lpstr>
      <vt:lpstr>Diapositiva 5</vt:lpstr>
      <vt:lpstr>Diapositiva 6</vt:lpstr>
      <vt:lpstr>Diapositiva 7</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GUION DOCUMENTAL Portada</dc:title>
  <dc:creator>Iratxe</dc:creator>
  <cp:lastModifiedBy>Administrador</cp:lastModifiedBy>
  <cp:revision>16</cp:revision>
  <dcterms:created xsi:type="dcterms:W3CDTF">2016-04-20T21:06:29Z</dcterms:created>
  <dcterms:modified xsi:type="dcterms:W3CDTF">2016-06-13T16:29:54Z</dcterms:modified>
</cp:coreProperties>
</file>