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56" r:id="rId3"/>
    <p:sldId id="260" r:id="rId4"/>
    <p:sldId id="257" r:id="rId5"/>
    <p:sldId id="258" r:id="rId6"/>
    <p:sldId id="259" r:id="rId7"/>
    <p:sldId id="262" r:id="rId8"/>
    <p:sldId id="261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Estilo claro 1 - Énfasis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60"/>
  </p:normalViewPr>
  <p:slideViewPr>
    <p:cSldViewPr>
      <p:cViewPr varScale="1">
        <p:scale>
          <a:sx n="86" d="100"/>
          <a:sy n="86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F9EEE8-8DB9-7F44-BC7D-91424F0CCA9D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52580F-1B03-7F4C-9BC8-ED37E5FEAFC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03346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76B30-D1D4-6B47-AF8B-1E4796B1A827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67696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763C0-1B94-4CE3-AAFB-09568379A485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467A9-B636-4DDD-A3F7-D17D05B88A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763C0-1B94-4CE3-AAFB-09568379A485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467A9-B636-4DDD-A3F7-D17D05B88A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763C0-1B94-4CE3-AAFB-09568379A485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467A9-B636-4DDD-A3F7-D17D05B88A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763C0-1B94-4CE3-AAFB-09568379A485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467A9-B636-4DDD-A3F7-D17D05B88A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763C0-1B94-4CE3-AAFB-09568379A485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467A9-B636-4DDD-A3F7-D17D05B88A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763C0-1B94-4CE3-AAFB-09568379A485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467A9-B636-4DDD-A3F7-D17D05B88A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763C0-1B94-4CE3-AAFB-09568379A485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467A9-B636-4DDD-A3F7-D17D05B88A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763C0-1B94-4CE3-AAFB-09568379A485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467A9-B636-4DDD-A3F7-D17D05B88A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763C0-1B94-4CE3-AAFB-09568379A485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467A9-B636-4DDD-A3F7-D17D05B88A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763C0-1B94-4CE3-AAFB-09568379A485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467A9-B636-4DDD-A3F7-D17D05B88A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763C0-1B94-4CE3-AAFB-09568379A485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467A9-B636-4DDD-A3F7-D17D05B88AB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763C0-1B94-4CE3-AAFB-09568379A485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467A9-B636-4DDD-A3F7-D17D05B88AB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5399584" y="6453336"/>
            <a:ext cx="37444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" dirty="0" smtClean="0"/>
              <a:t>UPV/EHU OCW 2016 GUION DOCUMENTAL.A. Nerekan </a:t>
            </a:r>
            <a:r>
              <a:rPr lang="es-ES_tradnl" sz="800" dirty="0" err="1" smtClean="0"/>
              <a:t>Umaran</a:t>
            </a:r>
            <a:r>
              <a:rPr lang="es-ES_tradnl" sz="800" dirty="0" smtClean="0"/>
              <a:t>, I. Fresneda Delgado </a:t>
            </a:r>
            <a:endParaRPr lang="es-ES" sz="800" dirty="0" smtClean="0"/>
          </a:p>
          <a:p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8134" y="249616"/>
            <a:ext cx="7772400" cy="905479"/>
          </a:xfrm>
        </p:spPr>
        <p:txBody>
          <a:bodyPr>
            <a:normAutofit/>
          </a:bodyPr>
          <a:lstStyle/>
          <a:p>
            <a:r>
              <a:rPr lang="es-ES" sz="3600" b="1" u="sng" dirty="0" smtClean="0"/>
              <a:t>GUION DOCUMENTAL</a:t>
            </a:r>
            <a:endParaRPr lang="es-ES" sz="36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5250" y="1554260"/>
            <a:ext cx="4320174" cy="5419367"/>
          </a:xfrm>
        </p:spPr>
        <p:txBody>
          <a:bodyPr>
            <a:normAutofit fontScale="62500" lnSpcReduction="20000"/>
          </a:bodyPr>
          <a:lstStyle/>
          <a:p>
            <a:r>
              <a:rPr lang="es-ES" sz="2800" b="1" u="sng" dirty="0" smtClean="0">
                <a:solidFill>
                  <a:schemeClr val="tx1"/>
                </a:solidFill>
              </a:rPr>
              <a:t>PRESENTACIÓN</a:t>
            </a:r>
            <a:endParaRPr lang="es-ES_tradnl" sz="2800" u="sng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just"/>
            <a:r>
              <a:rPr lang="es-ES" sz="2800" dirty="0">
                <a:solidFill>
                  <a:schemeClr val="tx1"/>
                </a:solidFill>
              </a:rPr>
              <a:t>Estos materiales pertenecen a una de las unidades temáticas del curso </a:t>
            </a:r>
            <a:r>
              <a:rPr lang="es-ES" sz="2800" b="1" dirty="0" smtClean="0">
                <a:solidFill>
                  <a:schemeClr val="tx1"/>
                </a:solidFill>
              </a:rPr>
              <a:t>“Guion documental” </a:t>
            </a:r>
            <a:r>
              <a:rPr lang="es-ES" sz="2800" dirty="0">
                <a:solidFill>
                  <a:schemeClr val="tx1"/>
                </a:solidFill>
              </a:rPr>
              <a:t>publicado por la UPV/EHU (Universidad del País Vasco/</a:t>
            </a:r>
            <a:r>
              <a:rPr lang="es-ES" sz="2800" dirty="0" err="1">
                <a:solidFill>
                  <a:schemeClr val="tx1"/>
                </a:solidFill>
              </a:rPr>
              <a:t>Euskal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Herriko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Unibertsitatea</a:t>
            </a:r>
            <a:r>
              <a:rPr lang="es-ES" sz="2800" dirty="0">
                <a:solidFill>
                  <a:schemeClr val="tx1"/>
                </a:solidFill>
              </a:rPr>
              <a:t>), dentro de la iniciativa OCW (Open </a:t>
            </a:r>
            <a:r>
              <a:rPr lang="es-ES" sz="2800" dirty="0" err="1">
                <a:solidFill>
                  <a:schemeClr val="tx1"/>
                </a:solidFill>
              </a:rPr>
              <a:t>Course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Ware</a:t>
            </a:r>
            <a:r>
              <a:rPr lang="es-ES" sz="2800" dirty="0">
                <a:solidFill>
                  <a:schemeClr val="tx1"/>
                </a:solidFill>
              </a:rPr>
              <a:t>).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" sz="2800" dirty="0">
                <a:solidFill>
                  <a:schemeClr val="tx1"/>
                </a:solidFill>
              </a:rPr>
              <a:t>Puedes ver el curso completo en la siguiente web: ocw.ehu.es, </a:t>
            </a:r>
            <a:r>
              <a:rPr lang="es-ES" sz="2800" dirty="0" smtClean="0">
                <a:solidFill>
                  <a:schemeClr val="tx1"/>
                </a:solidFill>
              </a:rPr>
              <a:t>en </a:t>
            </a:r>
            <a:r>
              <a:rPr lang="es-ES" sz="2800" dirty="0">
                <a:solidFill>
                  <a:schemeClr val="tx1"/>
                </a:solidFill>
              </a:rPr>
              <a:t>el número </a:t>
            </a:r>
            <a:r>
              <a:rPr lang="es-ES" sz="2800" dirty="0" smtClean="0">
                <a:solidFill>
                  <a:schemeClr val="tx1"/>
                </a:solidFill>
              </a:rPr>
              <a:t>x </a:t>
            </a:r>
            <a:r>
              <a:rPr lang="es-ES" sz="2800" dirty="0">
                <a:solidFill>
                  <a:schemeClr val="tx1"/>
                </a:solidFill>
              </a:rPr>
              <a:t>(año </a:t>
            </a:r>
            <a:r>
              <a:rPr lang="es-ES" sz="2800" dirty="0" smtClean="0">
                <a:solidFill>
                  <a:schemeClr val="tx1"/>
                </a:solidFill>
              </a:rPr>
              <a:t>2016)</a:t>
            </a:r>
            <a:r>
              <a:rPr lang="es-ES" sz="2800" dirty="0">
                <a:solidFill>
                  <a:schemeClr val="tx1"/>
                </a:solidFill>
              </a:rPr>
              <a:t>, dentro de la sección </a:t>
            </a:r>
            <a:br>
              <a:rPr lang="es-ES" sz="2800" dirty="0">
                <a:solidFill>
                  <a:schemeClr val="tx1"/>
                </a:solidFill>
              </a:rPr>
            </a:br>
            <a:r>
              <a:rPr lang="es-ES" sz="2800" dirty="0" smtClean="0">
                <a:solidFill>
                  <a:schemeClr val="tx1"/>
                </a:solidFill>
              </a:rPr>
              <a:t>“Arte y Humanidades”.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" sz="2800" i="1" dirty="0">
                <a:solidFill>
                  <a:schemeClr val="tx1"/>
                </a:solidFill>
              </a:rPr>
              <a:t>Cómo citar: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_tradnl" sz="2800" dirty="0" err="1" smtClean="0">
                <a:solidFill>
                  <a:schemeClr val="tx1"/>
                </a:solidFill>
              </a:rPr>
              <a:t>Nerekan</a:t>
            </a:r>
            <a:r>
              <a:rPr lang="es-ES_tradnl" sz="2800" dirty="0" smtClean="0">
                <a:solidFill>
                  <a:schemeClr val="tx1"/>
                </a:solidFill>
              </a:rPr>
              <a:t>, Amaia;  Fresneda, Iratxe</a:t>
            </a:r>
            <a:r>
              <a:rPr lang="es-ES" sz="2800" dirty="0" smtClean="0">
                <a:solidFill>
                  <a:schemeClr val="tx1"/>
                </a:solidFill>
              </a:rPr>
              <a:t> (2016) “Guion documental”, en </a:t>
            </a:r>
            <a:r>
              <a:rPr lang="es-ES" sz="2800" i="1" dirty="0">
                <a:solidFill>
                  <a:schemeClr val="tx1"/>
                </a:solidFill>
              </a:rPr>
              <a:t>OCW UPV/EHU, </a:t>
            </a:r>
            <a:r>
              <a:rPr lang="es-ES" sz="2800" dirty="0" smtClean="0">
                <a:solidFill>
                  <a:schemeClr val="tx1"/>
                </a:solidFill>
              </a:rPr>
              <a:t>nº9. 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_tradnl" sz="2800" b="1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815840" y="1554260"/>
            <a:ext cx="43281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b="1" u="sng" dirty="0" smtClean="0"/>
              <a:t>NOTAS SOBRE DERECHOS DE AUTOR/AS</a:t>
            </a:r>
            <a:endParaRPr lang="es-ES_tradnl" dirty="0"/>
          </a:p>
          <a:p>
            <a:r>
              <a:rPr lang="es-ES_tradnl" b="1" dirty="0"/>
              <a:t> </a:t>
            </a:r>
            <a:endParaRPr lang="es-ES_tradnl" dirty="0"/>
          </a:p>
          <a:p>
            <a:r>
              <a:rPr lang="es-ES_tradnl" dirty="0"/>
              <a:t>El presente trabajo está publicado bajo la licencia </a:t>
            </a:r>
            <a:r>
              <a:rPr lang="es-ES_tradnl" dirty="0" err="1"/>
              <a:t>Creative</a:t>
            </a:r>
            <a:r>
              <a:rPr lang="es-ES_tradnl" dirty="0"/>
              <a:t> </a:t>
            </a:r>
            <a:r>
              <a:rPr lang="es-ES_tradnl" dirty="0" err="1"/>
              <a:t>Commons</a:t>
            </a:r>
            <a:r>
              <a:rPr lang="es-ES_tradnl" dirty="0"/>
              <a:t>, que permite copiar, distribuir y comunicar públicamente esta obra de forma libre siempre que se cumplan las siguientes condiciones: </a:t>
            </a:r>
            <a:endParaRPr lang="es-ES_tradnl" dirty="0" smtClean="0"/>
          </a:p>
          <a:p>
            <a:endParaRPr lang="es-ES_tradnl" dirty="0" smtClean="0"/>
          </a:p>
          <a:p>
            <a:pPr marL="285750" indent="-285750">
              <a:buFont typeface="Arial"/>
              <a:buChar char="•"/>
            </a:pPr>
            <a:r>
              <a:rPr lang="es-ES_tradnl" dirty="0" smtClean="0"/>
              <a:t>Reconocer </a:t>
            </a:r>
            <a:r>
              <a:rPr lang="es-ES_tradnl" dirty="0"/>
              <a:t>su </a:t>
            </a:r>
            <a:r>
              <a:rPr lang="es-ES_tradnl" dirty="0" smtClean="0"/>
              <a:t>autoría. </a:t>
            </a:r>
          </a:p>
          <a:p>
            <a:pPr marL="285750" indent="-285750">
              <a:buFont typeface="Arial"/>
              <a:buChar char="•"/>
            </a:pPr>
            <a:r>
              <a:rPr lang="es-ES_tradnl" dirty="0"/>
              <a:t>N</a:t>
            </a:r>
            <a:r>
              <a:rPr lang="es-ES_tradnl" dirty="0" smtClean="0"/>
              <a:t>o </a:t>
            </a:r>
            <a:r>
              <a:rPr lang="es-ES_tradnl" dirty="0"/>
              <a:t>utilizar la obra para fines </a:t>
            </a:r>
            <a:r>
              <a:rPr lang="es-ES_tradnl" dirty="0" smtClean="0"/>
              <a:t>comerciales.</a:t>
            </a:r>
          </a:p>
          <a:p>
            <a:pPr marL="285750" indent="-285750">
              <a:buFont typeface="Arial"/>
              <a:buChar char="•"/>
            </a:pPr>
            <a:r>
              <a:rPr lang="es-ES_tradnl" dirty="0"/>
              <a:t>E</a:t>
            </a:r>
            <a:r>
              <a:rPr lang="es-ES_tradnl" dirty="0" smtClean="0"/>
              <a:t>n </a:t>
            </a:r>
            <a:r>
              <a:rPr lang="es-ES_tradnl" dirty="0"/>
              <a:t>caso de crear materiales reutilizando elementos de este trabajo, compartirlos bajo esta misma licencia. </a:t>
            </a:r>
          </a:p>
          <a:p>
            <a:r>
              <a:rPr lang="es-ES_tradnl" dirty="0"/>
              <a:t> </a:t>
            </a:r>
          </a:p>
        </p:txBody>
      </p:sp>
      <p:pic>
        <p:nvPicPr>
          <p:cNvPr id="6" name="Imagen 5" descr="Creative commons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5914" y="5886570"/>
            <a:ext cx="11176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9986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s-ES" dirty="0" smtClean="0"/>
              <a:t>Rúbricas</a:t>
            </a:r>
            <a:endParaRPr lang="es-ES" dirty="0"/>
          </a:p>
        </p:txBody>
      </p:sp>
      <p:pic>
        <p:nvPicPr>
          <p:cNvPr id="8" name="7 Marcador de contenido" descr="Tulip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2165057"/>
            <a:ext cx="6034617" cy="339624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pPr algn="just">
              <a:buNone/>
            </a:pPr>
            <a:r>
              <a:rPr lang="es-ES" dirty="0"/>
              <a:t> </a:t>
            </a:r>
            <a:r>
              <a:rPr lang="es-ES" dirty="0" smtClean="0"/>
              <a:t>   La </a:t>
            </a:r>
            <a:r>
              <a:rPr lang="es-ES" dirty="0"/>
              <a:t>autoevaluación de esta práctica se realiza comparando el ejercicio realizado con los ejemplos mostrados en la teoría a aplicar que aparece en las diapositivas.</a:t>
            </a:r>
          </a:p>
          <a:p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Rúbricas</a:t>
            </a:r>
            <a:br>
              <a:rPr lang="es-ES" dirty="0" smtClean="0"/>
            </a:br>
            <a:r>
              <a:rPr lang="es-ES" dirty="0" smtClean="0"/>
              <a:t>Práctica 1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" dirty="0"/>
              <a:t>¿Has sido capaz de resumir tu historia en menos de 45 palabras? Si es </a:t>
            </a:r>
            <a:r>
              <a:rPr lang="es-ES" dirty="0" smtClean="0"/>
              <a:t>así: </a:t>
            </a:r>
            <a:r>
              <a:rPr lang="es-ES" dirty="0"/>
              <a:t>enhorabuena.</a:t>
            </a:r>
          </a:p>
          <a:p>
            <a:pPr algn="just"/>
            <a:r>
              <a:rPr lang="es-ES" dirty="0"/>
              <a:t>Deja que alguien lea tu </a:t>
            </a:r>
            <a:r>
              <a:rPr lang="es-ES" i="1" dirty="0" err="1"/>
              <a:t>logline</a:t>
            </a:r>
            <a:r>
              <a:rPr lang="es-ES" dirty="0"/>
              <a:t> y pregúntale si con </a:t>
            </a:r>
            <a:r>
              <a:rPr lang="es-ES" dirty="0" smtClean="0"/>
              <a:t>solamente con leer </a:t>
            </a:r>
            <a:r>
              <a:rPr lang="es-ES" dirty="0"/>
              <a:t>esas dos </a:t>
            </a:r>
            <a:r>
              <a:rPr lang="es-ES" dirty="0" smtClean="0"/>
              <a:t>líneas, </a:t>
            </a:r>
            <a:r>
              <a:rPr lang="es-ES" dirty="0"/>
              <a:t>la historia ha conseguido interesarle. Si es </a:t>
            </a:r>
            <a:r>
              <a:rPr lang="es-ES" dirty="0" smtClean="0"/>
              <a:t>así: </a:t>
            </a:r>
            <a:r>
              <a:rPr lang="es-ES" dirty="0"/>
              <a:t>enhorabuena.</a:t>
            </a:r>
          </a:p>
          <a:p>
            <a:pPr algn="just"/>
            <a:r>
              <a:rPr lang="es-ES" dirty="0"/>
              <a:t> Deja que otra persona lea tu sinopsis corta. </a:t>
            </a:r>
            <a:endParaRPr lang="es-ES" dirty="0" smtClean="0"/>
          </a:p>
          <a:p>
            <a:pPr algn="just">
              <a:buNone/>
            </a:pPr>
            <a:r>
              <a:rPr lang="es-ES" dirty="0"/>
              <a:t> </a:t>
            </a:r>
            <a:r>
              <a:rPr lang="es-ES" dirty="0" smtClean="0"/>
              <a:t>   Al </a:t>
            </a:r>
            <a:r>
              <a:rPr lang="es-ES" dirty="0"/>
              <a:t>leer la sinopsis corta ¿ha entendido el relato? ¿Desea saber más acerca de tu historia? </a:t>
            </a:r>
            <a:endParaRPr lang="es-ES" dirty="0" smtClean="0"/>
          </a:p>
          <a:p>
            <a:pPr algn="just">
              <a:buNone/>
            </a:pPr>
            <a:r>
              <a:rPr lang="es-ES" dirty="0" smtClean="0"/>
              <a:t>    ¿</a:t>
            </a:r>
            <a:r>
              <a:rPr lang="es-ES" dirty="0"/>
              <a:t>Le ha emocionado?</a:t>
            </a: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Rúbricas</a:t>
            </a:r>
            <a:br>
              <a:rPr lang="es-ES" dirty="0" smtClean="0"/>
            </a:br>
            <a:r>
              <a:rPr lang="es-ES" dirty="0" smtClean="0"/>
              <a:t>Práctica 2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Deja pasar unos días y vuelve a leer tu proyecto. </a:t>
            </a:r>
          </a:p>
          <a:p>
            <a:r>
              <a:rPr lang="es-ES" dirty="0" smtClean="0"/>
              <a:t>Analiza los puntos débiles de cada apartado</a:t>
            </a:r>
          </a:p>
          <a:p>
            <a:r>
              <a:rPr lang="es-ES" dirty="0" smtClean="0"/>
              <a:t>¿Hay coherencia en el proyecto?</a:t>
            </a:r>
          </a:p>
          <a:p>
            <a:r>
              <a:rPr lang="es-ES" dirty="0" smtClean="0"/>
              <a:t>¿Crees que has seguido las pautas que el curso te ha ofrecido para crearlo?</a:t>
            </a:r>
          </a:p>
          <a:p>
            <a:r>
              <a:rPr lang="es-ES" dirty="0" smtClean="0"/>
              <a:t>¿Te has documentado sobre el tema escogido para tu guion documental? ¿Has consultado varias fuentes? ¿Hasta que punto lo dominas?</a:t>
            </a:r>
          </a:p>
          <a:p>
            <a:r>
              <a:rPr lang="es-ES" dirty="0" smtClean="0"/>
              <a:t>¿La referencias que recoge el proyecto son pertinentes y están relacionadas con el proyecto a desarrollar?</a:t>
            </a:r>
          </a:p>
          <a:p>
            <a:r>
              <a:rPr lang="es-ES" dirty="0" smtClean="0"/>
              <a:t>¿Tu proyecto es visual? ¿Ha incluido fotografías en apartados como personajes, localizaciones, referencias, etc.?</a:t>
            </a:r>
          </a:p>
          <a:p>
            <a:endParaRPr lang="es-ES" dirty="0" smtClean="0"/>
          </a:p>
          <a:p>
            <a:pPr>
              <a:buNone/>
            </a:pP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Rúbricas</a:t>
            </a:r>
            <a:br>
              <a:rPr lang="es-ES" dirty="0" smtClean="0"/>
            </a:br>
            <a:r>
              <a:rPr lang="es-ES" dirty="0" smtClean="0"/>
              <a:t>Práctica 3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¿Crees que has conseguido </a:t>
            </a:r>
            <a:r>
              <a:rPr lang="es-ES" i="1" dirty="0" smtClean="0"/>
              <a:t>escribir en imágenes?</a:t>
            </a:r>
          </a:p>
          <a:p>
            <a:r>
              <a:rPr lang="es-ES" i="1" dirty="0" smtClean="0"/>
              <a:t>¿Tu texto es</a:t>
            </a:r>
            <a:r>
              <a:rPr lang="es-ES" dirty="0" smtClean="0"/>
              <a:t> claro y esta escrito de forma sintética?</a:t>
            </a:r>
          </a:p>
          <a:p>
            <a:r>
              <a:rPr lang="es-ES" dirty="0" smtClean="0"/>
              <a:t>¿Puede ser “leído y visto” casi al mismo tiempo?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Rúbricas</a:t>
            </a:r>
            <a:br>
              <a:rPr lang="es-ES" dirty="0" smtClean="0"/>
            </a:br>
            <a:r>
              <a:rPr lang="es-ES" dirty="0" smtClean="0"/>
              <a:t>Práctica 4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44695973"/>
              </p:ext>
            </p:extLst>
          </p:nvPr>
        </p:nvGraphicFramePr>
        <p:xfrm>
          <a:off x="467544" y="1484783"/>
          <a:ext cx="8280919" cy="4991536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599809"/>
                <a:gridCol w="1294737"/>
                <a:gridCol w="1294737"/>
                <a:gridCol w="935089"/>
                <a:gridCol w="1078948"/>
                <a:gridCol w="1077599"/>
              </a:tblGrid>
              <a:tr h="40237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20%</a:t>
                      </a:r>
                      <a:endParaRPr lang="es-ES_tradnl" sz="1000" dirty="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FALTA MUCHO TODAVÍA…</a:t>
                      </a:r>
                      <a:endParaRPr lang="es-ES_tradnl" sz="1000" dirty="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40%</a:t>
                      </a:r>
                      <a:endParaRPr lang="es-ES_tradnl" sz="1000" dirty="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SE PUEDE MEJORAR</a:t>
                      </a:r>
                      <a:endParaRPr lang="es-ES_tradnl" sz="1000" dirty="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60%</a:t>
                      </a:r>
                      <a:endParaRPr lang="es-ES_tradnl" sz="1000" dirty="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ESTA BIEN</a:t>
                      </a:r>
                      <a:endParaRPr lang="es-ES_tradnl" sz="1000" dirty="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80%</a:t>
                      </a:r>
                      <a:endParaRPr lang="es-ES_tradnl" sz="1000" dirty="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BASTANTE BIEN</a:t>
                      </a:r>
                      <a:endParaRPr lang="es-ES_tradnl" sz="1000" dirty="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100%</a:t>
                      </a:r>
                      <a:endParaRPr lang="es-ES_tradnl" sz="1000" dirty="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¡INSUPERABLE!</a:t>
                      </a:r>
                      <a:endParaRPr lang="es-ES_tradnl" sz="1000" dirty="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1000" b="1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 </a:t>
                      </a:r>
                      <a:endParaRPr lang="es-ES_tradnl" sz="1000" dirty="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599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Lectura de la bibliografía específica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9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Visionado de las películas documentales recogidas en la filmografía y programa teórico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3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Descripción </a:t>
                      </a:r>
                      <a:r>
                        <a:rPr lang="es-ES_tradnl" sz="1000" dirty="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del </a:t>
                      </a:r>
                      <a:r>
                        <a:rPr lang="es-ES_tradnl" sz="1000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uso de los recursos narrativos de la película a analizar en la práctica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Detección de las características correspondientes a los modelos de representación descritos por Bill </a:t>
                      </a:r>
                      <a:r>
                        <a:rPr lang="es-ES_tradnl" sz="1000" dirty="0" err="1">
                          <a:effectLst/>
                          <a:latin typeface="Calibri"/>
                          <a:ea typeface="ＭＳ 明朝"/>
                          <a:cs typeface="Calibri"/>
                        </a:rPr>
                        <a:t>Nichols</a:t>
                      </a:r>
                      <a:r>
                        <a:rPr lang="es-ES_tradnl" sz="1000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 en la película a analizar en la práctica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9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Documentación sobre el tema de nuestro </a:t>
                      </a:r>
                      <a:r>
                        <a:rPr lang="es-ES_tradnl" sz="1000" dirty="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guion/proyecto documental (práctica 3)</a:t>
                      </a:r>
                      <a:endParaRPr lang="es-ES_tradnl" sz="1000" dirty="0"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Capacidad de </a:t>
                      </a:r>
                      <a:r>
                        <a:rPr lang="es-ES_tradnl" sz="1000" dirty="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síntesis:</a:t>
                      </a:r>
                      <a:r>
                        <a:rPr lang="es-ES_tradnl" sz="1000" baseline="0" dirty="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 c</a:t>
                      </a:r>
                      <a:r>
                        <a:rPr lang="es-ES_tradnl" sz="1000" dirty="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apacidad </a:t>
                      </a:r>
                      <a:r>
                        <a:rPr lang="es-ES_tradnl" sz="1000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de resumir el tema de nuestro </a:t>
                      </a:r>
                      <a:r>
                        <a:rPr lang="es-ES_tradnl" sz="1000" dirty="0" smtClean="0">
                          <a:effectLst/>
                          <a:latin typeface="Calibri"/>
                          <a:ea typeface="ＭＳ 明朝"/>
                          <a:cs typeface="Calibri"/>
                        </a:rPr>
                        <a:t>guion </a:t>
                      </a:r>
                      <a:r>
                        <a:rPr lang="es-ES_tradnl" sz="1000" dirty="0">
                          <a:effectLst/>
                          <a:latin typeface="Calibri"/>
                          <a:ea typeface="ＭＳ 明朝"/>
                          <a:cs typeface="Calibri"/>
                        </a:rPr>
                        <a:t>documental en una o dos frases.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56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Claridad en la escritura de nuestro proyecto documental (¿se entiende? Si es necesario deja que lo lea una tercera persona y que diga en qué porcentaje lo entiende)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9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Pertinencia de las referencias recogidas en el proyecto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9989">
                <a:tc>
                  <a:txBody>
                    <a:bodyPr/>
                    <a:lstStyle/>
                    <a:p>
                      <a:r>
                        <a:rPr lang="es-ES" sz="1000" dirty="0" smtClean="0"/>
                        <a:t>Proyecto visual: cantidad de imágenes recogidas en  nuestro dossier (personajes, localizaciones, referencias,…)</a:t>
                      </a:r>
                      <a:endParaRPr lang="es-ES" sz="1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993">
                <a:tc>
                  <a:txBody>
                    <a:bodyPr/>
                    <a:lstStyle/>
                    <a:p>
                      <a:r>
                        <a:rPr lang="es-ES" sz="1000" dirty="0" smtClean="0"/>
                        <a:t>Escritura en imágenes en el guion técnico</a:t>
                      </a:r>
                      <a:endParaRPr lang="es-ES" sz="1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es-ES" dirty="0" smtClean="0"/>
              <a:t>Rúbricas</a:t>
            </a:r>
            <a:br>
              <a:rPr lang="es-ES" dirty="0" smtClean="0"/>
            </a:br>
            <a:r>
              <a:rPr lang="es-ES" dirty="0" smtClean="0"/>
              <a:t>Tabla de rúbricas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983641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s-ES" dirty="0" smtClean="0"/>
              <a:t>Rúbricas</a:t>
            </a:r>
            <a:endParaRPr lang="es-ES" dirty="0"/>
          </a:p>
        </p:txBody>
      </p:sp>
      <p:pic>
        <p:nvPicPr>
          <p:cNvPr id="8" name="7 Marcador de contenido" descr="Tulip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56023" y="1651273"/>
            <a:ext cx="6034617" cy="339447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4 Rectángulo"/>
          <p:cNvSpPr/>
          <p:nvPr/>
        </p:nvSpPr>
        <p:spPr>
          <a:xfrm>
            <a:off x="2674978" y="2967335"/>
            <a:ext cx="3794051" cy="357020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s-ES" sz="5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s-ES" sz="5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s-ES" sz="5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s-ES" sz="3200" b="1" cap="none" spc="0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Zorionak</a:t>
            </a:r>
            <a:r>
              <a:rPr lang="es-ES" sz="32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!</a:t>
            </a:r>
            <a:endParaRPr lang="es-ES" sz="32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s-ES" sz="3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Continúa escribiendo</a:t>
            </a:r>
            <a:endParaRPr lang="es-ES" sz="32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447</Words>
  <Application>Microsoft Office PowerPoint</Application>
  <PresentationFormat>Presentación en pantalla (4:3)</PresentationFormat>
  <Paragraphs>69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GUION DOCUMENTAL</vt:lpstr>
      <vt:lpstr>Rúbricas</vt:lpstr>
      <vt:lpstr>Rúbricas Práctica 1</vt:lpstr>
      <vt:lpstr>Rúbricas Práctica 2</vt:lpstr>
      <vt:lpstr>Rúbricas Práctica 3</vt:lpstr>
      <vt:lpstr>Rúbricas Práctica 4</vt:lpstr>
      <vt:lpstr>Rúbricas Tabla de rúbricas</vt:lpstr>
      <vt:lpstr>Rúbricas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Rúbricas</dc:title>
  <dc:creator>Administrador</dc:creator>
  <cp:lastModifiedBy>Instalaciones</cp:lastModifiedBy>
  <cp:revision>13</cp:revision>
  <dcterms:created xsi:type="dcterms:W3CDTF">2016-06-07T19:45:51Z</dcterms:created>
  <dcterms:modified xsi:type="dcterms:W3CDTF">2016-12-22T13:04:26Z</dcterms:modified>
</cp:coreProperties>
</file>