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6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7F0EB9-CB85-3546-A822-CE804B458887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C63A5F-7E55-C048-9D03-3DEB111B2D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167103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876B30-D1D4-6B47-AF8B-1E4796B1A827}" type="slidenum">
              <a:rPr lang="es-ES" smtClean="0"/>
              <a:pPr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067696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5814E-2352-1540-898E-5CF0C83B42C3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A74A6-FA05-C54C-A893-B59D8D989C7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784351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5814E-2352-1540-898E-5CF0C83B42C3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A74A6-FA05-C54C-A893-B59D8D989C7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839119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5814E-2352-1540-898E-5CF0C83B42C3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A74A6-FA05-C54C-A893-B59D8D989C7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221795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5814E-2352-1540-898E-5CF0C83B42C3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A74A6-FA05-C54C-A893-B59D8D989C7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543065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5814E-2352-1540-898E-5CF0C83B42C3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A74A6-FA05-C54C-A893-B59D8D989C7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67979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5814E-2352-1540-898E-5CF0C83B42C3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A74A6-FA05-C54C-A893-B59D8D989C7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504031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5814E-2352-1540-898E-5CF0C83B42C3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A74A6-FA05-C54C-A893-B59D8D989C7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738226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5814E-2352-1540-898E-5CF0C83B42C3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A74A6-FA05-C54C-A893-B59D8D989C7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341278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5814E-2352-1540-898E-5CF0C83B42C3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A74A6-FA05-C54C-A893-B59D8D989C7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262023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5814E-2352-1540-898E-5CF0C83B42C3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A74A6-FA05-C54C-A893-B59D8D989C7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819972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5814E-2352-1540-898E-5CF0C83B42C3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A74A6-FA05-C54C-A893-B59D8D989C7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88282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5814E-2352-1540-898E-5CF0C83B42C3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5402555" y="6355521"/>
            <a:ext cx="352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7" name="CuadroTexto 6"/>
          <p:cNvSpPr txBox="1"/>
          <p:nvPr userDrawn="1"/>
        </p:nvSpPr>
        <p:spPr>
          <a:xfrm>
            <a:off x="4750040" y="6474424"/>
            <a:ext cx="426591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800" dirty="0" smtClean="0"/>
              <a:t>UPV/EHU OCW 2016 </a:t>
            </a:r>
            <a:r>
              <a:rPr lang="es-ES_tradnl" sz="800" dirty="0" smtClean="0"/>
              <a:t>GUION </a:t>
            </a:r>
            <a:r>
              <a:rPr lang="es-ES_tradnl" sz="800" dirty="0" smtClean="0"/>
              <a:t>DOCUMENTAL.A. Nerekan </a:t>
            </a:r>
            <a:r>
              <a:rPr lang="es-ES_tradnl" sz="800" dirty="0" err="1" smtClean="0"/>
              <a:t>Umaran</a:t>
            </a:r>
            <a:r>
              <a:rPr lang="es-ES_tradnl" sz="800" dirty="0" smtClean="0"/>
              <a:t>, I. Fresneda Delgado </a:t>
            </a:r>
            <a:endParaRPr lang="es-ES" sz="800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3598733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XTa2V17cAGk" TargetMode="External"/><Relationship Id="rId2" Type="http://schemas.openxmlformats.org/officeDocument/2006/relationships/hyperlink" Target="http://www.filmaffinity.com/es/film352632.html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s.wikipedia.org/wiki/Claude_Lanzmann" TargetMode="External"/><Relationship Id="rId2" Type="http://schemas.openxmlformats.org/officeDocument/2006/relationships/hyperlink" Target="https://www.youtube.com/watch?v=RYr1NdPxERg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vimeo.com/36204166" TargetMode="External"/><Relationship Id="rId5" Type="http://schemas.openxmlformats.org/officeDocument/2006/relationships/hyperlink" Target="http://www.hamacaonline.net/autor.php?id=194" TargetMode="External"/><Relationship Id="rId4" Type="http://schemas.openxmlformats.org/officeDocument/2006/relationships/hyperlink" Target="https://vimeo.com/38724831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7BJH6HyS_Qc" TargetMode="External"/><Relationship Id="rId2" Type="http://schemas.openxmlformats.org/officeDocument/2006/relationships/hyperlink" Target="https://es.wikipedia.org/wiki/Canciones_para_despu%C3%A9s_de_una_guerra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youtube.com/watch?v=jOaLuXye4wk" TargetMode="External"/><Relationship Id="rId5" Type="http://schemas.openxmlformats.org/officeDocument/2006/relationships/hyperlink" Target="https://www.youtube.com/watch?v=FPoJsl0i4SA" TargetMode="External"/><Relationship Id="rId4" Type="http://schemas.openxmlformats.org/officeDocument/2006/relationships/hyperlink" Target="http://www.queridoantonio.com/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vimeo.com/62859411" TargetMode="External"/><Relationship Id="rId3" Type="http://schemas.openxmlformats.org/officeDocument/2006/relationships/hyperlink" Target="http://vimeo.com/61481969" TargetMode="External"/><Relationship Id="rId7" Type="http://schemas.openxmlformats.org/officeDocument/2006/relationships/hyperlink" Target="http://vimeo.com/15750915" TargetMode="External"/><Relationship Id="rId2" Type="http://schemas.openxmlformats.org/officeDocument/2006/relationships/hyperlink" Target="https://es.wikipedia.org/wiki/El%C3%ADas_Le%C3%B3n_Siminiani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vimeo.com/15068422" TargetMode="External"/><Relationship Id="rId5" Type="http://schemas.openxmlformats.org/officeDocument/2006/relationships/hyperlink" Target="https://vimeo.com/94496949" TargetMode="External"/><Relationship Id="rId4" Type="http://schemas.openxmlformats.org/officeDocument/2006/relationships/hyperlink" Target="https://vimeo.com/13967386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ilmaffinity.com/es/film173219.html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7BJH6HyS_Qc" TargetMode="External"/><Relationship Id="rId2" Type="http://schemas.openxmlformats.org/officeDocument/2006/relationships/hyperlink" Target="https://es.wikipedia.org/wiki/Canciones_para_despu%C3%A9s_de_una_guerra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margenes.org/catalogo/item/2133-mi-hermana-y-yo.html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ilmaffinity.com/es/film677007.html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ilmaffinity.com/es/film143056.html" TargetMode="External"/><Relationship Id="rId2" Type="http://schemas.openxmlformats.org/officeDocument/2006/relationships/hyperlink" Target="http://www.alinafilm.com/web-content/pages-fr/santponc.html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28134" y="249616"/>
            <a:ext cx="7772400" cy="905479"/>
          </a:xfrm>
        </p:spPr>
        <p:txBody>
          <a:bodyPr>
            <a:normAutofit/>
          </a:bodyPr>
          <a:lstStyle/>
          <a:p>
            <a:r>
              <a:rPr lang="es-ES" sz="3600" b="1" u="sng" dirty="0" smtClean="0"/>
              <a:t>GUION DOCUMENTAL</a:t>
            </a:r>
            <a:endParaRPr lang="es-ES" sz="3600" b="1" u="sng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5250" y="1554260"/>
            <a:ext cx="4320174" cy="5419367"/>
          </a:xfrm>
        </p:spPr>
        <p:txBody>
          <a:bodyPr>
            <a:normAutofit fontScale="62500" lnSpcReduction="20000"/>
          </a:bodyPr>
          <a:lstStyle/>
          <a:p>
            <a:r>
              <a:rPr lang="es-ES" sz="2800" b="1" u="sng" dirty="0" smtClean="0">
                <a:solidFill>
                  <a:schemeClr val="tx1"/>
                </a:solidFill>
              </a:rPr>
              <a:t>PRESENTACIÓN</a:t>
            </a:r>
            <a:endParaRPr lang="es-ES_tradnl" sz="2800" u="sng" dirty="0">
              <a:solidFill>
                <a:schemeClr val="tx1"/>
              </a:solidFill>
            </a:endParaRPr>
          </a:p>
          <a:p>
            <a:r>
              <a:rPr lang="es-ES" sz="2800" dirty="0">
                <a:solidFill>
                  <a:schemeClr val="tx1"/>
                </a:solidFill>
              </a:rPr>
              <a:t> </a:t>
            </a:r>
            <a:endParaRPr lang="es-ES_tradnl" sz="2800" dirty="0">
              <a:solidFill>
                <a:schemeClr val="tx1"/>
              </a:solidFill>
            </a:endParaRPr>
          </a:p>
          <a:p>
            <a:pPr algn="just"/>
            <a:r>
              <a:rPr lang="es-ES" sz="2800" dirty="0">
                <a:solidFill>
                  <a:schemeClr val="tx1"/>
                </a:solidFill>
              </a:rPr>
              <a:t>Estos materiales pertenecen a una de las unidades temáticas del curso </a:t>
            </a:r>
            <a:r>
              <a:rPr lang="es-ES" sz="2800" b="1" dirty="0" smtClean="0">
                <a:solidFill>
                  <a:schemeClr val="tx1"/>
                </a:solidFill>
              </a:rPr>
              <a:t>“Guion documental” </a:t>
            </a:r>
            <a:r>
              <a:rPr lang="es-ES" sz="2800" dirty="0">
                <a:solidFill>
                  <a:schemeClr val="tx1"/>
                </a:solidFill>
              </a:rPr>
              <a:t>publicado por la UPV/EHU (Universidad del País Vasco/</a:t>
            </a:r>
            <a:r>
              <a:rPr lang="es-ES" sz="2800" dirty="0" err="1">
                <a:solidFill>
                  <a:schemeClr val="tx1"/>
                </a:solidFill>
              </a:rPr>
              <a:t>Euskal</a:t>
            </a:r>
            <a:r>
              <a:rPr lang="es-ES" sz="2800" dirty="0">
                <a:solidFill>
                  <a:schemeClr val="tx1"/>
                </a:solidFill>
              </a:rPr>
              <a:t> </a:t>
            </a:r>
            <a:r>
              <a:rPr lang="es-ES" sz="2800" dirty="0" err="1">
                <a:solidFill>
                  <a:schemeClr val="tx1"/>
                </a:solidFill>
              </a:rPr>
              <a:t>Herriko</a:t>
            </a:r>
            <a:r>
              <a:rPr lang="es-ES" sz="2800" dirty="0">
                <a:solidFill>
                  <a:schemeClr val="tx1"/>
                </a:solidFill>
              </a:rPr>
              <a:t> </a:t>
            </a:r>
            <a:r>
              <a:rPr lang="es-ES" sz="2800" dirty="0" err="1">
                <a:solidFill>
                  <a:schemeClr val="tx1"/>
                </a:solidFill>
              </a:rPr>
              <a:t>Unibertsitatea</a:t>
            </a:r>
            <a:r>
              <a:rPr lang="es-ES" sz="2800" dirty="0">
                <a:solidFill>
                  <a:schemeClr val="tx1"/>
                </a:solidFill>
              </a:rPr>
              <a:t>), dentro de la iniciativa OCW (Open </a:t>
            </a:r>
            <a:r>
              <a:rPr lang="es-ES" sz="2800" dirty="0" err="1">
                <a:solidFill>
                  <a:schemeClr val="tx1"/>
                </a:solidFill>
              </a:rPr>
              <a:t>Course</a:t>
            </a:r>
            <a:r>
              <a:rPr lang="es-ES" sz="2800" dirty="0">
                <a:solidFill>
                  <a:schemeClr val="tx1"/>
                </a:solidFill>
              </a:rPr>
              <a:t> </a:t>
            </a:r>
            <a:r>
              <a:rPr lang="es-ES" sz="2800" dirty="0" err="1">
                <a:solidFill>
                  <a:schemeClr val="tx1"/>
                </a:solidFill>
              </a:rPr>
              <a:t>Ware</a:t>
            </a:r>
            <a:r>
              <a:rPr lang="es-ES" sz="2800" dirty="0">
                <a:solidFill>
                  <a:schemeClr val="tx1"/>
                </a:solidFill>
              </a:rPr>
              <a:t>).</a:t>
            </a:r>
            <a:endParaRPr lang="es-ES_tradnl" sz="2800" dirty="0">
              <a:solidFill>
                <a:schemeClr val="tx1"/>
              </a:solidFill>
            </a:endParaRPr>
          </a:p>
          <a:p>
            <a:r>
              <a:rPr lang="es-ES" sz="2800" dirty="0">
                <a:solidFill>
                  <a:schemeClr val="tx1"/>
                </a:solidFill>
              </a:rPr>
              <a:t> </a:t>
            </a:r>
            <a:endParaRPr lang="es-ES_tradnl" sz="2800" dirty="0">
              <a:solidFill>
                <a:schemeClr val="tx1"/>
              </a:solidFill>
            </a:endParaRPr>
          </a:p>
          <a:p>
            <a:pPr algn="l"/>
            <a:r>
              <a:rPr lang="es-ES" sz="2800" dirty="0">
                <a:solidFill>
                  <a:schemeClr val="tx1"/>
                </a:solidFill>
              </a:rPr>
              <a:t>Puedes ver el curso completo en la siguiente web: ocw.ehu.es, </a:t>
            </a:r>
            <a:r>
              <a:rPr lang="es-ES" sz="2800" dirty="0" smtClean="0">
                <a:solidFill>
                  <a:schemeClr val="tx1"/>
                </a:solidFill>
              </a:rPr>
              <a:t>en </a:t>
            </a:r>
            <a:r>
              <a:rPr lang="es-ES" sz="2800" dirty="0">
                <a:solidFill>
                  <a:schemeClr val="tx1"/>
                </a:solidFill>
              </a:rPr>
              <a:t>el número </a:t>
            </a:r>
            <a:r>
              <a:rPr lang="es-ES" sz="2800" dirty="0" smtClean="0">
                <a:solidFill>
                  <a:schemeClr val="tx1"/>
                </a:solidFill>
              </a:rPr>
              <a:t>x </a:t>
            </a:r>
            <a:r>
              <a:rPr lang="es-ES" sz="2800" dirty="0">
                <a:solidFill>
                  <a:schemeClr val="tx1"/>
                </a:solidFill>
              </a:rPr>
              <a:t>(año </a:t>
            </a:r>
            <a:r>
              <a:rPr lang="es-ES" sz="2800" dirty="0" smtClean="0">
                <a:solidFill>
                  <a:schemeClr val="tx1"/>
                </a:solidFill>
              </a:rPr>
              <a:t>2016)</a:t>
            </a:r>
            <a:r>
              <a:rPr lang="es-ES" sz="2800" dirty="0">
                <a:solidFill>
                  <a:schemeClr val="tx1"/>
                </a:solidFill>
              </a:rPr>
              <a:t>, dentro de la sección </a:t>
            </a:r>
            <a:br>
              <a:rPr lang="es-ES" sz="2800" dirty="0">
                <a:solidFill>
                  <a:schemeClr val="tx1"/>
                </a:solidFill>
              </a:rPr>
            </a:br>
            <a:r>
              <a:rPr lang="es-ES" sz="2800" dirty="0" smtClean="0">
                <a:solidFill>
                  <a:schemeClr val="tx1"/>
                </a:solidFill>
              </a:rPr>
              <a:t>“Arte y Humanidades”.</a:t>
            </a:r>
            <a:endParaRPr lang="es-ES_tradnl" sz="2800" dirty="0">
              <a:solidFill>
                <a:schemeClr val="tx1"/>
              </a:solidFill>
            </a:endParaRPr>
          </a:p>
          <a:p>
            <a:r>
              <a:rPr lang="es-ES" sz="2800" dirty="0">
                <a:solidFill>
                  <a:schemeClr val="tx1"/>
                </a:solidFill>
              </a:rPr>
              <a:t> </a:t>
            </a:r>
            <a:endParaRPr lang="es-ES_tradnl" sz="2800" dirty="0">
              <a:solidFill>
                <a:schemeClr val="tx1"/>
              </a:solidFill>
            </a:endParaRPr>
          </a:p>
          <a:p>
            <a:pPr algn="l"/>
            <a:r>
              <a:rPr lang="es-ES" sz="2800" i="1" dirty="0">
                <a:solidFill>
                  <a:schemeClr val="tx1"/>
                </a:solidFill>
              </a:rPr>
              <a:t>Cómo citar:</a:t>
            </a:r>
            <a:endParaRPr lang="es-ES_tradnl" sz="2800" dirty="0">
              <a:solidFill>
                <a:schemeClr val="tx1"/>
              </a:solidFill>
            </a:endParaRPr>
          </a:p>
          <a:p>
            <a:pPr algn="l"/>
            <a:r>
              <a:rPr lang="es-ES_tradnl" sz="2800" dirty="0" err="1" smtClean="0">
                <a:solidFill>
                  <a:schemeClr val="tx1"/>
                </a:solidFill>
              </a:rPr>
              <a:t>Nerekan</a:t>
            </a:r>
            <a:r>
              <a:rPr lang="es-ES_tradnl" sz="2800" dirty="0" smtClean="0">
                <a:solidFill>
                  <a:schemeClr val="tx1"/>
                </a:solidFill>
              </a:rPr>
              <a:t>, Amaia;  Fresneda, Iratxe</a:t>
            </a:r>
            <a:r>
              <a:rPr lang="es-ES" sz="2800" dirty="0" smtClean="0">
                <a:solidFill>
                  <a:schemeClr val="tx1"/>
                </a:solidFill>
              </a:rPr>
              <a:t> (2016) “</a:t>
            </a:r>
            <a:r>
              <a:rPr lang="es-ES" sz="2800" dirty="0" smtClean="0">
                <a:solidFill>
                  <a:schemeClr val="tx1"/>
                </a:solidFill>
              </a:rPr>
              <a:t>Guion </a:t>
            </a:r>
            <a:r>
              <a:rPr lang="es-ES" sz="2800" dirty="0" smtClean="0">
                <a:solidFill>
                  <a:schemeClr val="tx1"/>
                </a:solidFill>
              </a:rPr>
              <a:t>documental”, en </a:t>
            </a:r>
            <a:r>
              <a:rPr lang="es-ES" sz="2800" i="1" dirty="0">
                <a:solidFill>
                  <a:schemeClr val="tx1"/>
                </a:solidFill>
              </a:rPr>
              <a:t>OCW UPV/EHU, </a:t>
            </a:r>
            <a:r>
              <a:rPr lang="es-ES" sz="2800" dirty="0" smtClean="0">
                <a:solidFill>
                  <a:schemeClr val="tx1"/>
                </a:solidFill>
              </a:rPr>
              <a:t>nº9. </a:t>
            </a:r>
            <a:endParaRPr lang="es-ES_tradnl" sz="2800" dirty="0">
              <a:solidFill>
                <a:schemeClr val="tx1"/>
              </a:solidFill>
            </a:endParaRPr>
          </a:p>
          <a:p>
            <a:r>
              <a:rPr lang="es-ES_tradnl" sz="2800" b="1" dirty="0">
                <a:solidFill>
                  <a:schemeClr val="tx1"/>
                </a:solidFill>
              </a:rPr>
              <a:t> </a:t>
            </a:r>
            <a:endParaRPr lang="es-ES_tradnl" sz="2800" dirty="0">
              <a:solidFill>
                <a:schemeClr val="tx1"/>
              </a:solidFill>
            </a:endParaRPr>
          </a:p>
          <a:p>
            <a:pPr algn="l"/>
            <a:endParaRPr lang="es-ES" sz="2800" dirty="0">
              <a:solidFill>
                <a:schemeClr val="tx1"/>
              </a:solidFill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4815840" y="1554260"/>
            <a:ext cx="432816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b="1" u="sng" dirty="0" smtClean="0"/>
              <a:t>NOTAS SOBRE DERECHOS DE AUTOR/AS</a:t>
            </a:r>
            <a:endParaRPr lang="es-ES_tradnl" dirty="0"/>
          </a:p>
          <a:p>
            <a:r>
              <a:rPr lang="es-ES_tradnl" b="1" dirty="0"/>
              <a:t> </a:t>
            </a:r>
            <a:endParaRPr lang="es-ES_tradnl" dirty="0"/>
          </a:p>
          <a:p>
            <a:r>
              <a:rPr lang="es-ES_tradnl" dirty="0"/>
              <a:t>El presente trabajo está publicado bajo la licencia </a:t>
            </a:r>
            <a:r>
              <a:rPr lang="es-ES_tradnl" dirty="0" err="1"/>
              <a:t>Creative</a:t>
            </a:r>
            <a:r>
              <a:rPr lang="es-ES_tradnl" dirty="0"/>
              <a:t> </a:t>
            </a:r>
            <a:r>
              <a:rPr lang="es-ES_tradnl" dirty="0" err="1"/>
              <a:t>Commons</a:t>
            </a:r>
            <a:r>
              <a:rPr lang="es-ES_tradnl" dirty="0"/>
              <a:t>, que permite copiar, distribuir y comunicar públicamente esta obra de forma libre siempre que se cumplan las siguientes condiciones: </a:t>
            </a:r>
            <a:endParaRPr lang="es-ES_tradnl" dirty="0" smtClean="0"/>
          </a:p>
          <a:p>
            <a:endParaRPr lang="es-ES_tradnl" dirty="0" smtClean="0"/>
          </a:p>
          <a:p>
            <a:pPr marL="285750" indent="-285750">
              <a:buFont typeface="Arial"/>
              <a:buChar char="•"/>
            </a:pPr>
            <a:r>
              <a:rPr lang="es-ES_tradnl" dirty="0" smtClean="0"/>
              <a:t>Reconocer </a:t>
            </a:r>
            <a:r>
              <a:rPr lang="es-ES_tradnl" dirty="0"/>
              <a:t>su </a:t>
            </a:r>
            <a:r>
              <a:rPr lang="es-ES_tradnl" dirty="0" smtClean="0"/>
              <a:t>autoría. </a:t>
            </a:r>
          </a:p>
          <a:p>
            <a:pPr marL="285750" indent="-285750">
              <a:buFont typeface="Arial"/>
              <a:buChar char="•"/>
            </a:pPr>
            <a:r>
              <a:rPr lang="es-ES_tradnl" dirty="0"/>
              <a:t>N</a:t>
            </a:r>
            <a:r>
              <a:rPr lang="es-ES_tradnl" dirty="0" smtClean="0"/>
              <a:t>o </a:t>
            </a:r>
            <a:r>
              <a:rPr lang="es-ES_tradnl" dirty="0"/>
              <a:t>utilizar la obra para fines </a:t>
            </a:r>
            <a:r>
              <a:rPr lang="es-ES_tradnl" dirty="0" smtClean="0"/>
              <a:t>comerciales.</a:t>
            </a:r>
          </a:p>
          <a:p>
            <a:pPr marL="285750" indent="-285750">
              <a:buFont typeface="Arial"/>
              <a:buChar char="•"/>
            </a:pPr>
            <a:r>
              <a:rPr lang="es-ES_tradnl" dirty="0"/>
              <a:t>E</a:t>
            </a:r>
            <a:r>
              <a:rPr lang="es-ES_tradnl" dirty="0" smtClean="0"/>
              <a:t>n </a:t>
            </a:r>
            <a:r>
              <a:rPr lang="es-ES_tradnl" dirty="0"/>
              <a:t>caso de crear materiales reutilizando elementos de este trabajo, compartirlos bajo esta misma licencia. </a:t>
            </a:r>
          </a:p>
          <a:p>
            <a:r>
              <a:rPr lang="es-ES_tradnl" dirty="0"/>
              <a:t> </a:t>
            </a:r>
          </a:p>
        </p:txBody>
      </p:sp>
      <p:pic>
        <p:nvPicPr>
          <p:cNvPr id="6" name="Imagen 5" descr="Creative common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25914" y="5886570"/>
            <a:ext cx="1117600" cy="39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02537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1276" y="154919"/>
            <a:ext cx="8843288" cy="846273"/>
          </a:xfrm>
        </p:spPr>
        <p:txBody>
          <a:bodyPr>
            <a:normAutofit/>
          </a:bodyPr>
          <a:lstStyle/>
          <a:p>
            <a:r>
              <a:rPr lang="es-ES" sz="4000" b="1" u="sng" dirty="0" smtClean="0"/>
              <a:t>UNO MISMO – REALIZADOR/A</a:t>
            </a:r>
            <a:endParaRPr lang="es-ES" sz="4000" b="1" u="sng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89750" y="1343882"/>
            <a:ext cx="8305702" cy="5597270"/>
          </a:xfrm>
        </p:spPr>
        <p:txBody>
          <a:bodyPr/>
          <a:lstStyle/>
          <a:p>
            <a:pPr marL="457200" indent="-457200" algn="l">
              <a:buFont typeface="Arial"/>
              <a:buChar char="•"/>
            </a:pPr>
            <a:r>
              <a:rPr lang="es-ES" dirty="0" smtClean="0">
                <a:solidFill>
                  <a:srgbClr val="000000"/>
                </a:solidFill>
              </a:rPr>
              <a:t>Presencia del autor/a</a:t>
            </a:r>
          </a:p>
          <a:p>
            <a:pPr marL="457200" indent="-457200" algn="l">
              <a:buFont typeface="Arial"/>
              <a:buChar char="•"/>
            </a:pPr>
            <a:r>
              <a:rPr lang="es-ES" dirty="0" smtClean="0">
                <a:solidFill>
                  <a:srgbClr val="000000"/>
                </a:solidFill>
              </a:rPr>
              <a:t>Documentalista – Protagonista</a:t>
            </a:r>
          </a:p>
          <a:p>
            <a:pPr algn="l"/>
            <a:endParaRPr lang="es-ES" dirty="0">
              <a:solidFill>
                <a:srgbClr val="000000"/>
              </a:solidFill>
            </a:endParaRPr>
          </a:p>
          <a:p>
            <a:r>
              <a:rPr lang="pt-BR" sz="4000" b="1" dirty="0" err="1" smtClean="0">
                <a:solidFill>
                  <a:srgbClr val="000000"/>
                </a:solidFill>
                <a:hlinkClick r:id="rId2"/>
              </a:rPr>
              <a:t>Mones</a:t>
            </a:r>
            <a:r>
              <a:rPr lang="pt-BR" sz="4000" b="1" dirty="0" smtClean="0">
                <a:solidFill>
                  <a:srgbClr val="000000"/>
                </a:solidFill>
                <a:hlinkClick r:id="rId2"/>
              </a:rPr>
              <a:t> com </a:t>
            </a:r>
            <a:r>
              <a:rPr lang="pt-BR" sz="4000" b="1" dirty="0" err="1" smtClean="0">
                <a:solidFill>
                  <a:srgbClr val="000000"/>
                </a:solidFill>
                <a:hlinkClick r:id="rId2"/>
              </a:rPr>
              <a:t>la</a:t>
            </a:r>
            <a:r>
              <a:rPr lang="pt-BR" sz="4000" b="1" dirty="0" smtClean="0">
                <a:solidFill>
                  <a:srgbClr val="000000"/>
                </a:solidFill>
                <a:hlinkClick r:id="rId2"/>
              </a:rPr>
              <a:t> </a:t>
            </a:r>
            <a:r>
              <a:rPr lang="pt-BR" sz="4000" b="1" dirty="0" err="1" smtClean="0">
                <a:solidFill>
                  <a:srgbClr val="000000"/>
                </a:solidFill>
                <a:hlinkClick r:id="rId2"/>
              </a:rPr>
              <a:t>Becky</a:t>
            </a:r>
            <a:r>
              <a:rPr lang="pt-BR" sz="4000" b="1" dirty="0" smtClean="0">
                <a:solidFill>
                  <a:srgbClr val="000000"/>
                </a:solidFill>
                <a:hlinkClick r:id="rId2"/>
              </a:rPr>
              <a:t> </a:t>
            </a:r>
            <a:endParaRPr lang="pt-BR" sz="4000" b="1" dirty="0" smtClean="0">
              <a:solidFill>
                <a:srgbClr val="000000"/>
              </a:solidFill>
            </a:endParaRPr>
          </a:p>
          <a:p>
            <a:r>
              <a:rPr lang="pt-BR" dirty="0" smtClean="0">
                <a:solidFill>
                  <a:srgbClr val="000000"/>
                </a:solidFill>
              </a:rPr>
              <a:t>(</a:t>
            </a:r>
            <a:r>
              <a:rPr lang="es-ES_tradnl" dirty="0" smtClean="0">
                <a:solidFill>
                  <a:srgbClr val="000000"/>
                </a:solidFill>
              </a:rPr>
              <a:t>Joaquín </a:t>
            </a:r>
            <a:r>
              <a:rPr lang="es-ES_tradnl" dirty="0" err="1" smtClean="0">
                <a:solidFill>
                  <a:srgbClr val="000000"/>
                </a:solidFill>
              </a:rPr>
              <a:t>Jordá</a:t>
            </a:r>
            <a:r>
              <a:rPr lang="es-ES_tradnl" dirty="0" smtClean="0">
                <a:solidFill>
                  <a:srgbClr val="000000"/>
                </a:solidFill>
              </a:rPr>
              <a:t> y Nuria </a:t>
            </a:r>
            <a:r>
              <a:rPr lang="es-ES_tradnl" dirty="0" err="1" smtClean="0">
                <a:solidFill>
                  <a:srgbClr val="000000"/>
                </a:solidFill>
              </a:rPr>
              <a:t>Villazán</a:t>
            </a:r>
            <a:r>
              <a:rPr lang="es-ES_tradnl" dirty="0" smtClean="0">
                <a:solidFill>
                  <a:srgbClr val="000000"/>
                </a:solidFill>
              </a:rPr>
              <a:t>, 1999)</a:t>
            </a:r>
            <a:r>
              <a:rPr lang="en-US" dirty="0" smtClean="0"/>
              <a:t> </a:t>
            </a:r>
          </a:p>
          <a:p>
            <a:endParaRPr lang="en-US" dirty="0"/>
          </a:p>
          <a:p>
            <a:r>
              <a:rPr lang="en-US" sz="4000" b="1" dirty="0" smtClean="0">
                <a:solidFill>
                  <a:srgbClr val="000000"/>
                </a:solidFill>
                <a:hlinkClick r:id="rId3"/>
              </a:rPr>
              <a:t>No Home Movie </a:t>
            </a:r>
            <a:endParaRPr lang="en-US" sz="4000" b="1" dirty="0" smtClean="0">
              <a:solidFill>
                <a:srgbClr val="000000"/>
              </a:solidFill>
            </a:endParaRPr>
          </a:p>
          <a:p>
            <a:r>
              <a:rPr lang="da-DK" dirty="0" smtClean="0">
                <a:solidFill>
                  <a:srgbClr val="000000"/>
                </a:solidFill>
              </a:rPr>
              <a:t>(Chantal </a:t>
            </a:r>
            <a:r>
              <a:rPr lang="da-DK" dirty="0" err="1" smtClean="0">
                <a:solidFill>
                  <a:srgbClr val="000000"/>
                </a:solidFill>
              </a:rPr>
              <a:t>Akerman</a:t>
            </a:r>
            <a:r>
              <a:rPr lang="da-DK" dirty="0" smtClean="0">
                <a:solidFill>
                  <a:srgbClr val="000000"/>
                </a:solidFill>
              </a:rPr>
              <a:t>, 2015)</a:t>
            </a:r>
            <a:endParaRPr lang="es-ES" dirty="0">
              <a:solidFill>
                <a:srgbClr val="000000"/>
              </a:solidFill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8535754" y="647587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1244101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9513" y="2327447"/>
            <a:ext cx="8952734" cy="4340370"/>
          </a:xfrm>
        </p:spPr>
        <p:txBody>
          <a:bodyPr>
            <a:normAutofit fontScale="90000"/>
          </a:bodyPr>
          <a:lstStyle/>
          <a:p>
            <a:pPr lvl="1">
              <a:lnSpc>
                <a:spcPct val="80000"/>
              </a:lnSpc>
            </a:pPr>
            <a:r>
              <a:rPr lang="es-ES_tradnl" sz="2700" dirty="0"/>
              <a:t/>
            </a:r>
            <a:br>
              <a:rPr lang="es-ES_tradnl" sz="2700" dirty="0"/>
            </a:br>
            <a:r>
              <a:rPr lang="es-ES_tradnl" sz="2700" dirty="0" smtClean="0"/>
              <a:t>   4.1. Entrevistas </a:t>
            </a:r>
            <a:br>
              <a:rPr lang="es-ES_tradnl" sz="2700" dirty="0" smtClean="0"/>
            </a:br>
            <a:r>
              <a:rPr lang="es-ES_tradnl" sz="2700" dirty="0" smtClean="0"/>
              <a:t/>
            </a:r>
            <a:br>
              <a:rPr lang="es-ES_tradnl" sz="2700" dirty="0" smtClean="0"/>
            </a:br>
            <a:r>
              <a:rPr lang="es-ES_tradnl" sz="2700" dirty="0" smtClean="0"/>
              <a:t>   4.2. Archivo</a:t>
            </a:r>
            <a:br>
              <a:rPr lang="es-ES_tradnl" sz="2700" dirty="0" smtClean="0"/>
            </a:br>
            <a:r>
              <a:rPr lang="es-ES_tradnl" sz="2700" dirty="0" smtClean="0"/>
              <a:t/>
            </a:r>
            <a:br>
              <a:rPr lang="es-ES_tradnl" sz="2700" dirty="0" smtClean="0"/>
            </a:br>
            <a:r>
              <a:rPr lang="es-ES_tradnl" sz="2700" dirty="0" smtClean="0"/>
              <a:t>   4.3. Voz en off</a:t>
            </a:r>
            <a:br>
              <a:rPr lang="es-ES_tradnl" sz="2700" dirty="0" smtClean="0"/>
            </a:br>
            <a:r>
              <a:rPr lang="es-ES_tradnl" sz="2700" dirty="0" smtClean="0"/>
              <a:t/>
            </a:r>
            <a:br>
              <a:rPr lang="es-ES_tradnl" sz="2700" dirty="0" smtClean="0"/>
            </a:br>
            <a:r>
              <a:rPr lang="es-ES_tradnl" sz="2700" dirty="0" smtClean="0"/>
              <a:t>   4.4. Reconstrucciones</a:t>
            </a:r>
            <a:br>
              <a:rPr lang="es-ES_tradnl" sz="2700" dirty="0" smtClean="0"/>
            </a:br>
            <a:r>
              <a:rPr lang="es-ES_tradnl" sz="2700" dirty="0" smtClean="0"/>
              <a:t/>
            </a:r>
            <a:br>
              <a:rPr lang="es-ES_tradnl" sz="2700" dirty="0" smtClean="0"/>
            </a:br>
            <a:r>
              <a:rPr lang="es-ES_tradnl" sz="2700" dirty="0" smtClean="0"/>
              <a:t>   4.5. Música-sonido</a:t>
            </a:r>
            <a:br>
              <a:rPr lang="es-ES_tradnl" sz="2700" dirty="0" smtClean="0"/>
            </a:br>
            <a:r>
              <a:rPr lang="es-ES_tradnl" sz="2700" dirty="0" smtClean="0"/>
              <a:t/>
            </a:r>
            <a:br>
              <a:rPr lang="es-ES_tradnl" sz="2700" dirty="0" smtClean="0"/>
            </a:br>
            <a:r>
              <a:rPr lang="es-ES_tradnl" sz="2700" dirty="0" smtClean="0"/>
              <a:t>   4.6. Foto fija</a:t>
            </a:r>
            <a:br>
              <a:rPr lang="es-ES_tradnl" sz="2700" dirty="0" smtClean="0"/>
            </a:br>
            <a:r>
              <a:rPr lang="es-ES_tradnl" sz="2700" dirty="0" smtClean="0"/>
              <a:t/>
            </a:r>
            <a:br>
              <a:rPr lang="es-ES_tradnl" sz="2700" dirty="0" smtClean="0"/>
            </a:br>
            <a:r>
              <a:rPr lang="es-ES_tradnl" sz="2700" dirty="0" smtClean="0"/>
              <a:t>   4.7. Animación</a:t>
            </a:r>
            <a:br>
              <a:rPr lang="es-ES_tradnl" sz="2700" dirty="0" smtClean="0"/>
            </a:br>
            <a:r>
              <a:rPr lang="es-ES_tradnl" sz="2700" dirty="0" smtClean="0"/>
              <a:t/>
            </a:r>
            <a:br>
              <a:rPr lang="es-ES_tradnl" sz="2700" dirty="0" smtClean="0"/>
            </a:br>
            <a:r>
              <a:rPr lang="es-ES_tradnl" sz="2700" dirty="0" smtClean="0"/>
              <a:t>   4.8. Realizador/a</a:t>
            </a:r>
            <a:br>
              <a:rPr lang="es-ES_tradnl" sz="2700" dirty="0" smtClean="0"/>
            </a:br>
            <a:r>
              <a:rPr lang="es-ES_tradnl" sz="4000" dirty="0"/>
              <a:t/>
            </a:r>
            <a:br>
              <a:rPr lang="es-ES_tradnl" sz="4000" dirty="0"/>
            </a:br>
            <a:endParaRPr lang="es-ES" sz="4000" dirty="0"/>
          </a:p>
        </p:txBody>
      </p:sp>
      <p:sp>
        <p:nvSpPr>
          <p:cNvPr id="12" name="CuadroTexto 11"/>
          <p:cNvSpPr txBox="1"/>
          <p:nvPr/>
        </p:nvSpPr>
        <p:spPr>
          <a:xfrm>
            <a:off x="1041573" y="356176"/>
            <a:ext cx="737164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600" b="1" dirty="0" smtClean="0">
                <a:latin typeface="Calibri"/>
                <a:cs typeface="Calibri"/>
              </a:rPr>
              <a:t>        </a:t>
            </a:r>
            <a:r>
              <a:rPr lang="es-ES_tradnl" sz="4000" b="1" u="sng" dirty="0" smtClean="0">
                <a:latin typeface="Calibri"/>
                <a:cs typeface="Calibri"/>
              </a:rPr>
              <a:t>GUIÓN DOCUMENTAL</a:t>
            </a:r>
            <a:endParaRPr lang="es-ES_tradnl" sz="4000" b="1" u="sng" dirty="0">
              <a:latin typeface="Calibri"/>
              <a:cs typeface="Calibri"/>
            </a:endParaRPr>
          </a:p>
          <a:p>
            <a:endParaRPr lang="es-ES" dirty="0">
              <a:latin typeface="Calibri"/>
              <a:cs typeface="Calibri"/>
            </a:endParaRPr>
          </a:p>
        </p:txBody>
      </p:sp>
      <p:sp>
        <p:nvSpPr>
          <p:cNvPr id="13" name="7 Rectángulo"/>
          <p:cNvSpPr/>
          <p:nvPr/>
        </p:nvSpPr>
        <p:spPr>
          <a:xfrm>
            <a:off x="0" y="0"/>
            <a:ext cx="9144000" cy="1528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u-ES">
              <a:latin typeface="Calibri"/>
              <a:cs typeface="Calibri"/>
            </a:endParaRPr>
          </a:p>
        </p:txBody>
      </p:sp>
      <p:sp>
        <p:nvSpPr>
          <p:cNvPr id="14" name="8 CuadroTexto"/>
          <p:cNvSpPr txBox="1">
            <a:spLocks noChangeArrowheads="1"/>
          </p:cNvSpPr>
          <p:nvPr/>
        </p:nvSpPr>
        <p:spPr bwMode="auto">
          <a:xfrm>
            <a:off x="1116013" y="44450"/>
            <a:ext cx="748823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endParaRPr lang="es-ES" sz="1600" dirty="0">
              <a:solidFill>
                <a:srgbClr val="C8003E"/>
              </a:solidFill>
              <a:latin typeface="Calibri"/>
              <a:ea typeface="+mn-ea"/>
              <a:cs typeface="Calibri"/>
            </a:endParaRPr>
          </a:p>
        </p:txBody>
      </p:sp>
      <p:sp>
        <p:nvSpPr>
          <p:cNvPr id="15" name="9 Rectángulo"/>
          <p:cNvSpPr/>
          <p:nvPr/>
        </p:nvSpPr>
        <p:spPr>
          <a:xfrm>
            <a:off x="0" y="476250"/>
            <a:ext cx="9144000" cy="1008063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u-ES" dirty="0">
              <a:solidFill>
                <a:schemeClr val="tx1">
                  <a:lumMod val="85000"/>
                  <a:lumOff val="1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16" name="10 Rectángulo"/>
          <p:cNvSpPr/>
          <p:nvPr/>
        </p:nvSpPr>
        <p:spPr>
          <a:xfrm>
            <a:off x="8532813" y="476250"/>
            <a:ext cx="611187" cy="100806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u-ES">
              <a:solidFill>
                <a:sysClr val="windowText" lastClr="000000"/>
              </a:solidFill>
              <a:latin typeface="Calibri"/>
              <a:cs typeface="Calibri"/>
            </a:endParaRPr>
          </a:p>
        </p:txBody>
      </p:sp>
      <p:cxnSp>
        <p:nvCxnSpPr>
          <p:cNvPr id="17" name="15 Conector recto"/>
          <p:cNvCxnSpPr/>
          <p:nvPr/>
        </p:nvCxnSpPr>
        <p:spPr>
          <a:xfrm>
            <a:off x="-36513" y="476250"/>
            <a:ext cx="9180513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3 CuadroTexto"/>
          <p:cNvSpPr txBox="1">
            <a:spLocks noChangeArrowheads="1"/>
          </p:cNvSpPr>
          <p:nvPr/>
        </p:nvSpPr>
        <p:spPr bwMode="auto">
          <a:xfrm>
            <a:off x="179513" y="765175"/>
            <a:ext cx="8280276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s-ES" sz="3200" dirty="0" smtClean="0">
                <a:solidFill>
                  <a:srgbClr val="F2F2F2"/>
                </a:solidFill>
                <a:latin typeface="Calibri"/>
                <a:cs typeface="Calibri"/>
              </a:rPr>
              <a:t>TEMA 4: </a:t>
            </a:r>
            <a:r>
              <a:rPr lang="es-ES_tradnl" sz="3200" dirty="0" smtClean="0">
                <a:solidFill>
                  <a:schemeClr val="bg1"/>
                </a:solidFill>
                <a:latin typeface="Calibri"/>
                <a:cs typeface="Calibri"/>
              </a:rPr>
              <a:t>Recursos narrativos</a:t>
            </a:r>
            <a:r>
              <a:rPr lang="es-ES_tradnl" sz="3200" dirty="0">
                <a:latin typeface="Calibri"/>
                <a:cs typeface="Calibri"/>
              </a:rPr>
              <a:t/>
            </a:r>
            <a:br>
              <a:rPr lang="es-ES_tradnl" sz="3200" dirty="0">
                <a:latin typeface="Calibri"/>
                <a:cs typeface="Calibri"/>
              </a:rPr>
            </a:br>
            <a:endParaRPr lang="eu-ES" sz="3200" dirty="0">
              <a:solidFill>
                <a:srgbClr val="F2F2F2"/>
              </a:solidFill>
              <a:latin typeface="Calibri"/>
              <a:cs typeface="Calibri"/>
            </a:endParaRPr>
          </a:p>
        </p:txBody>
      </p:sp>
      <p:sp>
        <p:nvSpPr>
          <p:cNvPr id="19" name="8 CuadroTexto"/>
          <p:cNvSpPr txBox="1">
            <a:spLocks noChangeArrowheads="1"/>
          </p:cNvSpPr>
          <p:nvPr/>
        </p:nvSpPr>
        <p:spPr bwMode="auto">
          <a:xfrm>
            <a:off x="-107950" y="44450"/>
            <a:ext cx="89281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 smtClean="0">
                <a:latin typeface="Calibri"/>
                <a:cs typeface="Calibri"/>
              </a:rPr>
              <a:t>Guion </a:t>
            </a:r>
            <a:r>
              <a:rPr lang="es-ES" sz="2000" b="1" dirty="0" smtClean="0">
                <a:latin typeface="Calibri"/>
                <a:cs typeface="Calibri"/>
              </a:rPr>
              <a:t>documental: temario teórico</a:t>
            </a:r>
            <a:endParaRPr lang="es-ES" sz="2000" dirty="0">
              <a:latin typeface="Calibri"/>
              <a:cs typeface="Calibri"/>
            </a:endParaRPr>
          </a:p>
          <a:p>
            <a:pPr algn="r">
              <a:defRPr/>
            </a:pPr>
            <a:endParaRPr lang="es-ES" sz="1600" dirty="0">
              <a:solidFill>
                <a:srgbClr val="C8003E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54084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1276" y="154919"/>
            <a:ext cx="8843288" cy="846273"/>
          </a:xfrm>
        </p:spPr>
        <p:txBody>
          <a:bodyPr>
            <a:normAutofit/>
          </a:bodyPr>
          <a:lstStyle/>
          <a:p>
            <a:r>
              <a:rPr lang="es-ES" sz="4000" b="1" u="sng" dirty="0" smtClean="0"/>
              <a:t>ENTREVISTA</a:t>
            </a:r>
            <a:endParaRPr lang="es-ES" sz="4000" b="1" u="sng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89750" y="1095264"/>
            <a:ext cx="8305702" cy="5597270"/>
          </a:xfrm>
        </p:spPr>
        <p:txBody>
          <a:bodyPr/>
          <a:lstStyle/>
          <a:p>
            <a:pPr marL="457200" indent="-457200" algn="l">
              <a:buFont typeface="Arial"/>
              <a:buChar char="•"/>
            </a:pPr>
            <a:r>
              <a:rPr lang="es-ES" dirty="0" smtClean="0">
                <a:solidFill>
                  <a:srgbClr val="000000"/>
                </a:solidFill>
              </a:rPr>
              <a:t>Presencia del realizador/a</a:t>
            </a:r>
          </a:p>
          <a:p>
            <a:pPr marL="457200" indent="-457200" algn="l">
              <a:buFont typeface="Arial"/>
              <a:buChar char="•"/>
            </a:pPr>
            <a:r>
              <a:rPr lang="es-ES" dirty="0" smtClean="0">
                <a:solidFill>
                  <a:srgbClr val="000000"/>
                </a:solidFill>
              </a:rPr>
              <a:t>Pacto con el entrevistado/a</a:t>
            </a:r>
          </a:p>
          <a:p>
            <a:pPr marL="457200" indent="-457200" algn="l">
              <a:buFont typeface="Arial"/>
              <a:buChar char="•"/>
            </a:pPr>
            <a:r>
              <a:rPr lang="es-ES" dirty="0" smtClean="0">
                <a:solidFill>
                  <a:srgbClr val="000000"/>
                </a:solidFill>
              </a:rPr>
              <a:t>Ética documental</a:t>
            </a:r>
          </a:p>
          <a:p>
            <a:pPr marL="457200" indent="-457200" algn="l">
              <a:buFont typeface="Arial"/>
              <a:buChar char="•"/>
            </a:pPr>
            <a:endParaRPr lang="es-ES" dirty="0">
              <a:solidFill>
                <a:srgbClr val="000000"/>
              </a:solidFill>
            </a:endParaRPr>
          </a:p>
          <a:p>
            <a:r>
              <a:rPr lang="es-ES" sz="4400" b="1" dirty="0" smtClean="0">
                <a:solidFill>
                  <a:schemeClr val="tx1"/>
                </a:solidFill>
                <a:hlinkClick r:id="rId2"/>
              </a:rPr>
              <a:t>Shoah</a:t>
            </a:r>
            <a:r>
              <a:rPr lang="es-ES" dirty="0" smtClean="0">
                <a:solidFill>
                  <a:schemeClr val="tx1"/>
                </a:solidFill>
              </a:rPr>
              <a:t> (</a:t>
            </a:r>
            <a:r>
              <a:rPr lang="es-ES_tradnl" dirty="0" smtClean="0">
                <a:solidFill>
                  <a:schemeClr val="tx1"/>
                </a:solidFill>
                <a:hlinkClick r:id="rId3" tooltip="Claude Lanzmann"/>
              </a:rPr>
              <a:t>Claude Lanzmann</a:t>
            </a:r>
            <a:r>
              <a:rPr lang="es-ES_tradnl" dirty="0" smtClean="0">
                <a:solidFill>
                  <a:schemeClr val="tx1"/>
                </a:solidFill>
              </a:rPr>
              <a:t>, 1985)</a:t>
            </a:r>
          </a:p>
          <a:p>
            <a:r>
              <a:rPr lang="es-ES" sz="4400" b="1" dirty="0" smtClean="0">
                <a:solidFill>
                  <a:schemeClr val="tx1"/>
                </a:solidFill>
                <a:hlinkClick r:id="rId4"/>
              </a:rPr>
              <a:t>Amor</a:t>
            </a:r>
            <a:r>
              <a:rPr lang="es-ES" sz="4400" dirty="0" smtClean="0">
                <a:solidFill>
                  <a:schemeClr val="tx1"/>
                </a:solidFill>
                <a:hlinkClick r:id="rId4"/>
              </a:rPr>
              <a:t> </a:t>
            </a:r>
            <a:r>
              <a:rPr lang="es-ES" dirty="0" smtClean="0">
                <a:solidFill>
                  <a:schemeClr val="tx1"/>
                </a:solidFill>
              </a:rPr>
              <a:t>(</a:t>
            </a:r>
            <a:r>
              <a:rPr lang="es-ES" dirty="0" smtClean="0">
                <a:solidFill>
                  <a:schemeClr val="tx1"/>
                </a:solidFill>
                <a:hlinkClick r:id="rId5"/>
              </a:rPr>
              <a:t>Lluis Escartin</a:t>
            </a:r>
            <a:r>
              <a:rPr lang="es-ES" dirty="0" smtClean="0">
                <a:solidFill>
                  <a:schemeClr val="tx1"/>
                </a:solidFill>
              </a:rPr>
              <a:t>, 2001)</a:t>
            </a:r>
            <a:endParaRPr lang="es-ES_tradnl" dirty="0" smtClean="0">
              <a:solidFill>
                <a:schemeClr val="tx1"/>
              </a:solidFill>
            </a:endParaRPr>
          </a:p>
          <a:p>
            <a:pPr lvl="0"/>
            <a:r>
              <a:rPr lang="es-ES" sz="4400" b="1" dirty="0">
                <a:solidFill>
                  <a:schemeClr val="tx1"/>
                </a:solidFill>
                <a:hlinkClick r:id="rId6"/>
              </a:rPr>
              <a:t>Amanar Tamasheq </a:t>
            </a:r>
            <a:r>
              <a:rPr lang="es-ES" dirty="0" smtClean="0">
                <a:solidFill>
                  <a:schemeClr val="tx1"/>
                </a:solidFill>
              </a:rPr>
              <a:t>(</a:t>
            </a:r>
            <a:r>
              <a:rPr lang="es-ES" dirty="0" smtClean="0">
                <a:solidFill>
                  <a:schemeClr val="tx1"/>
                </a:solidFill>
                <a:hlinkClick r:id="rId5"/>
              </a:rPr>
              <a:t>Lluis Escartin</a:t>
            </a:r>
            <a:r>
              <a:rPr lang="es-ES" dirty="0" smtClean="0">
                <a:solidFill>
                  <a:schemeClr val="tx1"/>
                </a:solidFill>
              </a:rPr>
              <a:t>, 2010)</a:t>
            </a:r>
          </a:p>
          <a:p>
            <a:pPr lvl="0"/>
            <a:endParaRPr lang="es-ES_tradnl" sz="4400" dirty="0">
              <a:solidFill>
                <a:schemeClr val="tx1"/>
              </a:solidFill>
            </a:endParaRPr>
          </a:p>
          <a:p>
            <a:endParaRPr lang="es-ES_tradnl" dirty="0" smtClean="0">
              <a:solidFill>
                <a:srgbClr val="000000"/>
              </a:solidFill>
            </a:endParaRPr>
          </a:p>
          <a:p>
            <a:endParaRPr lang="es-ES" dirty="0" smtClean="0">
              <a:solidFill>
                <a:srgbClr val="000000"/>
              </a:solidFill>
            </a:endParaRPr>
          </a:p>
          <a:p>
            <a:pPr algn="l"/>
            <a:endParaRPr lang="es-E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44101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1276" y="154919"/>
            <a:ext cx="8843288" cy="846273"/>
          </a:xfrm>
        </p:spPr>
        <p:txBody>
          <a:bodyPr>
            <a:normAutofit/>
          </a:bodyPr>
          <a:lstStyle/>
          <a:p>
            <a:r>
              <a:rPr lang="es-ES" sz="4000" b="1" u="sng" dirty="0" smtClean="0"/>
              <a:t>IMÁGENES DE ARCHIVO</a:t>
            </a:r>
            <a:endParaRPr lang="es-ES" sz="4000" b="1" u="sng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89750" y="1095264"/>
            <a:ext cx="8305702" cy="5597270"/>
          </a:xfrm>
        </p:spPr>
        <p:txBody>
          <a:bodyPr>
            <a:normAutofit/>
          </a:bodyPr>
          <a:lstStyle/>
          <a:p>
            <a:pPr marL="457200" indent="-457200" algn="l">
              <a:buFont typeface="Arial"/>
              <a:buChar char="•"/>
            </a:pPr>
            <a:r>
              <a:rPr lang="es-ES" dirty="0" smtClean="0">
                <a:solidFill>
                  <a:srgbClr val="000000"/>
                </a:solidFill>
              </a:rPr>
              <a:t>Archivo audiovisual</a:t>
            </a:r>
          </a:p>
          <a:p>
            <a:pPr marL="457200" indent="-457200" algn="l">
              <a:buFont typeface="Arial"/>
              <a:buChar char="•"/>
            </a:pPr>
            <a:r>
              <a:rPr lang="es-ES" dirty="0" smtClean="0">
                <a:solidFill>
                  <a:srgbClr val="000000"/>
                </a:solidFill>
              </a:rPr>
              <a:t>Memoria audiovisual de una época</a:t>
            </a:r>
          </a:p>
          <a:p>
            <a:r>
              <a:rPr lang="es-ES_tradnl" sz="3900" b="1" dirty="0" smtClean="0">
                <a:hlinkClick r:id="rId2"/>
              </a:rPr>
              <a:t>Canciones </a:t>
            </a:r>
            <a:r>
              <a:rPr lang="es-ES_tradnl" sz="3900" b="1" dirty="0">
                <a:hlinkClick r:id="rId2"/>
              </a:rPr>
              <a:t>para después de una </a:t>
            </a:r>
            <a:r>
              <a:rPr lang="es-ES_tradnl" sz="3900" b="1" dirty="0" smtClean="0">
                <a:hlinkClick r:id="rId2"/>
              </a:rPr>
              <a:t>guerra</a:t>
            </a:r>
            <a:r>
              <a:rPr lang="es-ES_tradnl" sz="3900" b="1" dirty="0" smtClean="0"/>
              <a:t> </a:t>
            </a:r>
          </a:p>
          <a:p>
            <a:r>
              <a:rPr lang="es-ES_tradnl" dirty="0" smtClean="0">
                <a:solidFill>
                  <a:srgbClr val="000000"/>
                </a:solidFill>
              </a:rPr>
              <a:t>(</a:t>
            </a:r>
            <a:r>
              <a:rPr lang="es-ES_tradnl" dirty="0">
                <a:solidFill>
                  <a:srgbClr val="000000"/>
                </a:solidFill>
                <a:hlinkClick r:id="rId3"/>
              </a:rPr>
              <a:t>Basilio Martín Patino</a:t>
            </a:r>
            <a:r>
              <a:rPr lang="es-ES_tradnl" dirty="0">
                <a:solidFill>
                  <a:srgbClr val="000000"/>
                </a:solidFill>
              </a:rPr>
              <a:t>, 1971</a:t>
            </a:r>
            <a:r>
              <a:rPr lang="es-ES_tradnl" dirty="0" smtClean="0">
                <a:solidFill>
                  <a:srgbClr val="000000"/>
                </a:solidFill>
              </a:rPr>
              <a:t>)</a:t>
            </a:r>
            <a:endParaRPr lang="es-ES_tradnl" dirty="0">
              <a:solidFill>
                <a:srgbClr val="000000"/>
              </a:solidFill>
            </a:endParaRPr>
          </a:p>
          <a:p>
            <a:pPr lvl="0"/>
            <a:r>
              <a:rPr lang="es-ES_tradnl" sz="3900" b="1" dirty="0">
                <a:solidFill>
                  <a:srgbClr val="000000"/>
                </a:solidFill>
              </a:rPr>
              <a:t>Alberto </a:t>
            </a:r>
            <a:r>
              <a:rPr lang="es-ES_tradnl" sz="3900" b="1" dirty="0" err="1">
                <a:solidFill>
                  <a:srgbClr val="000000"/>
                </a:solidFill>
              </a:rPr>
              <a:t>Gonzalez</a:t>
            </a:r>
            <a:r>
              <a:rPr lang="es-ES_tradnl" sz="3900" b="1" dirty="0">
                <a:solidFill>
                  <a:srgbClr val="000000"/>
                </a:solidFill>
              </a:rPr>
              <a:t> Vázquez (</a:t>
            </a:r>
            <a:r>
              <a:rPr lang="es-ES_tradnl" sz="3900" b="1" dirty="0" err="1">
                <a:solidFill>
                  <a:srgbClr val="000000"/>
                </a:solidFill>
                <a:hlinkClick r:id="rId4"/>
              </a:rPr>
              <a:t>Queridoantonio</a:t>
            </a:r>
            <a:r>
              <a:rPr lang="es-ES_tradnl" sz="3900" b="1" dirty="0">
                <a:solidFill>
                  <a:srgbClr val="000000"/>
                </a:solidFill>
              </a:rPr>
              <a:t>)</a:t>
            </a:r>
          </a:p>
          <a:p>
            <a:r>
              <a:rPr lang="es-ES_tradnl" u="sng" dirty="0" smtClean="0">
                <a:hlinkClick r:id="rId5"/>
              </a:rPr>
              <a:t>https://www.youtube.com/watch?v=FPoJsl0i4SA</a:t>
            </a:r>
            <a:endParaRPr lang="es-ES_tradnl" u="sng" dirty="0"/>
          </a:p>
          <a:p>
            <a:r>
              <a:rPr lang="es-ES_tradnl" u="sng" dirty="0" smtClean="0">
                <a:hlinkClick r:id="rId6"/>
              </a:rPr>
              <a:t>https</a:t>
            </a:r>
            <a:r>
              <a:rPr lang="es-ES_tradnl" u="sng" dirty="0">
                <a:hlinkClick r:id="rId6"/>
              </a:rPr>
              <a:t>://www.youtube.com/watch?v=</a:t>
            </a:r>
            <a:r>
              <a:rPr lang="es-ES_tradnl" u="sng" dirty="0" smtClean="0">
                <a:hlinkClick r:id="rId6"/>
              </a:rPr>
              <a:t>jOaLuXye4wk</a:t>
            </a:r>
            <a:endParaRPr lang="es-ES_tradnl" u="sng" dirty="0"/>
          </a:p>
        </p:txBody>
      </p:sp>
    </p:spTree>
    <p:extLst>
      <p:ext uri="{BB962C8B-B14F-4D97-AF65-F5344CB8AC3E}">
        <p14:creationId xmlns:p14="http://schemas.microsoft.com/office/powerpoint/2010/main" xmlns="" val="1244101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1276" y="154919"/>
            <a:ext cx="8843288" cy="846273"/>
          </a:xfrm>
        </p:spPr>
        <p:txBody>
          <a:bodyPr>
            <a:normAutofit/>
          </a:bodyPr>
          <a:lstStyle/>
          <a:p>
            <a:r>
              <a:rPr lang="es-ES" sz="4000" b="1" u="sng" dirty="0" smtClean="0"/>
              <a:t>VOZ EN OFF</a:t>
            </a:r>
            <a:endParaRPr lang="es-ES" sz="4000" b="1" u="sng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89750" y="1095264"/>
            <a:ext cx="8305702" cy="5597270"/>
          </a:xfrm>
        </p:spPr>
        <p:txBody>
          <a:bodyPr>
            <a:normAutofit fontScale="92500" lnSpcReduction="20000"/>
          </a:bodyPr>
          <a:lstStyle/>
          <a:p>
            <a:pPr marL="457200" indent="-457200" algn="l">
              <a:buFont typeface="Arial"/>
              <a:buChar char="•"/>
            </a:pPr>
            <a:r>
              <a:rPr lang="es-ES" dirty="0" smtClean="0">
                <a:solidFill>
                  <a:srgbClr val="000000"/>
                </a:solidFill>
              </a:rPr>
              <a:t>Voz de Dios</a:t>
            </a:r>
          </a:p>
          <a:p>
            <a:pPr marL="457200" indent="-457200" algn="l">
              <a:buFont typeface="Arial"/>
              <a:buChar char="•"/>
            </a:pPr>
            <a:r>
              <a:rPr lang="es-ES" dirty="0" smtClean="0">
                <a:solidFill>
                  <a:srgbClr val="000000"/>
                </a:solidFill>
              </a:rPr>
              <a:t>Metraje encontrado</a:t>
            </a:r>
          </a:p>
          <a:p>
            <a:pPr marL="457200" indent="-457200" algn="l">
              <a:buFont typeface="Arial"/>
              <a:buChar char="•"/>
            </a:pPr>
            <a:r>
              <a:rPr lang="es-ES" dirty="0" smtClean="0">
                <a:solidFill>
                  <a:srgbClr val="000000"/>
                </a:solidFill>
              </a:rPr>
              <a:t>Relación texto – imagen</a:t>
            </a:r>
          </a:p>
          <a:p>
            <a:pPr algn="l"/>
            <a:endParaRPr lang="es-ES" b="1" dirty="0" smtClean="0"/>
          </a:p>
          <a:p>
            <a:r>
              <a:rPr lang="es-ES" sz="4700" b="1" dirty="0" smtClean="0">
                <a:solidFill>
                  <a:srgbClr val="000000"/>
                </a:solidFill>
                <a:hlinkClick r:id="rId2"/>
              </a:rPr>
              <a:t>Elías León </a:t>
            </a:r>
            <a:r>
              <a:rPr lang="es-ES" sz="4700" b="1" dirty="0" err="1" smtClean="0">
                <a:solidFill>
                  <a:srgbClr val="000000"/>
                </a:solidFill>
                <a:hlinkClick r:id="rId2"/>
              </a:rPr>
              <a:t>Siminiani</a:t>
            </a:r>
            <a:endParaRPr lang="es-ES" sz="4700" b="1" dirty="0" smtClean="0">
              <a:solidFill>
                <a:srgbClr val="000000"/>
              </a:solidFill>
            </a:endParaRPr>
          </a:p>
          <a:p>
            <a:pPr algn="l"/>
            <a:endParaRPr lang="es-ES" dirty="0" smtClean="0">
              <a:solidFill>
                <a:srgbClr val="000000"/>
              </a:solidFill>
            </a:endParaRPr>
          </a:p>
          <a:p>
            <a:r>
              <a:rPr lang="es-ES_tradnl" dirty="0" smtClean="0">
                <a:hlinkClick r:id="rId3"/>
              </a:rPr>
              <a:t>Vecinos</a:t>
            </a:r>
            <a:endParaRPr lang="es-ES_tradnl" dirty="0" smtClean="0"/>
          </a:p>
          <a:p>
            <a:r>
              <a:rPr lang="es-ES_tradnl" dirty="0" smtClean="0">
                <a:hlinkClick r:id="rId4"/>
              </a:rPr>
              <a:t>Límites en 1ª persona </a:t>
            </a:r>
            <a:r>
              <a:rPr lang="es-ES_tradnl" dirty="0" smtClean="0">
                <a:hlinkClick r:id="rId5"/>
              </a:rPr>
              <a:t> </a:t>
            </a:r>
          </a:p>
          <a:p>
            <a:r>
              <a:rPr lang="es-ES_tradnl" dirty="0" smtClean="0">
                <a:hlinkClick r:id="rId6"/>
              </a:rPr>
              <a:t>Zoom</a:t>
            </a:r>
            <a:endParaRPr lang="es-ES_tradnl" dirty="0"/>
          </a:p>
          <a:p>
            <a:r>
              <a:rPr lang="es-ES_tradnl" dirty="0" smtClean="0">
                <a:hlinkClick r:id="rId7"/>
              </a:rPr>
              <a:t>Conceptos </a:t>
            </a:r>
            <a:r>
              <a:rPr lang="es-ES_tradnl" dirty="0">
                <a:hlinkClick r:id="rId7"/>
              </a:rPr>
              <a:t>clave del mundo moderno. </a:t>
            </a:r>
            <a:r>
              <a:rPr lang="es-ES_tradnl" dirty="0" smtClean="0">
                <a:hlinkClick r:id="rId7"/>
              </a:rPr>
              <a:t>Digital</a:t>
            </a:r>
            <a:r>
              <a:rPr lang="es-ES_tradnl" dirty="0"/>
              <a:t> </a:t>
            </a:r>
          </a:p>
          <a:p>
            <a:r>
              <a:rPr lang="es-ES_tradnl" dirty="0" smtClean="0">
                <a:hlinkClick r:id="rId8"/>
              </a:rPr>
              <a:t>Mapa</a:t>
            </a:r>
            <a:endParaRPr lang="es-ES_tradnl" dirty="0"/>
          </a:p>
          <a:p>
            <a:endParaRPr lang="es-ES_tradnl" dirty="0"/>
          </a:p>
          <a:p>
            <a:pPr algn="l"/>
            <a:endParaRPr lang="es-E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44101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1276" y="154919"/>
            <a:ext cx="8843288" cy="846273"/>
          </a:xfrm>
        </p:spPr>
        <p:txBody>
          <a:bodyPr>
            <a:normAutofit/>
          </a:bodyPr>
          <a:lstStyle/>
          <a:p>
            <a:r>
              <a:rPr lang="es-ES" sz="4000" b="1" u="sng" dirty="0" smtClean="0"/>
              <a:t>RECONSTRUCCIONES</a:t>
            </a:r>
            <a:endParaRPr lang="es-ES" sz="4000" b="1" u="sng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89750" y="1350602"/>
            <a:ext cx="8305702" cy="5597270"/>
          </a:xfrm>
        </p:spPr>
        <p:txBody>
          <a:bodyPr/>
          <a:lstStyle/>
          <a:p>
            <a:pPr marL="457200" indent="-457200" algn="l">
              <a:buFont typeface="Arial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Dramatización de los hechos</a:t>
            </a:r>
          </a:p>
          <a:p>
            <a:pPr marL="457200" indent="-457200" algn="l">
              <a:buFont typeface="Arial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Situación fronteriza entre realidad y ficción</a:t>
            </a:r>
          </a:p>
          <a:p>
            <a:pPr marL="457200" indent="-457200" algn="l">
              <a:buFont typeface="Arial"/>
              <a:buChar char="•"/>
            </a:pPr>
            <a:endParaRPr lang="es-ES" dirty="0">
              <a:solidFill>
                <a:schemeClr val="tx1"/>
              </a:solidFill>
            </a:endParaRPr>
          </a:p>
          <a:p>
            <a:r>
              <a:rPr lang="en-GB" sz="4000" b="1" dirty="0" err="1" smtClean="0">
                <a:solidFill>
                  <a:srgbClr val="000000"/>
                </a:solidFill>
                <a:hlinkClick r:id="rId2"/>
              </a:rPr>
              <a:t>Lucio</a:t>
            </a:r>
            <a:r>
              <a:rPr lang="en-GB" dirty="0" smtClean="0">
                <a:solidFill>
                  <a:srgbClr val="000000"/>
                </a:solidFill>
              </a:rPr>
              <a:t> </a:t>
            </a:r>
          </a:p>
          <a:p>
            <a:r>
              <a:rPr lang="en-GB" dirty="0" smtClean="0">
                <a:solidFill>
                  <a:srgbClr val="000000"/>
                </a:solidFill>
              </a:rPr>
              <a:t>(</a:t>
            </a:r>
            <a:r>
              <a:rPr lang="es-ES_tradnl" dirty="0">
                <a:solidFill>
                  <a:srgbClr val="000000"/>
                </a:solidFill>
              </a:rPr>
              <a:t>Aitor </a:t>
            </a:r>
            <a:r>
              <a:rPr lang="es-ES_tradnl" dirty="0" err="1">
                <a:solidFill>
                  <a:srgbClr val="000000"/>
                </a:solidFill>
              </a:rPr>
              <a:t>Arregi</a:t>
            </a:r>
            <a:r>
              <a:rPr lang="es-ES_tradnl" dirty="0">
                <a:solidFill>
                  <a:srgbClr val="000000"/>
                </a:solidFill>
              </a:rPr>
              <a:t>, José María </a:t>
            </a:r>
            <a:r>
              <a:rPr lang="es-ES_tradnl" dirty="0" err="1">
                <a:solidFill>
                  <a:srgbClr val="000000"/>
                </a:solidFill>
              </a:rPr>
              <a:t>Goenaga</a:t>
            </a:r>
            <a:r>
              <a:rPr lang="en-GB" dirty="0" smtClean="0">
                <a:solidFill>
                  <a:srgbClr val="000000"/>
                </a:solidFill>
              </a:rPr>
              <a:t>, 2007)</a:t>
            </a:r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44101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1276" y="154919"/>
            <a:ext cx="8843288" cy="846273"/>
          </a:xfrm>
        </p:spPr>
        <p:txBody>
          <a:bodyPr>
            <a:normAutofit/>
          </a:bodyPr>
          <a:lstStyle/>
          <a:p>
            <a:r>
              <a:rPr lang="es-ES" sz="4000" b="1" u="sng" dirty="0" smtClean="0"/>
              <a:t>MÚSICA - SONIDO</a:t>
            </a:r>
            <a:endParaRPr lang="es-ES" sz="4000" b="1" u="sng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89750" y="1095264"/>
            <a:ext cx="8305702" cy="5597270"/>
          </a:xfrm>
        </p:spPr>
        <p:txBody>
          <a:bodyPr/>
          <a:lstStyle/>
          <a:p>
            <a:endParaRPr lang="es-ES_tradnl" b="1" dirty="0" smtClean="0">
              <a:hlinkClick r:id="rId2"/>
            </a:endParaRPr>
          </a:p>
          <a:p>
            <a:r>
              <a:rPr lang="es-ES_tradnl" sz="3600" b="1" dirty="0" smtClean="0">
                <a:hlinkClick r:id="rId2"/>
              </a:rPr>
              <a:t>Canciones </a:t>
            </a:r>
            <a:r>
              <a:rPr lang="es-ES_tradnl" sz="3600" b="1" dirty="0">
                <a:hlinkClick r:id="rId2"/>
              </a:rPr>
              <a:t>para después de una guerra</a:t>
            </a:r>
            <a:r>
              <a:rPr lang="es-ES_tradnl" sz="3600" b="1" dirty="0"/>
              <a:t> </a:t>
            </a:r>
          </a:p>
          <a:p>
            <a:r>
              <a:rPr lang="es-ES_tradnl" dirty="0">
                <a:solidFill>
                  <a:srgbClr val="000000"/>
                </a:solidFill>
              </a:rPr>
              <a:t>(</a:t>
            </a:r>
            <a:r>
              <a:rPr lang="es-ES_tradnl" dirty="0">
                <a:solidFill>
                  <a:srgbClr val="000000"/>
                </a:solidFill>
                <a:hlinkClick r:id="rId3"/>
              </a:rPr>
              <a:t>Basilio Martín Patino</a:t>
            </a:r>
            <a:r>
              <a:rPr lang="es-ES_tradnl" dirty="0">
                <a:solidFill>
                  <a:srgbClr val="000000"/>
                </a:solidFill>
              </a:rPr>
              <a:t>, 1971</a:t>
            </a:r>
            <a:r>
              <a:rPr lang="es-ES_tradnl" dirty="0" smtClean="0">
                <a:solidFill>
                  <a:srgbClr val="000000"/>
                </a:solidFill>
              </a:rPr>
              <a:t>)</a:t>
            </a:r>
          </a:p>
          <a:p>
            <a:endParaRPr lang="es-ES_tradnl" dirty="0">
              <a:solidFill>
                <a:srgbClr val="000000"/>
              </a:solidFill>
            </a:endParaRPr>
          </a:p>
          <a:p>
            <a:endParaRPr lang="es-ES_tradnl" dirty="0">
              <a:solidFill>
                <a:srgbClr val="000000"/>
              </a:solidFill>
            </a:endParaRPr>
          </a:p>
          <a:p>
            <a:r>
              <a:rPr lang="es-ES" sz="3600" b="1" dirty="0" smtClean="0">
                <a:solidFill>
                  <a:srgbClr val="000000"/>
                </a:solidFill>
                <a:hlinkClick r:id="rId4"/>
              </a:rPr>
              <a:t>Mi hermana y yo</a:t>
            </a:r>
            <a:endParaRPr lang="es-ES" sz="3600" b="1" dirty="0" smtClean="0">
              <a:solidFill>
                <a:srgbClr val="000000"/>
              </a:solidFill>
            </a:endParaRPr>
          </a:p>
          <a:p>
            <a:r>
              <a:rPr lang="es-ES" dirty="0" smtClean="0">
                <a:solidFill>
                  <a:srgbClr val="000000"/>
                </a:solidFill>
              </a:rPr>
              <a:t>(Virginia García del Pino, 2009)</a:t>
            </a:r>
            <a:endParaRPr lang="es-E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44101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1276" y="154919"/>
            <a:ext cx="8843288" cy="846273"/>
          </a:xfrm>
        </p:spPr>
        <p:txBody>
          <a:bodyPr>
            <a:normAutofit/>
          </a:bodyPr>
          <a:lstStyle/>
          <a:p>
            <a:r>
              <a:rPr lang="es-ES" sz="4000" b="1" u="sng" dirty="0" smtClean="0"/>
              <a:t>FOTO FIJA</a:t>
            </a:r>
            <a:endParaRPr lang="es-ES" sz="4000" b="1" u="sng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89750" y="2835592"/>
            <a:ext cx="8305702" cy="3856942"/>
          </a:xfrm>
        </p:spPr>
        <p:txBody>
          <a:bodyPr/>
          <a:lstStyle/>
          <a:p>
            <a:r>
              <a:rPr lang="es-ES_tradnl" sz="4000" b="1" i="1" dirty="0">
                <a:hlinkClick r:id="rId2"/>
              </a:rPr>
              <a:t>La jeteé</a:t>
            </a:r>
            <a:r>
              <a:rPr lang="es-ES_tradnl" sz="4000" b="1" dirty="0">
                <a:hlinkClick r:id="rId2"/>
              </a:rPr>
              <a:t> </a:t>
            </a:r>
            <a:endParaRPr lang="es-ES_tradnl" sz="4000" b="1" dirty="0" smtClean="0"/>
          </a:p>
          <a:p>
            <a:r>
              <a:rPr lang="es-ES_tradnl" dirty="0" smtClean="0">
                <a:solidFill>
                  <a:srgbClr val="000000"/>
                </a:solidFill>
              </a:rPr>
              <a:t>(</a:t>
            </a:r>
            <a:r>
              <a:rPr lang="es-ES_tradnl" dirty="0">
                <a:solidFill>
                  <a:srgbClr val="000000"/>
                </a:solidFill>
              </a:rPr>
              <a:t>Chris </a:t>
            </a:r>
            <a:r>
              <a:rPr lang="es-ES_tradnl" dirty="0" err="1">
                <a:solidFill>
                  <a:srgbClr val="000000"/>
                </a:solidFill>
              </a:rPr>
              <a:t>Marker</a:t>
            </a:r>
            <a:r>
              <a:rPr lang="es-ES_tradnl" dirty="0">
                <a:solidFill>
                  <a:srgbClr val="000000"/>
                </a:solidFill>
              </a:rPr>
              <a:t>, 1962</a:t>
            </a:r>
            <a:r>
              <a:rPr lang="es-ES_tradnl" dirty="0" smtClean="0">
                <a:solidFill>
                  <a:srgbClr val="000000"/>
                </a:solidFill>
              </a:rPr>
              <a:t>)</a:t>
            </a:r>
            <a:endParaRPr lang="es-E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44101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1276" y="154919"/>
            <a:ext cx="8843288" cy="846273"/>
          </a:xfrm>
        </p:spPr>
        <p:txBody>
          <a:bodyPr>
            <a:normAutofit/>
          </a:bodyPr>
          <a:lstStyle/>
          <a:p>
            <a:r>
              <a:rPr lang="es-ES" sz="4000" b="1" u="sng" dirty="0" smtClean="0"/>
              <a:t>ANIMACIÓN</a:t>
            </a:r>
            <a:endParaRPr lang="es-ES" sz="4000" b="1" u="sng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89750" y="1095264"/>
            <a:ext cx="8305702" cy="5597270"/>
          </a:xfrm>
        </p:spPr>
        <p:txBody>
          <a:bodyPr/>
          <a:lstStyle/>
          <a:p>
            <a:endParaRPr lang="pt-BR" dirty="0" smtClean="0"/>
          </a:p>
          <a:p>
            <a:r>
              <a:rPr lang="pt-BR" sz="3600" b="1" dirty="0" smtClean="0">
                <a:solidFill>
                  <a:schemeClr val="tx1"/>
                </a:solidFill>
                <a:hlinkClick r:id="rId2"/>
              </a:rPr>
              <a:t>La </a:t>
            </a:r>
            <a:r>
              <a:rPr lang="pt-BR" sz="3600" b="1" dirty="0">
                <a:solidFill>
                  <a:schemeClr val="tx1"/>
                </a:solidFill>
                <a:hlinkClick r:id="rId2"/>
              </a:rPr>
              <a:t>primavera de Sant </a:t>
            </a:r>
            <a:r>
              <a:rPr lang="pt-BR" sz="3600" b="1" dirty="0" err="1">
                <a:solidFill>
                  <a:schemeClr val="tx1"/>
                </a:solidFill>
                <a:hlinkClick r:id="rId2"/>
              </a:rPr>
              <a:t>Ponç</a:t>
            </a:r>
            <a:r>
              <a:rPr lang="pt-BR" sz="3600" b="1" dirty="0">
                <a:solidFill>
                  <a:schemeClr val="tx1"/>
                </a:solidFill>
              </a:rPr>
              <a:t>	</a:t>
            </a:r>
            <a:endParaRPr lang="pt-BR" sz="3600" b="1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(David </a:t>
            </a:r>
            <a:r>
              <a:rPr lang="en-US" dirty="0" err="1">
                <a:solidFill>
                  <a:schemeClr val="tx1"/>
                </a:solidFill>
              </a:rPr>
              <a:t>Epiney</a:t>
            </a:r>
            <a:r>
              <a:rPr lang="en-US" dirty="0">
                <a:solidFill>
                  <a:schemeClr val="tx1"/>
                </a:solidFill>
              </a:rPr>
              <a:t>, Eugenia </a:t>
            </a:r>
            <a:r>
              <a:rPr lang="en-US" dirty="0" err="1" smtClean="0">
                <a:solidFill>
                  <a:schemeClr val="tx1"/>
                </a:solidFill>
              </a:rPr>
              <a:t>Mumenthaler</a:t>
            </a:r>
            <a:r>
              <a:rPr lang="en-US" dirty="0" smtClean="0">
                <a:solidFill>
                  <a:schemeClr val="tx1"/>
                </a:solidFill>
              </a:rPr>
              <a:t>, 2007)</a:t>
            </a:r>
            <a:endParaRPr lang="pt-BR" dirty="0">
              <a:solidFill>
                <a:schemeClr val="tx1"/>
              </a:solidFill>
            </a:endParaRPr>
          </a:p>
          <a:p>
            <a:endParaRPr lang="es-ES" b="1" dirty="0" smtClean="0">
              <a:solidFill>
                <a:schemeClr val="tx1"/>
              </a:solidFill>
            </a:endParaRPr>
          </a:p>
          <a:p>
            <a:endParaRPr lang="es-ES" b="1" dirty="0">
              <a:solidFill>
                <a:schemeClr val="tx1"/>
              </a:solidFill>
            </a:endParaRPr>
          </a:p>
          <a:p>
            <a:r>
              <a:rPr lang="fr-FR" sz="3600" b="1" dirty="0">
                <a:solidFill>
                  <a:schemeClr val="tx1"/>
                </a:solidFill>
                <a:hlinkClick r:id="rId3"/>
              </a:rPr>
              <a:t>Madagascar, carnet de </a:t>
            </a:r>
            <a:r>
              <a:rPr lang="fr-FR" sz="3600" b="1" dirty="0" smtClean="0">
                <a:solidFill>
                  <a:schemeClr val="tx1"/>
                </a:solidFill>
                <a:hlinkClick r:id="rId3"/>
              </a:rPr>
              <a:t>voyage</a:t>
            </a:r>
            <a:endParaRPr lang="fr-FR" sz="3600" b="1" dirty="0" smtClean="0">
              <a:solidFill>
                <a:schemeClr val="tx1"/>
              </a:solidFill>
            </a:endParaRPr>
          </a:p>
          <a:p>
            <a:r>
              <a:rPr lang="ro-RO" dirty="0" smtClean="0">
                <a:solidFill>
                  <a:schemeClr val="tx1"/>
                </a:solidFill>
              </a:rPr>
              <a:t>(Bastien Dubois, 2010)</a:t>
            </a:r>
            <a:r>
              <a:rPr lang="es-E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xmlns="" val="1244101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215</Words>
  <Application>Microsoft Office PowerPoint</Application>
  <PresentationFormat>Presentación en pantalla (4:3)</PresentationFormat>
  <Paragraphs>87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GUION DOCUMENTAL</vt:lpstr>
      <vt:lpstr>    4.1. Entrevistas      4.2. Archivo     4.3. Voz en off     4.4. Reconstrucciones     4.5. Música-sonido     4.6. Foto fija     4.7. Animación     4.8. Realizador/a  </vt:lpstr>
      <vt:lpstr>ENTREVISTA</vt:lpstr>
      <vt:lpstr>IMÁGENES DE ARCHIVO</vt:lpstr>
      <vt:lpstr>VOZ EN OFF</vt:lpstr>
      <vt:lpstr>RECONSTRUCCIONES</vt:lpstr>
      <vt:lpstr>MÚSICA - SONIDO</vt:lpstr>
      <vt:lpstr>FOTO FIJA</vt:lpstr>
      <vt:lpstr>ANIMACIÓN</vt:lpstr>
      <vt:lpstr>UNO MISMO – REALIZADOR/A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RECURSOS NARRATIVOS DEL CINE DE NO FICCIÓN</dc:title>
  <dc:creator>Usuario</dc:creator>
  <cp:lastModifiedBy>Administrador</cp:lastModifiedBy>
  <cp:revision>24</cp:revision>
  <dcterms:created xsi:type="dcterms:W3CDTF">2016-01-17T09:07:47Z</dcterms:created>
  <dcterms:modified xsi:type="dcterms:W3CDTF">2016-06-13T16:15:40Z</dcterms:modified>
</cp:coreProperties>
</file>