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3" r:id="rId1"/>
  </p:sldMasterIdLst>
  <p:notesMasterIdLst>
    <p:notesMasterId r:id="rId5"/>
  </p:notesMasterIdLst>
  <p:sldIdLst>
    <p:sldId id="267" r:id="rId2"/>
    <p:sldId id="265" r:id="rId3"/>
    <p:sldId id="266" r:id="rId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E596C4-BBD0-F444-9A50-2F3F722E3A69}" type="datetimeFigureOut">
              <a:rPr lang="es-ES" smtClean="0"/>
              <a:pPr/>
              <a:t>13/06/2016</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C07A9C-861F-9641-AF43-1A8AD0B95E24}" type="slidenum">
              <a:rPr lang="es-ES" smtClean="0"/>
              <a:pPr/>
              <a:t>‹Nº›</a:t>
            </a:fld>
            <a:endParaRPr lang="es-ES"/>
          </a:p>
        </p:txBody>
      </p:sp>
    </p:spTree>
    <p:extLst>
      <p:ext uri="{BB962C8B-B14F-4D97-AF65-F5344CB8AC3E}">
        <p14:creationId xmlns:p14="http://schemas.microsoft.com/office/powerpoint/2010/main" xmlns="" val="28928270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52876B30-D1D4-6B47-AF8B-1E4796B1A827}" type="slidenum">
              <a:rPr lang="es-ES" smtClean="0"/>
              <a:pPr/>
              <a:t>1</a:t>
            </a:fld>
            <a:endParaRPr lang="es-ES"/>
          </a:p>
        </p:txBody>
      </p:sp>
    </p:spTree>
    <p:extLst>
      <p:ext uri="{BB962C8B-B14F-4D97-AF65-F5344CB8AC3E}">
        <p14:creationId xmlns:p14="http://schemas.microsoft.com/office/powerpoint/2010/main" xmlns="" val="4067696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588324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265870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929009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677256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102048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518494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2951834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2650592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1399027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1667221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347508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683568" y="1844824"/>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88224" y="630932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D9E2A4-2BA2-455F-9324-71E8567B41A7}" type="slidenum">
              <a:rPr lang="es-ES" smtClean="0"/>
              <a:pPr/>
              <a:t>‹Nº›</a:t>
            </a:fld>
            <a:endParaRPr lang="es-ES"/>
          </a:p>
        </p:txBody>
      </p:sp>
      <p:sp>
        <p:nvSpPr>
          <p:cNvPr id="7" name="Rectángulo 6"/>
          <p:cNvSpPr/>
          <p:nvPr userDrawn="1"/>
        </p:nvSpPr>
        <p:spPr>
          <a:xfrm>
            <a:off x="5220072" y="6597352"/>
            <a:ext cx="4572000" cy="215444"/>
          </a:xfrm>
          <a:prstGeom prst="rect">
            <a:avLst/>
          </a:prstGeom>
        </p:spPr>
        <p:txBody>
          <a:bodyPr>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sz="800" dirty="0" smtClean="0"/>
              <a:t>UPV/EHU OCW 2016 </a:t>
            </a:r>
            <a:r>
              <a:rPr lang="es-ES_tradnl" sz="800" dirty="0" smtClean="0"/>
              <a:t>GUION </a:t>
            </a:r>
            <a:r>
              <a:rPr lang="es-ES_tradnl" sz="800" dirty="0" smtClean="0"/>
              <a:t>DOCUMENTAL.A. </a:t>
            </a:r>
            <a:r>
              <a:rPr lang="es-ES_tradnl" sz="800" dirty="0" err="1" smtClean="0"/>
              <a:t>Nerekan</a:t>
            </a:r>
            <a:r>
              <a:rPr lang="es-ES_tradnl" sz="800" dirty="0" smtClean="0"/>
              <a:t> </a:t>
            </a:r>
            <a:r>
              <a:rPr lang="es-ES_tradnl" sz="800" dirty="0" err="1" smtClean="0"/>
              <a:t>Umaran</a:t>
            </a:r>
            <a:r>
              <a:rPr lang="es-ES_tradnl" sz="800" dirty="0" smtClean="0"/>
              <a:t>, I. Fresneda Delgado </a:t>
            </a:r>
            <a:endParaRPr lang="es-ES" sz="800" dirty="0" smtClean="0"/>
          </a:p>
        </p:txBody>
      </p:sp>
    </p:spTree>
    <p:extLst>
      <p:ext uri="{BB962C8B-B14F-4D97-AF65-F5344CB8AC3E}">
        <p14:creationId xmlns:p14="http://schemas.microsoft.com/office/powerpoint/2010/main" xmlns="" val="1555929385"/>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28134" y="249616"/>
            <a:ext cx="7772400" cy="905479"/>
          </a:xfrm>
        </p:spPr>
        <p:txBody>
          <a:bodyPr>
            <a:normAutofit/>
          </a:bodyPr>
          <a:lstStyle/>
          <a:p>
            <a:r>
              <a:rPr lang="es-ES" sz="3600" b="1" u="sng" dirty="0" smtClean="0"/>
              <a:t>GUION DOCUMENTAL</a:t>
            </a:r>
            <a:endParaRPr lang="es-ES" sz="3600" b="1" u="sng" dirty="0"/>
          </a:p>
        </p:txBody>
      </p:sp>
      <p:sp>
        <p:nvSpPr>
          <p:cNvPr id="3" name="Subtítulo 2"/>
          <p:cNvSpPr>
            <a:spLocks noGrp="1"/>
          </p:cNvSpPr>
          <p:nvPr>
            <p:ph type="subTitle" idx="1"/>
          </p:nvPr>
        </p:nvSpPr>
        <p:spPr>
          <a:xfrm>
            <a:off x="215250" y="1554260"/>
            <a:ext cx="4320174" cy="5419367"/>
          </a:xfrm>
        </p:spPr>
        <p:txBody>
          <a:bodyPr>
            <a:normAutofit fontScale="62500" lnSpcReduction="20000"/>
          </a:bodyPr>
          <a:lstStyle/>
          <a:p>
            <a:r>
              <a:rPr lang="es-ES" sz="2800" b="1" u="sng" dirty="0" smtClean="0">
                <a:solidFill>
                  <a:schemeClr val="tx1"/>
                </a:solidFill>
              </a:rPr>
              <a:t>PRESENTACIÓN</a:t>
            </a:r>
            <a:endParaRPr lang="es-ES_tradnl" sz="2800" u="sng" dirty="0">
              <a:solidFill>
                <a:schemeClr val="tx1"/>
              </a:solidFill>
            </a:endParaRPr>
          </a:p>
          <a:p>
            <a:r>
              <a:rPr lang="es-ES" sz="2800" dirty="0">
                <a:solidFill>
                  <a:schemeClr val="tx1"/>
                </a:solidFill>
              </a:rPr>
              <a:t> </a:t>
            </a:r>
            <a:endParaRPr lang="es-ES_tradnl" sz="2800" dirty="0">
              <a:solidFill>
                <a:schemeClr val="tx1"/>
              </a:solidFill>
            </a:endParaRPr>
          </a:p>
          <a:p>
            <a:pPr algn="just"/>
            <a:r>
              <a:rPr lang="es-ES" sz="2800" dirty="0">
                <a:solidFill>
                  <a:schemeClr val="tx1"/>
                </a:solidFill>
              </a:rPr>
              <a:t>Estos materiales pertenecen a una de las unidades temáticas del curso </a:t>
            </a:r>
            <a:r>
              <a:rPr lang="es-ES" sz="2800" b="1" dirty="0" smtClean="0">
                <a:solidFill>
                  <a:schemeClr val="tx1"/>
                </a:solidFill>
              </a:rPr>
              <a:t>“Guion documental” </a:t>
            </a:r>
            <a:r>
              <a:rPr lang="es-ES" sz="2800" dirty="0">
                <a:solidFill>
                  <a:schemeClr val="tx1"/>
                </a:solidFill>
              </a:rPr>
              <a:t>publicado por la UPV/EHU (Universidad del País Vasco/</a:t>
            </a:r>
            <a:r>
              <a:rPr lang="es-ES" sz="2800" dirty="0" err="1">
                <a:solidFill>
                  <a:schemeClr val="tx1"/>
                </a:solidFill>
              </a:rPr>
              <a:t>Euskal</a:t>
            </a:r>
            <a:r>
              <a:rPr lang="es-ES" sz="2800" dirty="0">
                <a:solidFill>
                  <a:schemeClr val="tx1"/>
                </a:solidFill>
              </a:rPr>
              <a:t> </a:t>
            </a:r>
            <a:r>
              <a:rPr lang="es-ES" sz="2800" dirty="0" err="1">
                <a:solidFill>
                  <a:schemeClr val="tx1"/>
                </a:solidFill>
              </a:rPr>
              <a:t>Herriko</a:t>
            </a:r>
            <a:r>
              <a:rPr lang="es-ES" sz="2800" dirty="0">
                <a:solidFill>
                  <a:schemeClr val="tx1"/>
                </a:solidFill>
              </a:rPr>
              <a:t> </a:t>
            </a:r>
            <a:r>
              <a:rPr lang="es-ES" sz="2800" dirty="0" err="1">
                <a:solidFill>
                  <a:schemeClr val="tx1"/>
                </a:solidFill>
              </a:rPr>
              <a:t>Unibertsitatea</a:t>
            </a:r>
            <a:r>
              <a:rPr lang="es-ES" sz="2800" dirty="0">
                <a:solidFill>
                  <a:schemeClr val="tx1"/>
                </a:solidFill>
              </a:rPr>
              <a:t>), dentro de la iniciativa OCW (Open </a:t>
            </a:r>
            <a:r>
              <a:rPr lang="es-ES" sz="2800" dirty="0" err="1">
                <a:solidFill>
                  <a:schemeClr val="tx1"/>
                </a:solidFill>
              </a:rPr>
              <a:t>Course</a:t>
            </a:r>
            <a:r>
              <a:rPr lang="es-ES" sz="2800" dirty="0">
                <a:solidFill>
                  <a:schemeClr val="tx1"/>
                </a:solidFill>
              </a:rPr>
              <a:t> </a:t>
            </a:r>
            <a:r>
              <a:rPr lang="es-ES" sz="2800" dirty="0" err="1">
                <a:solidFill>
                  <a:schemeClr val="tx1"/>
                </a:solidFill>
              </a:rPr>
              <a:t>Ware</a:t>
            </a:r>
            <a:r>
              <a:rPr lang="es-ES" sz="2800" dirty="0">
                <a:solidFill>
                  <a:schemeClr val="tx1"/>
                </a:solidFill>
              </a:rPr>
              <a:t>).</a:t>
            </a:r>
            <a:endParaRPr lang="es-ES_tradnl" sz="2800" dirty="0">
              <a:solidFill>
                <a:schemeClr val="tx1"/>
              </a:solidFill>
            </a:endParaRPr>
          </a:p>
          <a:p>
            <a:r>
              <a:rPr lang="es-ES" sz="2800" dirty="0">
                <a:solidFill>
                  <a:schemeClr val="tx1"/>
                </a:solidFill>
              </a:rPr>
              <a:t> </a:t>
            </a:r>
            <a:endParaRPr lang="es-ES_tradnl" sz="2800" dirty="0">
              <a:solidFill>
                <a:schemeClr val="tx1"/>
              </a:solidFill>
            </a:endParaRPr>
          </a:p>
          <a:p>
            <a:pPr algn="l"/>
            <a:r>
              <a:rPr lang="es-ES" sz="2800" dirty="0">
                <a:solidFill>
                  <a:schemeClr val="tx1"/>
                </a:solidFill>
              </a:rPr>
              <a:t>Puedes ver el curso completo en la siguiente web: ocw.ehu.es, </a:t>
            </a:r>
            <a:r>
              <a:rPr lang="es-ES" sz="2800" dirty="0" smtClean="0">
                <a:solidFill>
                  <a:schemeClr val="tx1"/>
                </a:solidFill>
              </a:rPr>
              <a:t>en </a:t>
            </a:r>
            <a:r>
              <a:rPr lang="es-ES" sz="2800" dirty="0">
                <a:solidFill>
                  <a:schemeClr val="tx1"/>
                </a:solidFill>
              </a:rPr>
              <a:t>el número </a:t>
            </a:r>
            <a:r>
              <a:rPr lang="es-ES" sz="2800" dirty="0" smtClean="0">
                <a:solidFill>
                  <a:schemeClr val="tx1"/>
                </a:solidFill>
              </a:rPr>
              <a:t>x </a:t>
            </a:r>
            <a:r>
              <a:rPr lang="es-ES" sz="2800" dirty="0">
                <a:solidFill>
                  <a:schemeClr val="tx1"/>
                </a:solidFill>
              </a:rPr>
              <a:t>(año </a:t>
            </a:r>
            <a:r>
              <a:rPr lang="es-ES" sz="2800" dirty="0" smtClean="0">
                <a:solidFill>
                  <a:schemeClr val="tx1"/>
                </a:solidFill>
              </a:rPr>
              <a:t>2016)</a:t>
            </a:r>
            <a:r>
              <a:rPr lang="es-ES" sz="2800" dirty="0">
                <a:solidFill>
                  <a:schemeClr val="tx1"/>
                </a:solidFill>
              </a:rPr>
              <a:t>, dentro de la sección </a:t>
            </a:r>
            <a:br>
              <a:rPr lang="es-ES" sz="2800" dirty="0">
                <a:solidFill>
                  <a:schemeClr val="tx1"/>
                </a:solidFill>
              </a:rPr>
            </a:br>
            <a:r>
              <a:rPr lang="es-ES" sz="2800" dirty="0" smtClean="0">
                <a:solidFill>
                  <a:schemeClr val="tx1"/>
                </a:solidFill>
              </a:rPr>
              <a:t>“Arte y Humanidades”.</a:t>
            </a:r>
            <a:endParaRPr lang="es-ES_tradnl" sz="2800" dirty="0">
              <a:solidFill>
                <a:schemeClr val="tx1"/>
              </a:solidFill>
            </a:endParaRPr>
          </a:p>
          <a:p>
            <a:r>
              <a:rPr lang="es-ES" sz="2800" dirty="0">
                <a:solidFill>
                  <a:schemeClr val="tx1"/>
                </a:solidFill>
              </a:rPr>
              <a:t> </a:t>
            </a:r>
            <a:endParaRPr lang="es-ES_tradnl" sz="2800" dirty="0">
              <a:solidFill>
                <a:schemeClr val="tx1"/>
              </a:solidFill>
            </a:endParaRPr>
          </a:p>
          <a:p>
            <a:pPr algn="l"/>
            <a:r>
              <a:rPr lang="es-ES" sz="2800" i="1" dirty="0">
                <a:solidFill>
                  <a:schemeClr val="tx1"/>
                </a:solidFill>
              </a:rPr>
              <a:t>Cómo citar:</a:t>
            </a:r>
            <a:endParaRPr lang="es-ES_tradnl" sz="2800" dirty="0">
              <a:solidFill>
                <a:schemeClr val="tx1"/>
              </a:solidFill>
            </a:endParaRPr>
          </a:p>
          <a:p>
            <a:pPr algn="l"/>
            <a:r>
              <a:rPr lang="es-ES_tradnl" sz="2800" dirty="0" err="1" smtClean="0">
                <a:solidFill>
                  <a:schemeClr val="tx1"/>
                </a:solidFill>
              </a:rPr>
              <a:t>Nerekan</a:t>
            </a:r>
            <a:r>
              <a:rPr lang="es-ES_tradnl" sz="2800" dirty="0" smtClean="0">
                <a:solidFill>
                  <a:schemeClr val="tx1"/>
                </a:solidFill>
              </a:rPr>
              <a:t>, Amaia;  Fresneda, Iratxe</a:t>
            </a:r>
            <a:r>
              <a:rPr lang="es-ES" sz="2800" dirty="0" smtClean="0">
                <a:solidFill>
                  <a:schemeClr val="tx1"/>
                </a:solidFill>
              </a:rPr>
              <a:t> (2016) </a:t>
            </a:r>
            <a:r>
              <a:rPr lang="es-ES" sz="2800" smtClean="0">
                <a:solidFill>
                  <a:schemeClr val="tx1"/>
                </a:solidFill>
              </a:rPr>
              <a:t>“</a:t>
            </a:r>
            <a:r>
              <a:rPr lang="es-ES" sz="2800" smtClean="0">
                <a:solidFill>
                  <a:schemeClr val="tx1"/>
                </a:solidFill>
              </a:rPr>
              <a:t>Guion </a:t>
            </a:r>
            <a:r>
              <a:rPr lang="es-ES" sz="2800" dirty="0" smtClean="0">
                <a:solidFill>
                  <a:schemeClr val="tx1"/>
                </a:solidFill>
              </a:rPr>
              <a:t>documental”, en </a:t>
            </a:r>
            <a:r>
              <a:rPr lang="es-ES" sz="2800" i="1" dirty="0">
                <a:solidFill>
                  <a:schemeClr val="tx1"/>
                </a:solidFill>
              </a:rPr>
              <a:t>OCW UPV/EHU, </a:t>
            </a:r>
            <a:r>
              <a:rPr lang="es-ES" sz="2800" dirty="0" smtClean="0">
                <a:solidFill>
                  <a:schemeClr val="tx1"/>
                </a:solidFill>
              </a:rPr>
              <a:t>nº9. </a:t>
            </a:r>
            <a:endParaRPr lang="es-ES_tradnl" sz="2800" dirty="0">
              <a:solidFill>
                <a:schemeClr val="tx1"/>
              </a:solidFill>
            </a:endParaRPr>
          </a:p>
          <a:p>
            <a:r>
              <a:rPr lang="es-ES_tradnl" sz="2800" b="1" dirty="0">
                <a:solidFill>
                  <a:schemeClr val="tx1"/>
                </a:solidFill>
              </a:rPr>
              <a:t> </a:t>
            </a:r>
            <a:endParaRPr lang="es-ES_tradnl" sz="2800" dirty="0">
              <a:solidFill>
                <a:schemeClr val="tx1"/>
              </a:solidFill>
            </a:endParaRPr>
          </a:p>
          <a:p>
            <a:pPr algn="l"/>
            <a:endParaRPr lang="es-ES" sz="2800" dirty="0">
              <a:solidFill>
                <a:schemeClr val="tx1"/>
              </a:solidFill>
            </a:endParaRPr>
          </a:p>
        </p:txBody>
      </p:sp>
      <p:sp>
        <p:nvSpPr>
          <p:cNvPr id="4" name="Rectángulo 3"/>
          <p:cNvSpPr/>
          <p:nvPr/>
        </p:nvSpPr>
        <p:spPr>
          <a:xfrm>
            <a:off x="4815840" y="1554260"/>
            <a:ext cx="4328160" cy="3970318"/>
          </a:xfrm>
          <a:prstGeom prst="rect">
            <a:avLst/>
          </a:prstGeom>
        </p:spPr>
        <p:txBody>
          <a:bodyPr wrap="square">
            <a:spAutoFit/>
          </a:bodyPr>
          <a:lstStyle/>
          <a:p>
            <a:pPr algn="ctr"/>
            <a:r>
              <a:rPr lang="es-ES_tradnl" b="1" u="sng" dirty="0" smtClean="0"/>
              <a:t>NOTAS SOBRE DERECHOS DE AUTOR/AS</a:t>
            </a:r>
            <a:endParaRPr lang="es-ES_tradnl" dirty="0"/>
          </a:p>
          <a:p>
            <a:r>
              <a:rPr lang="es-ES_tradnl" b="1" dirty="0"/>
              <a:t> </a:t>
            </a:r>
            <a:endParaRPr lang="es-ES_tradnl" dirty="0"/>
          </a:p>
          <a:p>
            <a:r>
              <a:rPr lang="es-ES_tradnl" dirty="0"/>
              <a:t>El presente trabajo está publicado bajo la licencia </a:t>
            </a:r>
            <a:r>
              <a:rPr lang="es-ES_tradnl" dirty="0" err="1"/>
              <a:t>Creative</a:t>
            </a:r>
            <a:r>
              <a:rPr lang="es-ES_tradnl" dirty="0"/>
              <a:t> </a:t>
            </a:r>
            <a:r>
              <a:rPr lang="es-ES_tradnl" dirty="0" err="1"/>
              <a:t>Commons</a:t>
            </a:r>
            <a:r>
              <a:rPr lang="es-ES_tradnl" dirty="0"/>
              <a:t>, que permite copiar, distribuir y comunicar públicamente esta obra de forma libre siempre que se cumplan las siguientes condiciones: </a:t>
            </a:r>
            <a:endParaRPr lang="es-ES_tradnl" dirty="0" smtClean="0"/>
          </a:p>
          <a:p>
            <a:endParaRPr lang="es-ES_tradnl" dirty="0" smtClean="0"/>
          </a:p>
          <a:p>
            <a:pPr marL="285750" indent="-285750">
              <a:buFont typeface="Arial"/>
              <a:buChar char="•"/>
            </a:pPr>
            <a:r>
              <a:rPr lang="es-ES_tradnl" dirty="0" smtClean="0"/>
              <a:t>Reconocer </a:t>
            </a:r>
            <a:r>
              <a:rPr lang="es-ES_tradnl" dirty="0"/>
              <a:t>su </a:t>
            </a:r>
            <a:r>
              <a:rPr lang="es-ES_tradnl" dirty="0" smtClean="0"/>
              <a:t>autoría. </a:t>
            </a:r>
          </a:p>
          <a:p>
            <a:pPr marL="285750" indent="-285750">
              <a:buFont typeface="Arial"/>
              <a:buChar char="•"/>
            </a:pPr>
            <a:r>
              <a:rPr lang="es-ES_tradnl" dirty="0"/>
              <a:t>N</a:t>
            </a:r>
            <a:r>
              <a:rPr lang="es-ES_tradnl" dirty="0" smtClean="0"/>
              <a:t>o </a:t>
            </a:r>
            <a:r>
              <a:rPr lang="es-ES_tradnl" dirty="0"/>
              <a:t>utilizar la obra para fines </a:t>
            </a:r>
            <a:r>
              <a:rPr lang="es-ES_tradnl" dirty="0" smtClean="0"/>
              <a:t>comerciales.</a:t>
            </a:r>
          </a:p>
          <a:p>
            <a:pPr marL="285750" indent="-285750">
              <a:buFont typeface="Arial"/>
              <a:buChar char="•"/>
            </a:pPr>
            <a:r>
              <a:rPr lang="es-ES_tradnl" dirty="0"/>
              <a:t>E</a:t>
            </a:r>
            <a:r>
              <a:rPr lang="es-ES_tradnl" dirty="0" smtClean="0"/>
              <a:t>n </a:t>
            </a:r>
            <a:r>
              <a:rPr lang="es-ES_tradnl" dirty="0"/>
              <a:t>caso de crear materiales reutilizando elementos de este trabajo, compartirlos bajo esta misma licencia. </a:t>
            </a:r>
          </a:p>
          <a:p>
            <a:r>
              <a:rPr lang="es-ES_tradnl" dirty="0"/>
              <a:t> </a:t>
            </a:r>
          </a:p>
        </p:txBody>
      </p:sp>
      <p:pic>
        <p:nvPicPr>
          <p:cNvPr id="6" name="Imagen 5" descr="Creative commons.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625914" y="5886570"/>
            <a:ext cx="1117600" cy="393700"/>
          </a:xfrm>
          <a:prstGeom prst="rect">
            <a:avLst/>
          </a:prstGeom>
        </p:spPr>
      </p:pic>
    </p:spTree>
    <p:extLst>
      <p:ext uri="{BB962C8B-B14F-4D97-AF65-F5344CB8AC3E}">
        <p14:creationId xmlns:p14="http://schemas.microsoft.com/office/powerpoint/2010/main" xmlns="" val="23185733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0" y="765175"/>
            <a:ext cx="99726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is-IS" sz="1800" dirty="0">
                <a:solidFill>
                  <a:srgbClr val="F2F2F2"/>
                </a:solidFill>
                <a:latin typeface="Arial Narrow" charset="0"/>
                <a:cs typeface="Arial Narrow" charset="0"/>
              </a:rPr>
              <a:t>DE LA IDEA AL </a:t>
            </a:r>
            <a:r>
              <a:rPr lang="is-IS" sz="1800" dirty="0" smtClean="0">
                <a:solidFill>
                  <a:srgbClr val="F2F2F2"/>
                </a:solidFill>
                <a:latin typeface="Arial Narrow" charset="0"/>
                <a:cs typeface="Arial Narrow" charset="0"/>
              </a:rPr>
              <a:t>GUION</a:t>
            </a:r>
            <a:r>
              <a:rPr lang="is-IS" sz="1800" dirty="0">
                <a:solidFill>
                  <a:srgbClr val="F2F2F2"/>
                </a:solidFill>
                <a:latin typeface="Arial Narrow" charset="0"/>
                <a:cs typeface="Arial Narrow" charset="0"/>
              </a:rPr>
              <a:t>: CREACIÓN DE UN PROYECTO DE </a:t>
            </a:r>
            <a:r>
              <a:rPr lang="is-IS" sz="1800" dirty="0" smtClean="0">
                <a:solidFill>
                  <a:srgbClr val="F2F2F2"/>
                </a:solidFill>
                <a:latin typeface="Arial Narrow" charset="0"/>
                <a:cs typeface="Arial Narrow" charset="0"/>
              </a:rPr>
              <a:t>GUION DOCUMENTAL</a:t>
            </a:r>
            <a:r>
              <a:rPr lang="es-ES" sz="1800" dirty="0" smtClean="0">
                <a:solidFill>
                  <a:srgbClr val="F2F2F2"/>
                </a:solidFill>
                <a:latin typeface="Arial Narrow" charset="0"/>
                <a:cs typeface="Arial Narrow" charset="0"/>
              </a:rPr>
              <a:t>: práctica </a:t>
            </a:r>
            <a:r>
              <a:rPr lang="es-ES" sz="1800" dirty="0">
                <a:solidFill>
                  <a:srgbClr val="F2F2F2"/>
                </a:solidFill>
                <a:latin typeface="Arial Narrow" charset="0"/>
                <a:cs typeface="Arial Narrow" charset="0"/>
              </a:rPr>
              <a:t>4</a:t>
            </a:r>
            <a:endParaRPr lang="eu-ES" sz="18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sp>
        <p:nvSpPr>
          <p:cNvPr id="3" name="Rectángulo 2"/>
          <p:cNvSpPr/>
          <p:nvPr/>
        </p:nvSpPr>
        <p:spPr>
          <a:xfrm>
            <a:off x="179512" y="1772816"/>
            <a:ext cx="8784976" cy="4924425"/>
          </a:xfrm>
          <a:prstGeom prst="rect">
            <a:avLst/>
          </a:prstGeom>
        </p:spPr>
        <p:txBody>
          <a:bodyPr wrap="square">
            <a:spAutoFit/>
          </a:bodyPr>
          <a:lstStyle/>
          <a:p>
            <a:pPr algn="ctr"/>
            <a:r>
              <a:rPr lang="es-ES_tradnl" sz="2800" b="1" dirty="0"/>
              <a:t>Escritura del tratamiento y del </a:t>
            </a:r>
            <a:r>
              <a:rPr lang="es-ES_tradnl" sz="2800" b="1" dirty="0" smtClean="0"/>
              <a:t>Guion </a:t>
            </a:r>
            <a:r>
              <a:rPr lang="es-ES_tradnl" sz="2800" b="1" dirty="0"/>
              <a:t>técnico vinculado al proyecto de guión </a:t>
            </a:r>
            <a:r>
              <a:rPr lang="es-ES_tradnl" sz="2800" b="1" dirty="0" smtClean="0"/>
              <a:t>documental</a:t>
            </a:r>
          </a:p>
          <a:p>
            <a:pPr algn="ctr"/>
            <a:r>
              <a:rPr lang="es-ES_tradnl" dirty="0" smtClean="0"/>
              <a:t> </a:t>
            </a:r>
          </a:p>
          <a:p>
            <a:pPr algn="just"/>
            <a:r>
              <a:rPr lang="es-ES_tradnl" sz="2000" b="1" dirty="0" smtClean="0"/>
              <a:t>Tratamiento del guión: </a:t>
            </a:r>
            <a:r>
              <a:rPr lang="es-ES_tradnl" sz="2000" dirty="0" smtClean="0"/>
              <a:t>escribe el tratamiento de tu proyecto documental desarrollado en la práctica 3. El tratamiento es el relato secuenciado de tu historia. Por lo tanto, debes definir cuantas secuencias tiene tu guión y qué sucede (brevemente) en cada una de ellas. </a:t>
            </a:r>
          </a:p>
          <a:p>
            <a:pPr algn="just"/>
            <a:endParaRPr lang="es-ES_tradnl" sz="2000" dirty="0" smtClean="0"/>
          </a:p>
          <a:p>
            <a:pPr algn="just"/>
            <a:r>
              <a:rPr lang="es-ES_tradnl" sz="2000" b="1" dirty="0" smtClean="0"/>
              <a:t>Guion técnico:</a:t>
            </a:r>
            <a:r>
              <a:rPr lang="es-ES" sz="2000" dirty="0" smtClean="0"/>
              <a:t> realiza un guion técnico siguiendo el esquema presentado a continuación realizando un acercamiento a la posible realización del proyecto documental presentado (a pesar de que luego sea modificado en el rodaje y la sala de edición).</a:t>
            </a:r>
          </a:p>
          <a:p>
            <a:pPr algn="just"/>
            <a:r>
              <a:rPr lang="es-ES" sz="2000" dirty="0" smtClean="0"/>
              <a:t>Trata de </a:t>
            </a:r>
            <a:r>
              <a:rPr lang="es-ES" sz="2000" i="1" dirty="0" smtClean="0"/>
              <a:t>escribir en imágenes</a:t>
            </a:r>
            <a:r>
              <a:rPr lang="es-ES" sz="2000" dirty="0" smtClean="0"/>
              <a:t>, con claridad, de forma sintética, precisa para que pueda ser “leído y visto” casi al mismo tiempo.</a:t>
            </a:r>
          </a:p>
          <a:p>
            <a:endParaRPr lang="es-ES_tradnl" sz="2000" b="1" dirty="0"/>
          </a:p>
        </p:txBody>
      </p:sp>
    </p:spTree>
    <p:extLst>
      <p:ext uri="{BB962C8B-B14F-4D97-AF65-F5344CB8AC3E}">
        <p14:creationId xmlns:p14="http://schemas.microsoft.com/office/powerpoint/2010/main" xmlns="" val="38723980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0" y="765175"/>
            <a:ext cx="99726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is-IS" sz="1800" dirty="0">
                <a:solidFill>
                  <a:srgbClr val="F2F2F2"/>
                </a:solidFill>
                <a:latin typeface="Arial Narrow" charset="0"/>
                <a:cs typeface="Arial Narrow" charset="0"/>
              </a:rPr>
              <a:t>DE LA IDEA AL </a:t>
            </a:r>
            <a:r>
              <a:rPr lang="is-IS" sz="1800" dirty="0" smtClean="0">
                <a:solidFill>
                  <a:srgbClr val="F2F2F2"/>
                </a:solidFill>
                <a:latin typeface="Arial Narrow" charset="0"/>
                <a:cs typeface="Arial Narrow" charset="0"/>
              </a:rPr>
              <a:t>GUION</a:t>
            </a:r>
            <a:r>
              <a:rPr lang="is-IS" sz="1800" dirty="0">
                <a:solidFill>
                  <a:srgbClr val="F2F2F2"/>
                </a:solidFill>
                <a:latin typeface="Arial Narrow" charset="0"/>
                <a:cs typeface="Arial Narrow" charset="0"/>
              </a:rPr>
              <a:t>: CREACIÓN DE UN PROYECTO DE </a:t>
            </a:r>
            <a:r>
              <a:rPr lang="is-IS" sz="1800" dirty="0" smtClean="0">
                <a:solidFill>
                  <a:srgbClr val="F2F2F2"/>
                </a:solidFill>
                <a:latin typeface="Arial Narrow" charset="0"/>
                <a:cs typeface="Arial Narrow" charset="0"/>
              </a:rPr>
              <a:t>GUION </a:t>
            </a:r>
            <a:r>
              <a:rPr lang="is-IS" sz="1800" dirty="0" smtClean="0">
                <a:solidFill>
                  <a:srgbClr val="F2F2F2"/>
                </a:solidFill>
                <a:latin typeface="Arial Narrow" charset="0"/>
                <a:cs typeface="Arial Narrow" charset="0"/>
              </a:rPr>
              <a:t>DOCUMENTAL</a:t>
            </a:r>
            <a:r>
              <a:rPr lang="es-ES" sz="1800" dirty="0" smtClean="0">
                <a:solidFill>
                  <a:srgbClr val="F2F2F2"/>
                </a:solidFill>
                <a:latin typeface="Arial Narrow" charset="0"/>
                <a:cs typeface="Arial Narrow" charset="0"/>
              </a:rPr>
              <a:t>: práctica </a:t>
            </a:r>
            <a:r>
              <a:rPr lang="es-ES" sz="1800" dirty="0">
                <a:solidFill>
                  <a:srgbClr val="F2F2F2"/>
                </a:solidFill>
                <a:latin typeface="Arial Narrow" charset="0"/>
                <a:cs typeface="Arial Narrow" charset="0"/>
              </a:rPr>
              <a:t>4</a:t>
            </a:r>
            <a:endParaRPr lang="eu-ES" sz="18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a:t>
            </a:r>
            <a:r>
              <a:rPr lang="es-ES" sz="2000" b="1" dirty="0" smtClean="0">
                <a:latin typeface="Arial Narrow"/>
                <a:cs typeface="Arial Narrow"/>
              </a:rPr>
              <a:t>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graphicFrame>
        <p:nvGraphicFramePr>
          <p:cNvPr id="4" name="Tabla 3"/>
          <p:cNvGraphicFramePr>
            <a:graphicFrameLocks noGrp="1"/>
          </p:cNvGraphicFramePr>
          <p:nvPr>
            <p:extLst>
              <p:ext uri="{D42A27DB-BD31-4B8C-83A1-F6EECF244321}">
                <p14:modId xmlns:p14="http://schemas.microsoft.com/office/powerpoint/2010/main" xmlns="" val="2831845756"/>
              </p:ext>
            </p:extLst>
          </p:nvPr>
        </p:nvGraphicFramePr>
        <p:xfrm>
          <a:off x="323528" y="1556793"/>
          <a:ext cx="8208911" cy="5066384"/>
        </p:xfrm>
        <a:graphic>
          <a:graphicData uri="http://schemas.openxmlformats.org/drawingml/2006/table">
            <a:tbl>
              <a:tblPr firstRow="1" bandRow="1">
                <a:tableStyleId>{616DA210-FB5B-4158-B5E0-FEB733F419BA}</a:tableStyleId>
              </a:tblPr>
              <a:tblGrid>
                <a:gridCol w="965753"/>
                <a:gridCol w="2207439"/>
                <a:gridCol w="1448632"/>
                <a:gridCol w="2621335"/>
                <a:gridCol w="965752"/>
              </a:tblGrid>
              <a:tr h="905495">
                <a:tc>
                  <a:txBody>
                    <a:bodyPr/>
                    <a:lstStyle/>
                    <a:p>
                      <a:pPr algn="ctr"/>
                      <a:r>
                        <a:rPr lang="es-ES" sz="1400" dirty="0" smtClean="0"/>
                        <a:t>Secuencia nº</a:t>
                      </a:r>
                      <a:endParaRPr lang="es-ES" sz="1400" dirty="0"/>
                    </a:p>
                  </a:txBody>
                  <a:tcPr/>
                </a:tc>
                <a:tc>
                  <a:txBody>
                    <a:bodyPr/>
                    <a:lstStyle/>
                    <a:p>
                      <a:pPr algn="ctr"/>
                      <a:r>
                        <a:rPr lang="es-ES" sz="1400" dirty="0" smtClean="0"/>
                        <a:t>Descripción de la acción</a:t>
                      </a:r>
                      <a:endParaRPr lang="es-ES" sz="1400" dirty="0"/>
                    </a:p>
                  </a:txBody>
                  <a:tcPr/>
                </a:tc>
                <a:tc>
                  <a:txBody>
                    <a:bodyPr/>
                    <a:lstStyle/>
                    <a:p>
                      <a:pPr algn="ctr"/>
                      <a:r>
                        <a:rPr lang="es-ES" dirty="0" smtClean="0"/>
                        <a:t>Tipo de plano</a:t>
                      </a:r>
                      <a:endParaRPr lang="es-ES" dirty="0"/>
                    </a:p>
                  </a:txBody>
                  <a:tcPr/>
                </a:tc>
                <a:tc>
                  <a:txBody>
                    <a:bodyPr/>
                    <a:lstStyle/>
                    <a:p>
                      <a:pPr algn="ctr"/>
                      <a:r>
                        <a:rPr lang="es-ES" dirty="0" smtClean="0"/>
                        <a:t>Sonido</a:t>
                      </a:r>
                      <a:endParaRPr lang="es-ES" dirty="0"/>
                    </a:p>
                  </a:txBody>
                  <a:tcPr/>
                </a:tc>
                <a:tc>
                  <a:txBody>
                    <a:bodyPr/>
                    <a:lstStyle/>
                    <a:p>
                      <a:pPr algn="ctr"/>
                      <a:r>
                        <a:rPr lang="es-ES" dirty="0" smtClean="0"/>
                        <a:t>Texto </a:t>
                      </a:r>
                    </a:p>
                    <a:p>
                      <a:pPr algn="ctr"/>
                      <a:r>
                        <a:rPr lang="es-ES" dirty="0" smtClean="0"/>
                        <a:t>(voz en off)</a:t>
                      </a:r>
                      <a:endParaRPr lang="es-ES" dirty="0"/>
                    </a:p>
                  </a:txBody>
                  <a:tcPr/>
                </a:tc>
              </a:tr>
              <a:tr h="1720440">
                <a:tc>
                  <a:txBody>
                    <a:bodyPr/>
                    <a:lstStyle/>
                    <a:p>
                      <a:r>
                        <a:rPr lang="es-ES" dirty="0" smtClean="0"/>
                        <a:t>1</a:t>
                      </a:r>
                      <a:endParaRPr lang="es-ES" dirty="0"/>
                    </a:p>
                  </a:txBody>
                  <a:tcPr/>
                </a:tc>
                <a:tc>
                  <a:txBody>
                    <a:bodyPr/>
                    <a:lstStyle/>
                    <a:p>
                      <a:r>
                        <a:rPr lang="es-ES" dirty="0" smtClean="0"/>
                        <a:t>Atardecer. Exterior.</a:t>
                      </a:r>
                      <a:r>
                        <a:rPr lang="es-ES" baseline="0" dirty="0" smtClean="0"/>
                        <a:t> Una joven esta</a:t>
                      </a:r>
                      <a:r>
                        <a:rPr lang="es-ES" dirty="0" smtClean="0"/>
                        <a:t> sentada leyendo en</a:t>
                      </a:r>
                      <a:r>
                        <a:rPr lang="es-ES" baseline="0" dirty="0" smtClean="0"/>
                        <a:t> las escaleras de la entrada de </a:t>
                      </a:r>
                      <a:r>
                        <a:rPr lang="es-ES" baseline="0" smtClean="0"/>
                        <a:t>la facultad.</a:t>
                      </a:r>
                      <a:endParaRPr lang="es-E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S" baseline="0" dirty="0" smtClean="0"/>
                        <a:t>Plano secuencia general con trípode.</a:t>
                      </a:r>
                      <a:endParaRPr lang="es-ES" dirty="0" smtClean="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S" dirty="0" smtClean="0"/>
                        <a:t>Ambiente.</a:t>
                      </a:r>
                      <a:r>
                        <a:rPr lang="es-ES" baseline="0" dirty="0" smtClean="0"/>
                        <a:t> Pájaros, coches, aviones, gente.</a:t>
                      </a:r>
                      <a:endParaRPr lang="es-ES" dirty="0"/>
                    </a:p>
                  </a:txBody>
                  <a:tcPr/>
                </a:tc>
                <a:tc>
                  <a:txBody>
                    <a:bodyPr/>
                    <a:lstStyle/>
                    <a:p>
                      <a:endParaRPr lang="es-ES" dirty="0"/>
                    </a:p>
                  </a:txBody>
                  <a:tcPr/>
                </a:tc>
              </a:tr>
              <a:tr h="603656">
                <a:tc>
                  <a:txBody>
                    <a:bodyPr/>
                    <a:lstStyle/>
                    <a:p>
                      <a:endParaRPr lang="es-ES"/>
                    </a:p>
                  </a:txBody>
                  <a:tcPr/>
                </a:tc>
                <a:tc>
                  <a:txBody>
                    <a:bodyPr/>
                    <a:lstStyle/>
                    <a:p>
                      <a:endParaRPr lang="es-ES" dirty="0"/>
                    </a:p>
                  </a:txBody>
                  <a:tcPr/>
                </a:tc>
                <a:tc>
                  <a:txBody>
                    <a:bodyPr/>
                    <a:lstStyle/>
                    <a:p>
                      <a:endParaRPr lang="es-ES" dirty="0"/>
                    </a:p>
                  </a:txBody>
                  <a:tcPr/>
                </a:tc>
                <a:tc>
                  <a:txBody>
                    <a:bodyPr/>
                    <a:lstStyle/>
                    <a:p>
                      <a:endParaRPr lang="es-ES"/>
                    </a:p>
                  </a:txBody>
                  <a:tcPr/>
                </a:tc>
                <a:tc>
                  <a:txBody>
                    <a:bodyPr/>
                    <a:lstStyle/>
                    <a:p>
                      <a:endParaRPr lang="es-ES"/>
                    </a:p>
                  </a:txBody>
                  <a:tcPr/>
                </a:tc>
              </a:tr>
              <a:tr h="603656">
                <a:tc>
                  <a:txBody>
                    <a:bodyPr/>
                    <a:lstStyle/>
                    <a:p>
                      <a:endParaRPr lang="es-ES"/>
                    </a:p>
                  </a:txBody>
                  <a:tcPr/>
                </a:tc>
                <a:tc>
                  <a:txBody>
                    <a:bodyPr/>
                    <a:lstStyle/>
                    <a:p>
                      <a:endParaRPr lang="es-ES"/>
                    </a:p>
                  </a:txBody>
                  <a:tcPr/>
                </a:tc>
                <a:tc>
                  <a:txBody>
                    <a:bodyPr/>
                    <a:lstStyle/>
                    <a:p>
                      <a:endParaRPr lang="es-ES"/>
                    </a:p>
                  </a:txBody>
                  <a:tcPr/>
                </a:tc>
                <a:tc>
                  <a:txBody>
                    <a:bodyPr/>
                    <a:lstStyle/>
                    <a:p>
                      <a:endParaRPr lang="es-ES"/>
                    </a:p>
                  </a:txBody>
                  <a:tcPr/>
                </a:tc>
                <a:tc>
                  <a:txBody>
                    <a:bodyPr/>
                    <a:lstStyle/>
                    <a:p>
                      <a:endParaRPr lang="es-ES"/>
                    </a:p>
                  </a:txBody>
                  <a:tcPr/>
                </a:tc>
              </a:tr>
              <a:tr h="603656">
                <a:tc>
                  <a:txBody>
                    <a:bodyPr/>
                    <a:lstStyle/>
                    <a:p>
                      <a:endParaRPr lang="es-ES"/>
                    </a:p>
                  </a:txBody>
                  <a:tcPr/>
                </a:tc>
                <a:tc>
                  <a:txBody>
                    <a:bodyPr/>
                    <a:lstStyle/>
                    <a:p>
                      <a:endParaRPr lang="es-ES"/>
                    </a:p>
                  </a:txBody>
                  <a:tcPr/>
                </a:tc>
                <a:tc>
                  <a:txBody>
                    <a:bodyPr/>
                    <a:lstStyle/>
                    <a:p>
                      <a:endParaRPr lang="es-ES"/>
                    </a:p>
                  </a:txBody>
                  <a:tcPr/>
                </a:tc>
                <a:tc>
                  <a:txBody>
                    <a:bodyPr/>
                    <a:lstStyle/>
                    <a:p>
                      <a:endParaRPr lang="es-ES"/>
                    </a:p>
                  </a:txBody>
                  <a:tcPr/>
                </a:tc>
                <a:tc>
                  <a:txBody>
                    <a:bodyPr/>
                    <a:lstStyle/>
                    <a:p>
                      <a:endParaRPr lang="es-ES"/>
                    </a:p>
                  </a:txBody>
                  <a:tcPr/>
                </a:tc>
              </a:tr>
              <a:tr h="603656">
                <a:tc>
                  <a:txBody>
                    <a:bodyPr/>
                    <a:lstStyle/>
                    <a:p>
                      <a:endParaRPr lang="es-ES"/>
                    </a:p>
                  </a:txBody>
                  <a:tcPr/>
                </a:tc>
                <a:tc>
                  <a:txBody>
                    <a:bodyPr/>
                    <a:lstStyle/>
                    <a:p>
                      <a:endParaRPr lang="es-ES"/>
                    </a:p>
                  </a:txBody>
                  <a:tcPr/>
                </a:tc>
                <a:tc>
                  <a:txBody>
                    <a:bodyPr/>
                    <a:lstStyle/>
                    <a:p>
                      <a:endParaRPr lang="es-ES"/>
                    </a:p>
                  </a:txBody>
                  <a:tcPr/>
                </a:tc>
                <a:tc>
                  <a:txBody>
                    <a:bodyPr/>
                    <a:lstStyle/>
                    <a:p>
                      <a:endParaRPr lang="es-ES"/>
                    </a:p>
                  </a:txBody>
                  <a:tcPr/>
                </a:tc>
                <a:tc>
                  <a:txBody>
                    <a:bodyPr/>
                    <a:lstStyle/>
                    <a:p>
                      <a:endParaRPr lang="es-ES" dirty="0"/>
                    </a:p>
                  </a:txBody>
                  <a:tcPr/>
                </a:tc>
              </a:tr>
            </a:tbl>
          </a:graphicData>
        </a:graphic>
      </p:graphicFrame>
    </p:spTree>
    <p:extLst>
      <p:ext uri="{BB962C8B-B14F-4D97-AF65-F5344CB8AC3E}">
        <p14:creationId xmlns:p14="http://schemas.microsoft.com/office/powerpoint/2010/main" xmlns="" val="871378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159</TotalTime>
  <Words>116</Words>
  <Application>Microsoft Office PowerPoint</Application>
  <PresentationFormat>Presentación en pantalla (4:3)</PresentationFormat>
  <Paragraphs>39</Paragraphs>
  <Slides>3</Slides>
  <Notes>1</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Tema de Office</vt:lpstr>
      <vt:lpstr>GUION DOCUMENTAL</vt:lpstr>
      <vt:lpstr>Diapositiva 2</vt:lpstr>
      <vt:lpstr>Diapositiva 3</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GUION DOCUMENTAL Portada</dc:title>
  <dc:creator>Iratxe</dc:creator>
  <cp:lastModifiedBy>Administrador</cp:lastModifiedBy>
  <cp:revision>21</cp:revision>
  <dcterms:created xsi:type="dcterms:W3CDTF">2016-04-20T21:06:29Z</dcterms:created>
  <dcterms:modified xsi:type="dcterms:W3CDTF">2016-06-13T16:32:37Z</dcterms:modified>
</cp:coreProperties>
</file>