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57FE5-017B-48DE-991D-497466A4BCD3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9AD06-3A8B-40EB-9983-27CF87A709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7E1D02-9D5F-4294-AD30-845D32339C93}" type="slidenum">
              <a:rPr lang="eu-ES"/>
              <a:pPr/>
              <a:t>2</a:t>
            </a:fld>
            <a:endParaRPr lang="eu-E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u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540EB-B9F0-47AD-B698-BF161380C946}" type="datetimeFigureOut">
              <a:rPr lang="es-ES" smtClean="0"/>
              <a:pPr/>
              <a:t>26/05/2015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D1788-B87F-4530-A560-6A1FED7A66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2.5/e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1.xml"/><Relationship Id="rId7" Type="http://schemas.openxmlformats.org/officeDocument/2006/relationships/hyperlink" Target="http://creativecommons.org/licenses/by-nc-sa/2.5/es/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2" descr="logo_pap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84784"/>
            <a:ext cx="5504411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67544" y="5362183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1200" dirty="0" err="1" smtClean="0"/>
              <a:t>Lan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hau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Creative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Commons</a:t>
            </a:r>
            <a:r>
              <a:rPr lang="es-ES_tradnl" sz="1200" dirty="0" smtClean="0"/>
              <a:t>-en </a:t>
            </a:r>
            <a:r>
              <a:rPr lang="es-ES_tradnl" sz="1200" dirty="0" err="1" smtClean="0"/>
              <a:t>Nazioarteko</a:t>
            </a:r>
            <a:r>
              <a:rPr lang="es-ES_tradnl" sz="1200" dirty="0" smtClean="0"/>
              <a:t> 3.0 </a:t>
            </a:r>
            <a:r>
              <a:rPr lang="es-ES_tradnl" sz="1200" dirty="0" err="1" smtClean="0"/>
              <a:t>lizentziaren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mendeko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Azterketa</a:t>
            </a:r>
            <a:r>
              <a:rPr lang="es-ES_tradnl" sz="1200" dirty="0" smtClean="0"/>
              <a:t>-Ez </a:t>
            </a:r>
            <a:r>
              <a:rPr lang="es-ES_tradnl" sz="1200" dirty="0" err="1" smtClean="0"/>
              <a:t>komertzial-Partekatu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lizentziaren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mende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dago</a:t>
            </a:r>
            <a:r>
              <a:rPr lang="es-ES_tradnl" sz="1200" dirty="0" smtClean="0"/>
              <a:t>. </a:t>
            </a:r>
            <a:r>
              <a:rPr lang="es-ES_tradnl" sz="1200" dirty="0" err="1" smtClean="0"/>
              <a:t>Lizentzia</a:t>
            </a:r>
            <a:r>
              <a:rPr lang="es-ES_tradnl" sz="1200" dirty="0" smtClean="0"/>
              <a:t> horren </a:t>
            </a:r>
            <a:r>
              <a:rPr lang="es-ES_tradnl" sz="1200" dirty="0" err="1" smtClean="0"/>
              <a:t>kopia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ikusteko</a:t>
            </a:r>
            <a:r>
              <a:rPr lang="es-ES_tradnl" sz="1200" dirty="0" smtClean="0"/>
              <a:t>, </a:t>
            </a:r>
            <a:r>
              <a:rPr lang="es-ES_tradnl" sz="1200" dirty="0" err="1" smtClean="0"/>
              <a:t>sartu</a:t>
            </a:r>
            <a:r>
              <a:rPr lang="es-ES_tradnl" sz="1200" dirty="0" smtClean="0"/>
              <a:t> http://creativecommons.org/licenses/by-nc-sa/3.0/es/ </a:t>
            </a:r>
            <a:r>
              <a:rPr lang="es-ES_tradnl" sz="1200" dirty="0" err="1" smtClean="0"/>
              <a:t>helbidean</a:t>
            </a:r>
            <a:r>
              <a:rPr lang="es-ES_tradnl" dirty="0" smtClean="0"/>
              <a:t>.</a:t>
            </a:r>
            <a:endParaRPr lang="es-ES" dirty="0" smtClean="0"/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eu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2" name="Imagen 4" descr="Creative Commons License">
            <a:hlinkClick r:id="rId3" tooltip="&quot;Creative Commons License&quot;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6237312"/>
            <a:ext cx="84137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9" name="Text Box 3"/>
          <p:cNvSpPr txBox="1">
            <a:spLocks noChangeArrowheads="1"/>
          </p:cNvSpPr>
          <p:nvPr/>
        </p:nvSpPr>
        <p:spPr bwMode="auto">
          <a:xfrm>
            <a:off x="395536" y="260648"/>
            <a:ext cx="7775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dirty="0" err="1"/>
              <a:t>Brønsted</a:t>
            </a:r>
            <a:r>
              <a:rPr lang="es-ES_tradnl" dirty="0"/>
              <a:t>/</a:t>
            </a:r>
            <a:r>
              <a:rPr lang="es-ES_tradnl" dirty="0" err="1"/>
              <a:t>Lowry-ren</a:t>
            </a:r>
            <a:r>
              <a:rPr lang="es-ES_tradnl" dirty="0"/>
              <a:t> </a:t>
            </a:r>
            <a:r>
              <a:rPr lang="es-ES_tradnl" dirty="0" err="1"/>
              <a:t>definizioa</a:t>
            </a:r>
            <a:r>
              <a:rPr lang="es-ES_tradnl" dirty="0"/>
              <a:t>: </a:t>
            </a:r>
            <a:r>
              <a:rPr lang="es-ES_tradnl" dirty="0" err="1"/>
              <a:t>disoluzio</a:t>
            </a:r>
            <a:r>
              <a:rPr lang="es-ES_tradnl" dirty="0"/>
              <a:t> </a:t>
            </a:r>
            <a:r>
              <a:rPr lang="es-ES_tradnl" dirty="0" err="1"/>
              <a:t>akuosoetan</a:t>
            </a:r>
            <a:endParaRPr lang="eu-ES" dirty="0"/>
          </a:p>
        </p:txBody>
      </p:sp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467544" y="692696"/>
            <a:ext cx="698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u-ES" dirty="0" err="1"/>
              <a:t>pH-aren</a:t>
            </a:r>
            <a:r>
              <a:rPr lang="eu-ES" dirty="0"/>
              <a:t> </a:t>
            </a:r>
            <a:r>
              <a:rPr lang="eu-ES" dirty="0" smtClean="0"/>
              <a:t>kalkulua egiteko estrategia</a:t>
            </a:r>
            <a:endParaRPr lang="eu-ES" dirty="0"/>
          </a:p>
        </p:txBody>
      </p:sp>
      <p:sp>
        <p:nvSpPr>
          <p:cNvPr id="444421" name="Rectangle 5"/>
          <p:cNvSpPr>
            <a:spLocks noChangeArrowheads="1"/>
          </p:cNvSpPr>
          <p:nvPr/>
        </p:nvSpPr>
        <p:spPr bwMode="auto">
          <a:xfrm>
            <a:off x="-143744" y="258090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44422" name="Rectangle 6"/>
          <p:cNvSpPr>
            <a:spLocks noChangeArrowheads="1"/>
          </p:cNvSpPr>
          <p:nvPr/>
        </p:nvSpPr>
        <p:spPr bwMode="auto">
          <a:xfrm>
            <a:off x="-143744" y="254756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44423" name="Rectangle 7"/>
          <p:cNvSpPr>
            <a:spLocks noChangeArrowheads="1"/>
          </p:cNvSpPr>
          <p:nvPr/>
        </p:nvSpPr>
        <p:spPr bwMode="auto">
          <a:xfrm>
            <a:off x="-143744" y="257137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44424" name="AutoShape 8"/>
          <p:cNvSpPr>
            <a:spLocks noChangeArrowheads="1"/>
          </p:cNvSpPr>
          <p:nvPr/>
        </p:nvSpPr>
        <p:spPr bwMode="auto">
          <a:xfrm>
            <a:off x="3348756" y="1483940"/>
            <a:ext cx="3311525" cy="57626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>
                <a:solidFill>
                  <a:schemeClr val="bg1"/>
                </a:solidFill>
              </a:rPr>
              <a:t>Zenbat protolito?</a:t>
            </a:r>
          </a:p>
        </p:txBody>
      </p:sp>
      <p:sp>
        <p:nvSpPr>
          <p:cNvPr id="444429" name="AutoShape 13"/>
          <p:cNvSpPr>
            <a:spLocks noChangeArrowheads="1"/>
          </p:cNvSpPr>
          <p:nvPr/>
        </p:nvSpPr>
        <p:spPr bwMode="auto">
          <a:xfrm>
            <a:off x="180106" y="2276103"/>
            <a:ext cx="2087563" cy="57626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>
                <a:solidFill>
                  <a:schemeClr val="bg1"/>
                </a:solidFill>
              </a:rPr>
              <a:t>sendoa edo ahula?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548531" y="1339478"/>
            <a:ext cx="1800225" cy="865187"/>
            <a:chOff x="1066" y="1207"/>
            <a:chExt cx="1134" cy="545"/>
          </a:xfrm>
        </p:grpSpPr>
        <p:sp>
          <p:nvSpPr>
            <p:cNvPr id="444425" name="Line 9"/>
            <p:cNvSpPr>
              <a:spLocks noChangeShapeType="1"/>
            </p:cNvSpPr>
            <p:nvPr/>
          </p:nvSpPr>
          <p:spPr bwMode="auto">
            <a:xfrm flipH="1">
              <a:off x="1066" y="1480"/>
              <a:ext cx="11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27" name="Text Box 11"/>
            <p:cNvSpPr txBox="1">
              <a:spLocks noChangeArrowheads="1"/>
            </p:cNvSpPr>
            <p:nvPr/>
          </p:nvSpPr>
          <p:spPr bwMode="auto">
            <a:xfrm>
              <a:off x="1655" y="1207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u-ES"/>
                <a:t>1</a:t>
              </a:r>
            </a:p>
          </p:txBody>
        </p:sp>
        <p:sp>
          <p:nvSpPr>
            <p:cNvPr id="444430" name="Line 14"/>
            <p:cNvSpPr>
              <a:spLocks noChangeShapeType="1"/>
            </p:cNvSpPr>
            <p:nvPr/>
          </p:nvSpPr>
          <p:spPr bwMode="auto">
            <a:xfrm>
              <a:off x="1066" y="1480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44431" name="Line 15"/>
          <p:cNvSpPr>
            <a:spLocks noChangeShapeType="1"/>
          </p:cNvSpPr>
          <p:nvPr/>
        </p:nvSpPr>
        <p:spPr bwMode="auto">
          <a:xfrm>
            <a:off x="756369" y="2923803"/>
            <a:ext cx="0" cy="2952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44432" name="Text Box 16"/>
          <p:cNvSpPr txBox="1">
            <a:spLocks noChangeArrowheads="1"/>
          </p:cNvSpPr>
          <p:nvPr/>
        </p:nvSpPr>
        <p:spPr bwMode="auto">
          <a:xfrm>
            <a:off x="827806" y="357309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u-ES"/>
              <a:t>sendoa</a:t>
            </a:r>
          </a:p>
        </p:txBody>
      </p:sp>
      <p:sp>
        <p:nvSpPr>
          <p:cNvPr id="444435" name="AutoShape 19"/>
          <p:cNvSpPr>
            <a:spLocks noChangeArrowheads="1"/>
          </p:cNvSpPr>
          <p:nvPr/>
        </p:nvSpPr>
        <p:spPr bwMode="auto">
          <a:xfrm>
            <a:off x="1619968" y="4939928"/>
            <a:ext cx="2303960" cy="431800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 dirty="0" smtClean="0">
                <a:solidFill>
                  <a:srgbClr val="CC0099"/>
                </a:solidFill>
              </a:rPr>
              <a:t>c(azido sendoa)=[</a:t>
            </a:r>
            <a:r>
              <a:rPr lang="eu-ES" dirty="0">
                <a:solidFill>
                  <a:srgbClr val="CC0099"/>
                </a:solidFill>
              </a:rPr>
              <a:t>H</a:t>
            </a:r>
            <a:r>
              <a:rPr lang="eu-ES" baseline="-25000" dirty="0">
                <a:solidFill>
                  <a:srgbClr val="CC0099"/>
                </a:solidFill>
              </a:rPr>
              <a:t>3</a:t>
            </a:r>
            <a:r>
              <a:rPr lang="eu-ES" dirty="0">
                <a:solidFill>
                  <a:srgbClr val="CC0099"/>
                </a:solidFill>
              </a:rPr>
              <a:t>O</a:t>
            </a:r>
            <a:r>
              <a:rPr lang="eu-ES" baseline="30000" dirty="0">
                <a:solidFill>
                  <a:srgbClr val="CC0099"/>
                </a:solidFill>
              </a:rPr>
              <a:t>+</a:t>
            </a:r>
            <a:r>
              <a:rPr lang="eu-ES" dirty="0">
                <a:solidFill>
                  <a:srgbClr val="CC0099"/>
                </a:solidFill>
              </a:rPr>
              <a:t>]</a:t>
            </a:r>
          </a:p>
        </p:txBody>
      </p:sp>
      <p:sp>
        <p:nvSpPr>
          <p:cNvPr id="444436" name="Line 20"/>
          <p:cNvSpPr>
            <a:spLocks noChangeShapeType="1"/>
          </p:cNvSpPr>
          <p:nvPr/>
        </p:nvSpPr>
        <p:spPr bwMode="auto">
          <a:xfrm>
            <a:off x="827806" y="5157415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44437" name="Line 21"/>
          <p:cNvSpPr>
            <a:spLocks noChangeShapeType="1"/>
          </p:cNvSpPr>
          <p:nvPr/>
        </p:nvSpPr>
        <p:spPr bwMode="auto">
          <a:xfrm>
            <a:off x="827806" y="5876553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44438" name="AutoShape 22"/>
          <p:cNvSpPr>
            <a:spLocks noChangeArrowheads="1"/>
          </p:cNvSpPr>
          <p:nvPr/>
        </p:nvSpPr>
        <p:spPr bwMode="auto">
          <a:xfrm>
            <a:off x="1619969" y="5660653"/>
            <a:ext cx="2303959" cy="431800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 dirty="0" smtClean="0">
                <a:solidFill>
                  <a:srgbClr val="CC0099"/>
                </a:solidFill>
              </a:rPr>
              <a:t>c(base sendoa)=[</a:t>
            </a:r>
            <a:r>
              <a:rPr lang="eu-ES" dirty="0">
                <a:solidFill>
                  <a:srgbClr val="CC0099"/>
                </a:solidFill>
              </a:rPr>
              <a:t>OH</a:t>
            </a:r>
            <a:r>
              <a:rPr lang="eu-ES" baseline="30000" dirty="0">
                <a:solidFill>
                  <a:srgbClr val="CC0099"/>
                </a:solidFill>
              </a:rPr>
              <a:t>-</a:t>
            </a:r>
            <a:r>
              <a:rPr lang="eu-ES" dirty="0">
                <a:solidFill>
                  <a:srgbClr val="CC0099"/>
                </a:solidFill>
              </a:rPr>
              <a:t>]</a:t>
            </a:r>
          </a:p>
        </p:txBody>
      </p:sp>
      <p:graphicFrame>
        <p:nvGraphicFramePr>
          <p:cNvPr id="444440" name="Object 24"/>
          <p:cNvGraphicFramePr>
            <a:graphicFrameLocks noChangeAspect="1"/>
          </p:cNvGraphicFramePr>
          <p:nvPr/>
        </p:nvGraphicFramePr>
        <p:xfrm>
          <a:off x="3852863" y="4195763"/>
          <a:ext cx="1670050" cy="627062"/>
        </p:xfrm>
        <a:graphic>
          <a:graphicData uri="http://schemas.openxmlformats.org/presentationml/2006/ole">
            <p:oleObj spid="_x0000_s1026" name="Ecuación" r:id="rId4" imgW="1117440" imgH="419040" progId="Equation.3">
              <p:embed/>
            </p:oleObj>
          </a:graphicData>
        </a:graphic>
      </p:graphicFrame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2196231" y="2923803"/>
            <a:ext cx="1800225" cy="1441450"/>
            <a:chOff x="1474" y="2205"/>
            <a:chExt cx="1134" cy="908"/>
          </a:xfrm>
        </p:grpSpPr>
        <p:sp>
          <p:nvSpPr>
            <p:cNvPr id="444433" name="Line 17"/>
            <p:cNvSpPr>
              <a:spLocks noChangeShapeType="1"/>
            </p:cNvSpPr>
            <p:nvPr/>
          </p:nvSpPr>
          <p:spPr bwMode="auto">
            <a:xfrm>
              <a:off x="1474" y="2205"/>
              <a:ext cx="0" cy="9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34" name="Text Box 18"/>
            <p:cNvSpPr txBox="1">
              <a:spLocks noChangeArrowheads="1"/>
            </p:cNvSpPr>
            <p:nvPr/>
          </p:nvSpPr>
          <p:spPr bwMode="auto">
            <a:xfrm>
              <a:off x="1519" y="2296"/>
              <a:ext cx="72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u-ES"/>
                <a:t>ahula</a:t>
              </a:r>
            </a:p>
          </p:txBody>
        </p:sp>
        <p:sp>
          <p:nvSpPr>
            <p:cNvPr id="444439" name="Line 23"/>
            <p:cNvSpPr>
              <a:spLocks noChangeShapeType="1"/>
            </p:cNvSpPr>
            <p:nvPr/>
          </p:nvSpPr>
          <p:spPr bwMode="auto">
            <a:xfrm>
              <a:off x="1519" y="2750"/>
              <a:ext cx="49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41" name="Line 25"/>
            <p:cNvSpPr>
              <a:spLocks noChangeShapeType="1"/>
            </p:cNvSpPr>
            <p:nvPr/>
          </p:nvSpPr>
          <p:spPr bwMode="auto">
            <a:xfrm>
              <a:off x="1474" y="3113"/>
              <a:ext cx="11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aphicFrame>
        <p:nvGraphicFramePr>
          <p:cNvPr id="444442" name="Object 26"/>
          <p:cNvGraphicFramePr>
            <a:graphicFrameLocks noChangeAspect="1"/>
          </p:cNvGraphicFramePr>
          <p:nvPr/>
        </p:nvGraphicFramePr>
        <p:xfrm>
          <a:off x="2955925" y="3414713"/>
          <a:ext cx="1725613" cy="627062"/>
        </p:xfrm>
        <a:graphic>
          <a:graphicData uri="http://schemas.openxmlformats.org/presentationml/2006/ole">
            <p:oleObj spid="_x0000_s1027" name="Ecuación" r:id="rId5" imgW="1155600" imgH="419040" progId="Equation.3">
              <p:embed/>
            </p:oleObj>
          </a:graphicData>
        </a:graphic>
      </p:graphicFrame>
      <p:sp>
        <p:nvSpPr>
          <p:cNvPr id="444443" name="AutoShape 27"/>
          <p:cNvSpPr>
            <a:spLocks noChangeArrowheads="1"/>
          </p:cNvSpPr>
          <p:nvPr/>
        </p:nvSpPr>
        <p:spPr bwMode="auto">
          <a:xfrm>
            <a:off x="6588844" y="2204665"/>
            <a:ext cx="2087562" cy="57626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>
                <a:solidFill>
                  <a:schemeClr val="bg1"/>
                </a:solidFill>
              </a:rPr>
              <a:t>Bikote berekoak?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660281" y="1339478"/>
            <a:ext cx="1008063" cy="865187"/>
            <a:chOff x="4286" y="1207"/>
            <a:chExt cx="635" cy="545"/>
          </a:xfrm>
        </p:grpSpPr>
        <p:sp>
          <p:nvSpPr>
            <p:cNvPr id="444426" name="Line 10"/>
            <p:cNvSpPr>
              <a:spLocks noChangeShapeType="1"/>
            </p:cNvSpPr>
            <p:nvPr/>
          </p:nvSpPr>
          <p:spPr bwMode="auto">
            <a:xfrm flipH="1">
              <a:off x="4286" y="1480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28" name="Text Box 12"/>
            <p:cNvSpPr txBox="1">
              <a:spLocks noChangeArrowheads="1"/>
            </p:cNvSpPr>
            <p:nvPr/>
          </p:nvSpPr>
          <p:spPr bwMode="auto">
            <a:xfrm>
              <a:off x="4468" y="1207"/>
              <a:ext cx="4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u-ES"/>
                <a:t>2</a:t>
              </a:r>
            </a:p>
          </p:txBody>
        </p:sp>
        <p:sp>
          <p:nvSpPr>
            <p:cNvPr id="444444" name="Line 28"/>
            <p:cNvSpPr>
              <a:spLocks noChangeShapeType="1"/>
            </p:cNvSpPr>
            <p:nvPr/>
          </p:nvSpPr>
          <p:spPr bwMode="auto">
            <a:xfrm>
              <a:off x="4921" y="1480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96683" y="2780929"/>
            <a:ext cx="2519363" cy="2376488"/>
            <a:chOff x="3742" y="2115"/>
            <a:chExt cx="1587" cy="1497"/>
          </a:xfrm>
        </p:grpSpPr>
        <p:sp>
          <p:nvSpPr>
            <p:cNvPr id="444445" name="Line 29"/>
            <p:cNvSpPr>
              <a:spLocks noChangeShapeType="1"/>
            </p:cNvSpPr>
            <p:nvPr/>
          </p:nvSpPr>
          <p:spPr bwMode="auto">
            <a:xfrm>
              <a:off x="5329" y="2115"/>
              <a:ext cx="0" cy="14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46" name="Text Box 30"/>
            <p:cNvSpPr txBox="1">
              <a:spLocks noChangeArrowheads="1"/>
            </p:cNvSpPr>
            <p:nvPr/>
          </p:nvSpPr>
          <p:spPr bwMode="auto">
            <a:xfrm>
              <a:off x="3742" y="3204"/>
              <a:ext cx="149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eu-ES" dirty="0"/>
                <a:t>bai</a:t>
              </a:r>
            </a:p>
            <a:p>
              <a:pPr algn="r"/>
              <a:r>
                <a:rPr lang="eu-ES" dirty="0"/>
                <a:t>d</a:t>
              </a:r>
              <a:r>
                <a:rPr lang="eu-ES" dirty="0" smtClean="0"/>
                <a:t>isoluzio indargetzailea</a:t>
              </a:r>
              <a:endParaRPr lang="eu-ES" dirty="0"/>
            </a:p>
          </p:txBody>
        </p:sp>
      </p:grpSp>
      <p:graphicFrame>
        <p:nvGraphicFramePr>
          <p:cNvPr id="444447" name="Object 31"/>
          <p:cNvGraphicFramePr>
            <a:graphicFrameLocks noChangeAspect="1"/>
          </p:cNvGraphicFramePr>
          <p:nvPr/>
        </p:nvGraphicFramePr>
        <p:xfrm>
          <a:off x="6353175" y="5286375"/>
          <a:ext cx="2436813" cy="571500"/>
        </p:xfrm>
        <a:graphic>
          <a:graphicData uri="http://schemas.openxmlformats.org/presentationml/2006/ole">
            <p:oleObj spid="_x0000_s1028" name="Ecuación" r:id="rId6" imgW="1625400" imgH="380880" progId="Equation.3">
              <p:embed/>
            </p:oleObj>
          </a:graphicData>
        </a:graphic>
      </p:graphicFrame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372944" y="2780928"/>
            <a:ext cx="503237" cy="792162"/>
            <a:chOff x="4105" y="2115"/>
            <a:chExt cx="317" cy="499"/>
          </a:xfrm>
        </p:grpSpPr>
        <p:sp>
          <p:nvSpPr>
            <p:cNvPr id="444448" name="Line 32"/>
            <p:cNvSpPr>
              <a:spLocks noChangeShapeType="1"/>
            </p:cNvSpPr>
            <p:nvPr/>
          </p:nvSpPr>
          <p:spPr bwMode="auto">
            <a:xfrm>
              <a:off x="4377" y="2115"/>
              <a:ext cx="0" cy="4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49" name="Text Box 33"/>
            <p:cNvSpPr txBox="1">
              <a:spLocks noChangeArrowheads="1"/>
            </p:cNvSpPr>
            <p:nvPr/>
          </p:nvSpPr>
          <p:spPr bwMode="auto">
            <a:xfrm>
              <a:off x="4105" y="2251"/>
              <a:ext cx="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u-ES"/>
                <a:t>ez</a:t>
              </a:r>
            </a:p>
          </p:txBody>
        </p:sp>
      </p:grpSp>
      <p:sp>
        <p:nvSpPr>
          <p:cNvPr id="444450" name="AutoShape 34"/>
          <p:cNvSpPr>
            <a:spLocks noChangeArrowheads="1"/>
          </p:cNvSpPr>
          <p:nvPr/>
        </p:nvSpPr>
        <p:spPr bwMode="auto">
          <a:xfrm>
            <a:off x="6084019" y="3644528"/>
            <a:ext cx="2087562" cy="576262"/>
          </a:xfrm>
          <a:prstGeom prst="flowChartProcess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u-ES">
                <a:solidFill>
                  <a:srgbClr val="003300"/>
                </a:solidFill>
              </a:rPr>
              <a:t>neutralizazioa</a:t>
            </a:r>
          </a:p>
        </p:txBody>
      </p: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5436319" y="2131640"/>
            <a:ext cx="649287" cy="1801813"/>
            <a:chOff x="3515" y="1706"/>
            <a:chExt cx="409" cy="1135"/>
          </a:xfrm>
        </p:grpSpPr>
        <p:sp>
          <p:nvSpPr>
            <p:cNvPr id="444451" name="Line 35"/>
            <p:cNvSpPr>
              <a:spLocks noChangeShapeType="1"/>
            </p:cNvSpPr>
            <p:nvPr/>
          </p:nvSpPr>
          <p:spPr bwMode="auto">
            <a:xfrm flipV="1">
              <a:off x="3515" y="1706"/>
              <a:ext cx="0" cy="11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444458" name="Line 42"/>
            <p:cNvSpPr>
              <a:spLocks noChangeShapeType="1"/>
            </p:cNvSpPr>
            <p:nvPr/>
          </p:nvSpPr>
          <p:spPr bwMode="auto">
            <a:xfrm flipH="1" flipV="1">
              <a:off x="3515" y="2840"/>
              <a:ext cx="4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pic>
        <p:nvPicPr>
          <p:cNvPr id="42" name="Imagen 4" descr="Creative Commons License">
            <a:hlinkClick r:id="rId7" tooltip="&quot;Creative Commons License&quot;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1920" y="6237312"/>
            <a:ext cx="84137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29" grpId="0" animBg="1"/>
      <p:bldP spid="444431" grpId="0" animBg="1"/>
      <p:bldP spid="444432" grpId="0"/>
      <p:bldP spid="444435" grpId="0" animBg="1"/>
      <p:bldP spid="444436" grpId="0" animBg="1"/>
      <p:bldP spid="444437" grpId="0" animBg="1"/>
      <p:bldP spid="444438" grpId="0" animBg="1"/>
      <p:bldP spid="444443" grpId="0" animBg="1"/>
      <p:bldP spid="44445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Presentación en pantalla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Tema de Office</vt:lpstr>
      <vt:lpstr>Ecuación</vt:lpstr>
      <vt:lpstr>Diapositiva 1</vt:lpstr>
      <vt:lpstr>Diapositiva 2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qipbaarg</dc:creator>
  <cp:lastModifiedBy>Gotzone Barandika</cp:lastModifiedBy>
  <cp:revision>3</cp:revision>
  <dcterms:created xsi:type="dcterms:W3CDTF">2015-05-01T10:33:45Z</dcterms:created>
  <dcterms:modified xsi:type="dcterms:W3CDTF">2015-05-26T10:15:35Z</dcterms:modified>
</cp:coreProperties>
</file>