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63" r:id="rId4"/>
    <p:sldId id="264" r:id="rId5"/>
    <p:sldId id="272" r:id="rId6"/>
    <p:sldId id="273" r:id="rId7"/>
    <p:sldId id="274" r:id="rId8"/>
    <p:sldId id="275" r:id="rId9"/>
    <p:sldId id="265" r:id="rId10"/>
    <p:sldId id="271" r:id="rId11"/>
    <p:sldId id="266" r:id="rId12"/>
    <p:sldId id="260" r:id="rId13"/>
    <p:sldId id="276" r:id="rId14"/>
    <p:sldId id="261" r:id="rId15"/>
    <p:sldId id="258" r:id="rId16"/>
    <p:sldId id="259" r:id="rId17"/>
    <p:sldId id="257" r:id="rId18"/>
    <p:sldId id="280" r:id="rId19"/>
    <p:sldId id="269" r:id="rId20"/>
    <p:sldId id="267" r:id="rId21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C8606-0CA0-1947-AF3A-8C578C34FC74}" type="datetimeFigureOut">
              <a:rPr lang="es-ES_tradnl" smtClean="0"/>
              <a:pPr/>
              <a:t>10/10/13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CB32-A015-2D4E-BE6E-821476785B6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13</a:t>
            </a:fld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16</a:t>
            </a:fld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17</a:t>
            </a:fld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19</a:t>
            </a:fld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20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9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CB32-A015-2D4E-BE6E-821476785B6F}" type="slidenum">
              <a:rPr lang="es-ES_tradnl" smtClean="0"/>
              <a:pPr/>
              <a:t>10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389-D6AF-2B4A-ADC4-565865C0F320}" type="datetimeFigureOut">
              <a:rPr lang="es-ES_tradnl" smtClean="0"/>
              <a:pPr/>
              <a:t>10/10/13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08E-ACF8-4542-BF1A-13A1BF89399D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389-D6AF-2B4A-ADC4-565865C0F320}" type="datetimeFigureOut">
              <a:rPr lang="es-ES_tradnl" smtClean="0"/>
              <a:pPr/>
              <a:t>10/10/13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08E-ACF8-4542-BF1A-13A1BF89399D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389-D6AF-2B4A-ADC4-565865C0F320}" type="datetimeFigureOut">
              <a:rPr lang="es-ES_tradnl" smtClean="0"/>
              <a:pPr/>
              <a:t>10/10/13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08E-ACF8-4542-BF1A-13A1BF89399D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389-D6AF-2B4A-ADC4-565865C0F320}" type="datetimeFigureOut">
              <a:rPr lang="es-ES_tradnl" smtClean="0"/>
              <a:pPr/>
              <a:t>10/10/13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08E-ACF8-4542-BF1A-13A1BF89399D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389-D6AF-2B4A-ADC4-565865C0F320}" type="datetimeFigureOut">
              <a:rPr lang="es-ES_tradnl" smtClean="0"/>
              <a:pPr/>
              <a:t>10/10/13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08E-ACF8-4542-BF1A-13A1BF89399D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389-D6AF-2B4A-ADC4-565865C0F320}" type="datetimeFigureOut">
              <a:rPr lang="es-ES_tradnl" smtClean="0"/>
              <a:pPr/>
              <a:t>10/10/13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08E-ACF8-4542-BF1A-13A1BF89399D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389-D6AF-2B4A-ADC4-565865C0F320}" type="datetimeFigureOut">
              <a:rPr lang="es-ES_tradnl" smtClean="0"/>
              <a:pPr/>
              <a:t>10/10/13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08E-ACF8-4542-BF1A-13A1BF89399D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389-D6AF-2B4A-ADC4-565865C0F320}" type="datetimeFigureOut">
              <a:rPr lang="es-ES_tradnl" smtClean="0"/>
              <a:pPr/>
              <a:t>10/10/13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08E-ACF8-4542-BF1A-13A1BF89399D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389-D6AF-2B4A-ADC4-565865C0F320}" type="datetimeFigureOut">
              <a:rPr lang="es-ES_tradnl" smtClean="0"/>
              <a:pPr/>
              <a:t>10/10/13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08E-ACF8-4542-BF1A-13A1BF89399D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389-D6AF-2B4A-ADC4-565865C0F320}" type="datetimeFigureOut">
              <a:rPr lang="es-ES_tradnl" smtClean="0"/>
              <a:pPr/>
              <a:t>10/10/13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08E-ACF8-4542-BF1A-13A1BF89399D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389-D6AF-2B4A-ADC4-565865C0F320}" type="datetimeFigureOut">
              <a:rPr lang="es-ES_tradnl" smtClean="0"/>
              <a:pPr/>
              <a:t>10/10/13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08E-ACF8-4542-BF1A-13A1BF89399D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68389-D6AF-2B4A-ADC4-565865C0F320}" type="datetimeFigureOut">
              <a:rPr lang="es-ES_tradnl" smtClean="0"/>
              <a:pPr/>
              <a:t>10/10/13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308E-ACF8-4542-BF1A-13A1BF89399D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QG9IlRahME" TargetMode="External"/><Relationship Id="rId4" Type="http://schemas.openxmlformats.org/officeDocument/2006/relationships/hyperlink" Target="http://www.youtube.com/watch?v=Lt2I-798C5E" TargetMode="External"/><Relationship Id="rId5" Type="http://schemas.openxmlformats.org/officeDocument/2006/relationships/hyperlink" Target="http://www.youtube.com/watch?v=iMJ-VUlrjm8" TargetMode="External"/><Relationship Id="rId6" Type="http://schemas.openxmlformats.org/officeDocument/2006/relationships/hyperlink" Target="http://www.youtube.com/watch?v=ne6tB2KiZuk" TargetMode="External"/><Relationship Id="rId7" Type="http://schemas.openxmlformats.org/officeDocument/2006/relationships/hyperlink" Target="http://youtu.be/_UJy3Q-L8P8" TargetMode="External"/><Relationship Id="rId8" Type="http://schemas.openxmlformats.org/officeDocument/2006/relationships/hyperlink" Target="http://www.youtube.com/watch?v=zk2HmZsWpx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931403"/>
            <a:ext cx="7772400" cy="1857667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_tradnl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4000" dirty="0" smtClean="0"/>
              <a:t>OCW 2013 Aintzane Camara</a:t>
            </a:r>
            <a:endParaRPr lang="es-ES_trad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0233" y="1521949"/>
            <a:ext cx="8660959" cy="16934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_tradnl" sz="4400" b="1" dirty="0" smtClean="0">
                <a:solidFill>
                  <a:schemeClr val="accent1">
                    <a:lumMod val="75000"/>
                  </a:schemeClr>
                </a:solidFill>
              </a:rPr>
              <a:t>Desarrollo de la Expresión Musical I</a:t>
            </a:r>
          </a:p>
          <a:p>
            <a:endParaRPr lang="es-ES_tradnl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_tradnl" sz="4400" b="1" dirty="0" smtClean="0">
                <a:solidFill>
                  <a:schemeClr val="accent1">
                    <a:lumMod val="75000"/>
                  </a:schemeClr>
                </a:solidFill>
              </a:rPr>
              <a:t>Recursos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62560" y="44968"/>
            <a:ext cx="8229600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smtClean="0"/>
              <a:t>Lectura rítmica</a:t>
            </a:r>
            <a:endParaRPr lang="es-ES_tradnl" sz="2400" b="1" dirty="0"/>
          </a:p>
        </p:txBody>
      </p:sp>
      <p:pic>
        <p:nvPicPr>
          <p:cNvPr id="13" name="Imagen 12" descr="ritmo1.png"/>
          <p:cNvPicPr>
            <a:picLocks noChangeAspect="1"/>
          </p:cNvPicPr>
          <p:nvPr/>
        </p:nvPicPr>
        <p:blipFill>
          <a:blip r:embed="rId3"/>
          <a:srcRect l="14096" t="47806"/>
          <a:stretch>
            <a:fillRect/>
          </a:stretch>
        </p:blipFill>
        <p:spPr>
          <a:xfrm>
            <a:off x="152399" y="459339"/>
            <a:ext cx="8914360" cy="1014917"/>
          </a:xfrm>
          <a:prstGeom prst="rect">
            <a:avLst/>
          </a:prstGeom>
        </p:spPr>
      </p:pic>
      <p:pic>
        <p:nvPicPr>
          <p:cNvPr id="14" name="Imagen 13" descr="ritmo 2.png"/>
          <p:cNvPicPr>
            <a:picLocks noChangeAspect="1"/>
          </p:cNvPicPr>
          <p:nvPr/>
        </p:nvPicPr>
        <p:blipFill>
          <a:blip r:embed="rId4"/>
          <a:srcRect l="11166" t="54224"/>
          <a:stretch>
            <a:fillRect/>
          </a:stretch>
        </p:blipFill>
        <p:spPr>
          <a:xfrm>
            <a:off x="0" y="2082800"/>
            <a:ext cx="9143999" cy="929167"/>
          </a:xfrm>
          <a:prstGeom prst="rect">
            <a:avLst/>
          </a:prstGeom>
        </p:spPr>
      </p:pic>
      <p:pic>
        <p:nvPicPr>
          <p:cNvPr id="15" name="Imagen 14" descr="ritmo3.png"/>
          <p:cNvPicPr>
            <a:picLocks noChangeAspect="1"/>
          </p:cNvPicPr>
          <p:nvPr/>
        </p:nvPicPr>
        <p:blipFill>
          <a:blip r:embed="rId5"/>
          <a:srcRect l="12975" t="59122"/>
          <a:stretch>
            <a:fillRect/>
          </a:stretch>
        </p:blipFill>
        <p:spPr>
          <a:xfrm>
            <a:off x="1" y="3615267"/>
            <a:ext cx="9092159" cy="834745"/>
          </a:xfrm>
          <a:prstGeom prst="rect">
            <a:avLst/>
          </a:prstGeom>
        </p:spPr>
      </p:pic>
      <p:pic>
        <p:nvPicPr>
          <p:cNvPr id="16" name="Imagen 15" descr="ritmo4.png"/>
          <p:cNvPicPr>
            <a:picLocks noChangeAspect="1"/>
          </p:cNvPicPr>
          <p:nvPr/>
        </p:nvPicPr>
        <p:blipFill>
          <a:blip r:embed="rId6"/>
          <a:srcRect l="9010" t="45412"/>
          <a:stretch>
            <a:fillRect/>
          </a:stretch>
        </p:blipFill>
        <p:spPr>
          <a:xfrm>
            <a:off x="0" y="4775257"/>
            <a:ext cx="9092159" cy="1108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560" y="44968"/>
            <a:ext cx="8229600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smtClean="0"/>
              <a:t>canciones</a:t>
            </a:r>
            <a:endParaRPr lang="es-ES_tradnl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7073" y="753666"/>
            <a:ext cx="9025087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IDENTIFICACIÓN</a:t>
            </a:r>
          </a:p>
          <a:p>
            <a:r>
              <a:rPr lang="es-ES_tradnl" dirty="0"/>
              <a:t>-Título de la canción</a:t>
            </a:r>
          </a:p>
          <a:p>
            <a:r>
              <a:rPr lang="es-ES_tradnl" dirty="0"/>
              <a:t>-Tipología</a:t>
            </a:r>
          </a:p>
          <a:p>
            <a:r>
              <a:rPr lang="es-ES_tradnl" dirty="0"/>
              <a:t>-Autor/a (si se conoce</a:t>
            </a:r>
            <a:r>
              <a:rPr lang="es-ES_tradnl" dirty="0" smtClean="0"/>
              <a:t>)</a:t>
            </a:r>
          </a:p>
          <a:p>
            <a:r>
              <a:rPr lang="es-ES_tradnl" dirty="0"/>
              <a:t>-Intérprete (si es archivo audio</a:t>
            </a:r>
            <a:r>
              <a:rPr lang="es-ES_tradnl" dirty="0" smtClean="0"/>
              <a:t>)</a:t>
            </a:r>
            <a:endParaRPr lang="es-ES_tradnl" dirty="0"/>
          </a:p>
          <a:p>
            <a:endParaRPr lang="es-ES_tradnl" dirty="0" smtClean="0"/>
          </a:p>
          <a:p>
            <a:r>
              <a:rPr lang="es-ES_tradnl" dirty="0"/>
              <a:t>TEXTO</a:t>
            </a:r>
          </a:p>
          <a:p>
            <a:r>
              <a:rPr lang="es-ES_tradnl" dirty="0"/>
              <a:t>-Letra de la canción</a:t>
            </a:r>
          </a:p>
          <a:p>
            <a:r>
              <a:rPr lang="es-ES_tradnl" dirty="0"/>
              <a:t>-Contenido</a:t>
            </a:r>
          </a:p>
          <a:p>
            <a:r>
              <a:rPr lang="es-ES_tradnl" dirty="0"/>
              <a:t>-Estructura </a:t>
            </a:r>
            <a:r>
              <a:rPr lang="es-ES_tradnl" dirty="0" smtClean="0"/>
              <a:t>literaria</a:t>
            </a:r>
          </a:p>
          <a:p>
            <a:endParaRPr lang="es-ES_tradnl" dirty="0" smtClean="0"/>
          </a:p>
          <a:p>
            <a:r>
              <a:rPr lang="es-ES_tradnl" cap="all" dirty="0"/>
              <a:t>características musicales </a:t>
            </a:r>
            <a:endParaRPr lang="es-ES_tradnl" dirty="0"/>
          </a:p>
          <a:p>
            <a:r>
              <a:rPr lang="es-ES_tradnl" dirty="0"/>
              <a:t>-Intervalos melódicos</a:t>
            </a:r>
          </a:p>
          <a:p>
            <a:r>
              <a:rPr lang="es-ES_tradnl" dirty="0"/>
              <a:t>-Extensión de la canción (desde la nota más grave a la más aguda)</a:t>
            </a:r>
          </a:p>
          <a:p>
            <a:r>
              <a:rPr lang="es-ES_tradnl" dirty="0"/>
              <a:t>-Pulsación, acento, compás</a:t>
            </a:r>
          </a:p>
          <a:p>
            <a:r>
              <a:rPr lang="es-ES_tradnl" dirty="0"/>
              <a:t>-Figuras rítmicas</a:t>
            </a:r>
          </a:p>
          <a:p>
            <a:r>
              <a:rPr lang="es-ES_tradnl" dirty="0"/>
              <a:t>-Estructura formal </a:t>
            </a:r>
            <a:r>
              <a:rPr lang="es-ES_tradnl" dirty="0" smtClean="0"/>
              <a:t>(organización </a:t>
            </a:r>
            <a:r>
              <a:rPr lang="es-ES_tradnl" dirty="0"/>
              <a:t>de</a:t>
            </a:r>
            <a:r>
              <a:rPr lang="es-ES_tradnl" dirty="0" smtClean="0"/>
              <a:t> las partes </a:t>
            </a:r>
            <a:r>
              <a:rPr lang="es-ES_tradnl" dirty="0"/>
              <a:t>de la </a:t>
            </a:r>
            <a:r>
              <a:rPr lang="es-ES_tradnl" dirty="0" smtClean="0"/>
              <a:t>melodía: </a:t>
            </a:r>
            <a:r>
              <a:rPr lang="es-ES_tradnl" dirty="0"/>
              <a:t>nuevas o</a:t>
            </a:r>
            <a:r>
              <a:rPr lang="es-ES_tradnl" dirty="0" smtClean="0"/>
              <a:t> repeticiones) </a:t>
            </a:r>
            <a:endParaRPr lang="es-ES_tradnl" dirty="0"/>
          </a:p>
          <a:p>
            <a:r>
              <a:rPr lang="es-ES_tradnl" dirty="0"/>
              <a:t>-Tempo (la velocidad en que se desarrolla la interpretación)</a:t>
            </a:r>
          </a:p>
          <a:p>
            <a:r>
              <a:rPr lang="es-ES_tradnl" dirty="0"/>
              <a:t>-Intensidad</a:t>
            </a:r>
          </a:p>
          <a:p>
            <a:r>
              <a:rPr lang="es-ES_tradnl" dirty="0"/>
              <a:t>-Carácter de la </a:t>
            </a:r>
            <a:r>
              <a:rPr lang="es-ES_tradnl" dirty="0" smtClean="0"/>
              <a:t>obra</a:t>
            </a:r>
          </a:p>
          <a:p>
            <a:endParaRPr lang="es-ES_tradnl" dirty="0" smtClean="0"/>
          </a:p>
          <a:p>
            <a:r>
              <a:rPr lang="es-ES_tradnl" dirty="0"/>
              <a:t>UNIÓN MÚSICA Y TEXTO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381166"/>
            <a:ext cx="8850122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_tradnl" sz="2667" b="1" dirty="0" smtClean="0">
                <a:latin typeface="+mj-lt"/>
                <a:ea typeface="+mj-ea"/>
                <a:cs typeface="+mj-cs"/>
              </a:rPr>
              <a:t>Análisis de la canción</a:t>
            </a:r>
            <a:endParaRPr kumimoji="0" lang="es-ES_tradnl" sz="2667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6050" y="44968"/>
            <a:ext cx="2066109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err="1" smtClean="0"/>
              <a:t>musicogramas</a:t>
            </a:r>
            <a:endParaRPr lang="es-ES_tradnl" sz="24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8040" y="6479518"/>
            <a:ext cx="8471794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1556" dirty="0">
                <a:latin typeface="+mj-lt"/>
                <a:ea typeface="+mj-ea"/>
                <a:cs typeface="+mj-cs"/>
              </a:rPr>
              <a:t>M</a:t>
            </a:r>
            <a:r>
              <a:rPr kumimoji="0" lang="es-ES_tradnl" sz="1556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usicograma</a:t>
            </a:r>
            <a:r>
              <a:rPr kumimoji="0" lang="es-ES_tradnl" sz="1556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realizado por: </a:t>
            </a:r>
            <a:r>
              <a:rPr lang="es-ES_tradnl" sz="1556" dirty="0" err="1" smtClean="0">
                <a:latin typeface="+mj-lt"/>
                <a:ea typeface="+mj-ea"/>
                <a:cs typeface="+mj-cs"/>
              </a:rPr>
              <a:t>Arantza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 </a:t>
            </a:r>
            <a:r>
              <a:rPr lang="es-ES_tradnl" sz="1556" dirty="0" err="1" smtClean="0">
                <a:latin typeface="+mj-lt"/>
                <a:ea typeface="+mj-ea"/>
                <a:cs typeface="+mj-cs"/>
              </a:rPr>
              <a:t>Fernandez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, </a:t>
            </a:r>
            <a:r>
              <a:rPr lang="es-ES_tradnl" sz="1556" dirty="0" err="1" smtClean="0">
                <a:latin typeface="+mj-lt"/>
                <a:ea typeface="+mj-ea"/>
                <a:cs typeface="+mj-cs"/>
              </a:rPr>
              <a:t>Saioa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 Altube, Amaia de la Hoz (estudiantes de Educación Musical </a:t>
            </a:r>
            <a:r>
              <a:rPr lang="es-ES_tradnl" sz="1556" dirty="0" smtClean="0"/>
              <a:t>UPV-EHU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62458" y="108080"/>
            <a:ext cx="686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Bizet: </a:t>
            </a:r>
            <a:r>
              <a:rPr lang="es-ES_tradnl" i="1" dirty="0" smtClean="0"/>
              <a:t>Carmen </a:t>
            </a:r>
            <a:r>
              <a:rPr lang="es-ES_tradnl" dirty="0" smtClean="0"/>
              <a:t>“Con </a:t>
            </a:r>
            <a:r>
              <a:rPr lang="es-ES_tradnl" dirty="0"/>
              <a:t>la </a:t>
            </a:r>
            <a:r>
              <a:rPr lang="es-ES_tradnl" dirty="0" smtClean="0"/>
              <a:t>guardia </a:t>
            </a:r>
            <a:r>
              <a:rPr lang="es-ES_tradnl" dirty="0"/>
              <a:t>montada" (</a:t>
            </a:r>
            <a:r>
              <a:rPr lang="es-ES_tradnl" dirty="0" err="1"/>
              <a:t>Avec</a:t>
            </a:r>
            <a:r>
              <a:rPr lang="es-ES_tradnl" dirty="0" smtClean="0"/>
              <a:t> la </a:t>
            </a:r>
            <a:r>
              <a:rPr lang="es-ES_tradnl" dirty="0" err="1" smtClean="0"/>
              <a:t>garde</a:t>
            </a:r>
            <a:r>
              <a:rPr lang="es-ES_tradnl" dirty="0" smtClean="0"/>
              <a:t> montante)</a:t>
            </a:r>
            <a:endParaRPr lang="es-ES_tradnl" dirty="0"/>
          </a:p>
        </p:txBody>
      </p:sp>
      <p:pic>
        <p:nvPicPr>
          <p:cNvPr id="10" name="Marcador de contenido 9" descr="Bizet_musikogram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417" y="477413"/>
            <a:ext cx="8324123" cy="6002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6050" y="2633"/>
            <a:ext cx="2066109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err="1" smtClean="0"/>
              <a:t>musicogramas</a:t>
            </a:r>
            <a:endParaRPr lang="es-ES_tradnl" sz="24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86432" y="6479518"/>
            <a:ext cx="8593399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1556" dirty="0">
                <a:latin typeface="+mj-lt"/>
                <a:ea typeface="+mj-ea"/>
                <a:cs typeface="+mj-cs"/>
              </a:rPr>
              <a:t>M</a:t>
            </a:r>
            <a:r>
              <a:rPr kumimoji="0" lang="es-ES_tradnl" sz="1556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usicograma</a:t>
            </a:r>
            <a:r>
              <a:rPr kumimoji="0" lang="es-ES_tradnl" sz="1556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realizado por: Nora Vázquez, </a:t>
            </a:r>
            <a:r>
              <a:rPr lang="es-ES_tradnl" sz="1556" dirty="0" err="1" smtClean="0">
                <a:latin typeface="+mj-lt"/>
                <a:ea typeface="+mj-ea"/>
                <a:cs typeface="+mj-cs"/>
              </a:rPr>
              <a:t>Ziortza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 </a:t>
            </a:r>
            <a:r>
              <a:rPr lang="es-ES_tradnl" sz="1556" dirty="0" err="1" smtClean="0">
                <a:latin typeface="+mj-lt"/>
                <a:ea typeface="+mj-ea"/>
                <a:cs typeface="+mj-cs"/>
              </a:rPr>
              <a:t>Arroitajauregi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, </a:t>
            </a:r>
            <a:r>
              <a:rPr lang="es-ES_tradnl" sz="1556" dirty="0" err="1" smtClean="0">
                <a:latin typeface="+mj-lt"/>
                <a:ea typeface="+mj-ea"/>
                <a:cs typeface="+mj-cs"/>
              </a:rPr>
              <a:t>Aitziber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 </a:t>
            </a:r>
            <a:r>
              <a:rPr lang="es-ES_tradnl" sz="1556" dirty="0" err="1" smtClean="0">
                <a:latin typeface="+mj-lt"/>
                <a:ea typeface="+mj-ea"/>
                <a:cs typeface="+mj-cs"/>
              </a:rPr>
              <a:t>Irurtia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 (estudiantes de Educación Musical </a:t>
            </a:r>
            <a:r>
              <a:rPr lang="es-ES_tradnl" sz="1556" dirty="0" smtClean="0"/>
              <a:t>UPV-EHU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62458" y="-27392"/>
            <a:ext cx="686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Saint-</a:t>
            </a:r>
            <a:r>
              <a:rPr lang="es-ES_tradnl" dirty="0" err="1" smtClean="0"/>
              <a:t>Saëns</a:t>
            </a:r>
            <a:r>
              <a:rPr lang="es-ES_tradnl" dirty="0" smtClean="0"/>
              <a:t>: </a:t>
            </a:r>
            <a:r>
              <a:rPr lang="es-ES_tradnl" i="1" dirty="0" smtClean="0"/>
              <a:t>El elefante</a:t>
            </a:r>
            <a:r>
              <a:rPr lang="es-ES_tradnl" dirty="0" smtClean="0"/>
              <a:t> (Carnaval de los animales)</a:t>
            </a:r>
            <a:endParaRPr lang="es-ES_tradnl" dirty="0"/>
          </a:p>
        </p:txBody>
      </p:sp>
      <p:pic>
        <p:nvPicPr>
          <p:cNvPr id="12" name="Marcador de contenido 11" descr="elefante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560" y="366202"/>
            <a:ext cx="9024599" cy="6233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6050" y="44968"/>
            <a:ext cx="2066109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err="1" smtClean="0"/>
              <a:t>musicogramas</a:t>
            </a:r>
            <a:endParaRPr lang="es-ES_tradnl" sz="24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29698" y="6443629"/>
            <a:ext cx="8914302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556" dirty="0">
                <a:latin typeface="+mj-lt"/>
                <a:ea typeface="+mj-ea"/>
                <a:cs typeface="+mj-cs"/>
              </a:rPr>
              <a:t>M</a:t>
            </a:r>
            <a:r>
              <a:rPr kumimoji="0" lang="es-ES_tradnl" sz="1556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usicograma</a:t>
            </a:r>
            <a:r>
              <a:rPr kumimoji="0" lang="es-ES_tradnl" sz="1556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realizado por: Itziar Sainz </a:t>
            </a:r>
            <a:r>
              <a:rPr lang="es-ES_tradnl" sz="1556" dirty="0" err="1" smtClean="0">
                <a:latin typeface="+mj-lt"/>
                <a:ea typeface="+mj-ea"/>
                <a:cs typeface="+mj-cs"/>
              </a:rPr>
              <a:t>Munduate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 y Amaia </a:t>
            </a:r>
            <a:r>
              <a:rPr lang="es-ES_tradnl" sz="1556" dirty="0" err="1" smtClean="0">
                <a:latin typeface="+mj-lt"/>
                <a:ea typeface="+mj-ea"/>
                <a:cs typeface="+mj-cs"/>
              </a:rPr>
              <a:t>Minchero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 Chaparro (estudiantes de Educación Musical UPV-EHU)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23236" y="2870624"/>
            <a:ext cx="281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Anderson: </a:t>
            </a:r>
            <a:r>
              <a:rPr lang="es-ES_tradnl" i="1" dirty="0" smtClean="0"/>
              <a:t>El reloj sincopado</a:t>
            </a:r>
            <a:endParaRPr lang="es-ES_tradnl" dirty="0"/>
          </a:p>
        </p:txBody>
      </p:sp>
      <p:pic>
        <p:nvPicPr>
          <p:cNvPr id="12" name="Marcador de contenido 11" descr="erloju sinkopatu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066" y="25401"/>
            <a:ext cx="5332169" cy="6485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560" y="44968"/>
            <a:ext cx="8229600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err="1" smtClean="0"/>
              <a:t>musicogramas</a:t>
            </a:r>
            <a:endParaRPr lang="es-ES_tradnl" sz="24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7560" y="6479518"/>
            <a:ext cx="9076440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556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Adaptación del </a:t>
            </a:r>
            <a:r>
              <a:rPr lang="es-ES_tradnl" sz="1556" dirty="0" err="1">
                <a:latin typeface="+mj-lt"/>
                <a:ea typeface="+mj-ea"/>
                <a:cs typeface="+mj-cs"/>
              </a:rPr>
              <a:t>m</a:t>
            </a:r>
            <a:r>
              <a:rPr kumimoji="0" lang="es-ES_tradnl" sz="1556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usicograma</a:t>
            </a:r>
            <a:r>
              <a:rPr kumimoji="0" lang="es-ES_tradnl" sz="1556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utilizado en los cursos que imparte Juan Hernández </a:t>
            </a:r>
            <a:r>
              <a:rPr kumimoji="0" lang="es-ES_tradnl" sz="1556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Freixinós</a:t>
            </a:r>
            <a:r>
              <a:rPr kumimoji="0" lang="es-ES_tradnl" sz="1556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(sin publicar y con permiso del autor</a:t>
            </a: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s-ES_tradnl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Marcador de contenido 6" descr="jostailuen sinfonia_musikograma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5830" t="4046" r="3879" b="4315"/>
              <a:stretch>
                <a:fillRect/>
              </a:stretch>
            </p:blipFill>
          </mc:Choice>
          <mc:Fallback>
            <p:blipFill>
              <a:blip r:embed="rId4"/>
              <a:srcRect l="5830" t="4046" r="3879" b="4315"/>
              <a:stretch>
                <a:fillRect/>
              </a:stretch>
            </p:blipFill>
          </mc:Fallback>
        </mc:AlternateContent>
        <p:spPr>
          <a:xfrm>
            <a:off x="40536" y="96743"/>
            <a:ext cx="9076439" cy="6509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2144" y="6479518"/>
            <a:ext cx="8878152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1556" dirty="0">
                <a:latin typeface="+mj-lt"/>
                <a:ea typeface="+mj-ea"/>
                <a:cs typeface="+mj-cs"/>
              </a:rPr>
              <a:t>M</a:t>
            </a:r>
            <a:r>
              <a:rPr kumimoji="0" lang="es-ES_tradnl" sz="1556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usicograma</a:t>
            </a:r>
            <a:r>
              <a:rPr kumimoji="0" lang="es-ES_tradnl" sz="1556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realizado por: Mikel </a:t>
            </a:r>
            <a:r>
              <a:rPr lang="es-ES_tradnl" sz="1556" dirty="0" err="1" smtClean="0">
                <a:latin typeface="+mj-lt"/>
                <a:ea typeface="+mj-ea"/>
                <a:cs typeface="+mj-cs"/>
              </a:rPr>
              <a:t>Goikuria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, </a:t>
            </a:r>
            <a:r>
              <a:rPr lang="es-ES_tradnl" sz="1556" dirty="0" err="1" smtClean="0">
                <a:latin typeface="+mj-lt"/>
                <a:ea typeface="+mj-ea"/>
                <a:cs typeface="+mj-cs"/>
              </a:rPr>
              <a:t>Beñat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 </a:t>
            </a:r>
            <a:r>
              <a:rPr lang="es-ES_tradnl" sz="1556" dirty="0" err="1" smtClean="0">
                <a:latin typeface="+mj-lt"/>
                <a:ea typeface="+mj-ea"/>
                <a:cs typeface="+mj-cs"/>
              </a:rPr>
              <a:t>Aiartza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, </a:t>
            </a:r>
            <a:r>
              <a:rPr lang="es-ES_tradnl" sz="1556" dirty="0" err="1" smtClean="0">
                <a:latin typeface="+mj-lt"/>
                <a:ea typeface="+mj-ea"/>
                <a:cs typeface="+mj-cs"/>
              </a:rPr>
              <a:t>Karmele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 Barón y </a:t>
            </a:r>
            <a:r>
              <a:rPr lang="es-ES_tradnl" sz="1556" dirty="0" err="1" smtClean="0">
                <a:latin typeface="+mj-lt"/>
                <a:ea typeface="+mj-ea"/>
                <a:cs typeface="+mj-cs"/>
              </a:rPr>
              <a:t>Oihana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 </a:t>
            </a:r>
            <a:r>
              <a:rPr lang="es-ES_tradnl" sz="1556" dirty="0" err="1" smtClean="0">
                <a:latin typeface="+mj-lt"/>
                <a:ea typeface="+mj-ea"/>
                <a:cs typeface="+mj-cs"/>
              </a:rPr>
              <a:t>Ganboa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 (estudiantes de Ed. Musical </a:t>
            </a:r>
            <a:r>
              <a:rPr lang="es-ES_tradnl" sz="1556" dirty="0" smtClean="0"/>
              <a:t>UPV-EHU</a:t>
            </a:r>
            <a:r>
              <a:rPr lang="es-ES_tradnl" sz="1556" dirty="0" smtClean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62560" y="44968"/>
            <a:ext cx="8229600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err="1" smtClean="0"/>
              <a:t>musicogramas</a:t>
            </a:r>
            <a:endParaRPr lang="es-ES_tradnl" sz="2400" b="1" dirty="0"/>
          </a:p>
        </p:txBody>
      </p:sp>
      <p:pic>
        <p:nvPicPr>
          <p:cNvPr id="7" name="Marcador de contenido 6" descr="mussorgsky_txiten_dantz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048" y="459339"/>
            <a:ext cx="8892248" cy="60462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9702" y="44968"/>
            <a:ext cx="3052458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err="1" smtClean="0"/>
              <a:t>musicogramas</a:t>
            </a:r>
            <a:endParaRPr lang="es-ES_tradnl" sz="2400" b="1" dirty="0"/>
          </a:p>
        </p:txBody>
      </p:sp>
      <p:pic>
        <p:nvPicPr>
          <p:cNvPr id="4" name="Marcador de contenido 3" descr="Kukua HERNANDEZ FREIXINO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1491" r="-971"/>
              <a:stretch>
                <a:fillRect/>
              </a:stretch>
            </p:blipFill>
          </mc:Choice>
          <mc:Fallback>
            <p:blipFill>
              <a:blip r:embed="rId4"/>
              <a:srcRect l="1491" r="-971"/>
              <a:stretch>
                <a:fillRect/>
              </a:stretch>
            </p:blipFill>
          </mc:Fallback>
        </mc:AlternateContent>
        <p:spPr>
          <a:xfrm>
            <a:off x="67560" y="458788"/>
            <a:ext cx="9076439" cy="6399212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7560" y="6533558"/>
            <a:ext cx="8850122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Hernández </a:t>
            </a:r>
            <a:r>
              <a:rPr kumimoji="0" lang="es-ES_tradnl" sz="1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Freixinós</a:t>
            </a: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Juan (1996). La otra partitura. </a:t>
            </a:r>
            <a:r>
              <a:rPr kumimoji="0" lang="es-ES_tradnl" sz="14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Eufonía. Didáctica de la música, </a:t>
            </a:r>
            <a:r>
              <a:rPr kumimoji="0" lang="es-ES_tradnl" sz="140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nº</a:t>
            </a:r>
            <a:r>
              <a:rPr kumimoji="0" lang="es-ES_tradnl" sz="14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3; </a:t>
            </a:r>
            <a:r>
              <a:rPr lang="es-ES_tradnl" sz="1400" dirty="0" err="1" smtClean="0">
                <a:latin typeface="+mj-lt"/>
                <a:ea typeface="+mj-ea"/>
                <a:cs typeface="+mj-cs"/>
              </a:rPr>
              <a:t>pág.</a:t>
            </a:r>
            <a:r>
              <a:rPr lang="es-ES_tradnl" sz="1400" smtClean="0">
                <a:latin typeface="+mj-lt"/>
                <a:ea typeface="+mj-ea"/>
                <a:cs typeface="+mj-cs"/>
              </a:rPr>
              <a:t>128</a:t>
            </a:r>
            <a:r>
              <a:rPr kumimoji="0" lang="es-ES_tradnl" sz="140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_tradnl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 bwMode="auto">
          <a:xfrm flipH="1">
            <a:off x="0" y="0"/>
            <a:ext cx="9144000" cy="838200"/>
          </a:xfrm>
          <a:prstGeom prst="rect">
            <a:avLst/>
          </a:prstGeom>
          <a:solidFill>
            <a:srgbClr val="EEC0A6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2800" b="1" kern="0" dirty="0">
                <a:solidFill>
                  <a:srgbClr val="660066"/>
                </a:solidFill>
                <a:latin typeface="BlairMdITC TT-Medium"/>
                <a:cs typeface="BlairMdITC TT-Medium"/>
              </a:rPr>
              <a:t>INSTRUMENTOS DE PERCUSIÓN</a:t>
            </a:r>
          </a:p>
        </p:txBody>
      </p:sp>
      <p:sp>
        <p:nvSpPr>
          <p:cNvPr id="14" name="CuadroTexto 5"/>
          <p:cNvSpPr txBox="1">
            <a:spLocks noChangeArrowheads="1"/>
          </p:cNvSpPr>
          <p:nvPr/>
        </p:nvSpPr>
        <p:spPr bwMode="auto">
          <a:xfrm>
            <a:off x="4662155" y="918677"/>
            <a:ext cx="4419600" cy="5909311"/>
          </a:xfrm>
          <a:prstGeom prst="rect">
            <a:avLst/>
          </a:prstGeom>
          <a:solidFill>
            <a:srgbClr val="803463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lairMdITC TT-Medium" pitchFamily="1" charset="0"/>
                <a:ea typeface="BlairMdITC TT-Medium" pitchFamily="1" charset="0"/>
                <a:cs typeface="BlairMdITC TT-Medium" pitchFamily="1" charset="0"/>
              </a:rPr>
              <a:t>Sonido determinado</a:t>
            </a:r>
          </a:p>
          <a:p>
            <a:pPr algn="ctr"/>
            <a:endParaRPr lang="es-ES_tradnl" sz="28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BlairMdITC TT-Medium" pitchFamily="1" charset="0"/>
              <a:ea typeface="BlairMdITC TT-Medium" pitchFamily="1" charset="0"/>
              <a:cs typeface="BlairMdITC TT-Medium" pitchFamily="1" charset="0"/>
            </a:endParaRPr>
          </a:p>
          <a:p>
            <a:pPr>
              <a:buFont typeface="Arial" pitchFamily="1" charset="0"/>
              <a:buChar char="•"/>
            </a:pPr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Afinados</a:t>
            </a:r>
          </a:p>
          <a:p>
            <a:pPr>
              <a:buFont typeface="Arial" pitchFamily="1" charset="0"/>
              <a:buChar char="•"/>
            </a:pPr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Melódicos, armónicos</a:t>
            </a:r>
          </a:p>
          <a:p>
            <a:pPr>
              <a:buFont typeface="Arial" pitchFamily="1" charset="0"/>
              <a:buChar char="•"/>
            </a:pPr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Instrumentos de láminas</a:t>
            </a:r>
          </a:p>
          <a:p>
            <a:pPr>
              <a:buFont typeface="Arial" pitchFamily="1" charset="0"/>
              <a:buChar char="•"/>
            </a:pPr>
            <a:endParaRPr lang="es-ES_tradnl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1" charset="0"/>
              <a:ea typeface="Century Gothic" pitchFamily="1" charset="0"/>
              <a:cs typeface="Century Gothic" pitchFamily="1" charset="0"/>
            </a:endParaRPr>
          </a:p>
          <a:p>
            <a:pPr lvl="1"/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-metal: </a:t>
            </a:r>
          </a:p>
          <a:p>
            <a:pPr lvl="1"/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	carillón soprano</a:t>
            </a:r>
          </a:p>
          <a:p>
            <a:pPr lvl="1"/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	carillón contralto (alto)</a:t>
            </a:r>
          </a:p>
          <a:p>
            <a:pPr lvl="1"/>
            <a:r>
              <a:rPr lang="es-ES_tradnl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 </a:t>
            </a:r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	</a:t>
            </a:r>
          </a:p>
          <a:p>
            <a:pPr lvl="1"/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	</a:t>
            </a:r>
            <a:r>
              <a:rPr lang="es-ES_tradnl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metalófono</a:t>
            </a:r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 soprano</a:t>
            </a:r>
          </a:p>
          <a:p>
            <a:pPr lvl="1"/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	</a:t>
            </a:r>
            <a:r>
              <a:rPr lang="es-ES_tradnl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metalófono</a:t>
            </a:r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 contralto (alto)</a:t>
            </a:r>
          </a:p>
          <a:p>
            <a:pPr lvl="1"/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	</a:t>
            </a:r>
            <a:r>
              <a:rPr lang="es-ES_tradnl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metalófono</a:t>
            </a:r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 bajo</a:t>
            </a:r>
          </a:p>
          <a:p>
            <a:pPr lvl="1"/>
            <a:endParaRPr lang="es-ES_tradnl" sz="2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1" charset="0"/>
              <a:ea typeface="Century Gothic" pitchFamily="1" charset="0"/>
              <a:cs typeface="Century Gothic" pitchFamily="1" charset="0"/>
            </a:endParaRPr>
          </a:p>
          <a:p>
            <a:pPr lvl="1"/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-madera: </a:t>
            </a:r>
          </a:p>
          <a:p>
            <a:pPr lvl="1"/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	xilófono soprano</a:t>
            </a:r>
          </a:p>
          <a:p>
            <a:pPr lvl="1"/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	xilófono contralto (alto)</a:t>
            </a:r>
          </a:p>
          <a:p>
            <a:pPr lvl="1"/>
            <a:r>
              <a:rPr lang="es-ES_tradnl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	xilófono baj</a:t>
            </a:r>
            <a:r>
              <a:rPr lang="es-ES_tradnl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o</a:t>
            </a:r>
            <a:endParaRPr lang="es-ES_tradnl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1" charset="0"/>
              <a:ea typeface="Century Gothic" pitchFamily="1" charset="0"/>
              <a:cs typeface="Century Gothic" pitchFamily="1" charset="0"/>
            </a:endParaRPr>
          </a:p>
        </p:txBody>
      </p:sp>
      <p:sp>
        <p:nvSpPr>
          <p:cNvPr id="8" name="CuadroTexto 5"/>
          <p:cNvSpPr txBox="1">
            <a:spLocks noChangeArrowheads="1"/>
          </p:cNvSpPr>
          <p:nvPr/>
        </p:nvSpPr>
        <p:spPr bwMode="auto">
          <a:xfrm>
            <a:off x="67560" y="932188"/>
            <a:ext cx="4554720" cy="5816978"/>
          </a:xfrm>
          <a:prstGeom prst="rect">
            <a:avLst/>
          </a:prstGeom>
          <a:solidFill>
            <a:srgbClr val="803463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800" b="1" dirty="0">
                <a:solidFill>
                  <a:srgbClr val="FCD5B5"/>
                </a:solidFill>
                <a:latin typeface="BlairMdITC TT-Medium" pitchFamily="1" charset="0"/>
                <a:ea typeface="BlairMdITC TT-Medium" pitchFamily="1" charset="0"/>
                <a:cs typeface="BlairMdITC TT-Medium" pitchFamily="1" charset="0"/>
              </a:rPr>
              <a:t>Sonido Indeterminado</a:t>
            </a:r>
          </a:p>
          <a:p>
            <a:pPr algn="ctr"/>
            <a:endParaRPr lang="es-ES_tradnl" sz="2800" b="1" dirty="0">
              <a:solidFill>
                <a:srgbClr val="FCD5B5"/>
              </a:solidFill>
              <a:latin typeface="BlairMdITC TT-Medium" pitchFamily="1" charset="0"/>
              <a:ea typeface="BlairMdITC TT-Medium" pitchFamily="1" charset="0"/>
              <a:cs typeface="BlairMdITC TT-Medium" pitchFamily="1" charset="0"/>
            </a:endParaRPr>
          </a:p>
          <a:p>
            <a:pPr>
              <a:buFont typeface="Arial" pitchFamily="1" charset="0"/>
              <a:buChar char="•"/>
            </a:pPr>
            <a:r>
              <a:rPr lang="es-ES_tradnl" b="1" dirty="0">
                <a:solidFill>
                  <a:srgbClr val="FCD5B5"/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No afinados</a:t>
            </a:r>
          </a:p>
          <a:p>
            <a:pPr>
              <a:buFont typeface="Arial" pitchFamily="1" charset="0"/>
              <a:buChar char="•"/>
            </a:pPr>
            <a:endParaRPr lang="es-ES_tradnl" b="1" dirty="0">
              <a:solidFill>
                <a:srgbClr val="FCD5B5"/>
              </a:solidFill>
              <a:latin typeface="Century Gothic" pitchFamily="1" charset="0"/>
              <a:ea typeface="Century Gothic" pitchFamily="1" charset="0"/>
              <a:cs typeface="Century Gothic" pitchFamily="1" charset="0"/>
            </a:endParaRPr>
          </a:p>
          <a:p>
            <a:pPr>
              <a:buFont typeface="Arial" pitchFamily="1" charset="0"/>
              <a:buChar char="•"/>
            </a:pPr>
            <a:r>
              <a:rPr lang="es-ES_tradnl" b="1" dirty="0">
                <a:solidFill>
                  <a:srgbClr val="FCD5B5"/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Instrumentos rítmicos</a:t>
            </a:r>
          </a:p>
          <a:p>
            <a:pPr>
              <a:buFont typeface="Arial" pitchFamily="1" charset="0"/>
              <a:buChar char="•"/>
            </a:pPr>
            <a:endParaRPr lang="es-ES_tradnl" b="1" dirty="0">
              <a:solidFill>
                <a:srgbClr val="FCD5B5"/>
              </a:solidFill>
              <a:latin typeface="Century Gothic" pitchFamily="1" charset="0"/>
              <a:ea typeface="Century Gothic" pitchFamily="1" charset="0"/>
              <a:cs typeface="Century Gothic" pitchFamily="1" charset="0"/>
            </a:endParaRPr>
          </a:p>
          <a:p>
            <a:pPr>
              <a:buFont typeface="Arial" pitchFamily="1" charset="0"/>
              <a:buChar char="•"/>
            </a:pPr>
            <a:r>
              <a:rPr lang="es-ES_tradnl" b="1" dirty="0">
                <a:solidFill>
                  <a:srgbClr val="FCD5B5"/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No pueden tocar melodías</a:t>
            </a:r>
          </a:p>
          <a:p>
            <a:pPr>
              <a:buFont typeface="Arial" pitchFamily="1" charset="0"/>
              <a:buChar char="•"/>
            </a:pPr>
            <a:endParaRPr lang="es-ES_tradnl" b="1" dirty="0">
              <a:solidFill>
                <a:srgbClr val="FCD5B5"/>
              </a:solidFill>
              <a:latin typeface="Century Gothic" pitchFamily="1" charset="0"/>
              <a:ea typeface="Century Gothic" pitchFamily="1" charset="0"/>
              <a:cs typeface="Century Gothic" pitchFamily="1" charset="0"/>
            </a:endParaRPr>
          </a:p>
          <a:p>
            <a:pPr>
              <a:buFont typeface="Arial" pitchFamily="1" charset="0"/>
              <a:buChar char="•"/>
            </a:pPr>
            <a:r>
              <a:rPr lang="es-ES_tradnl" b="1" dirty="0">
                <a:solidFill>
                  <a:srgbClr val="FCD5B5"/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Pequeña percusión:</a:t>
            </a:r>
          </a:p>
          <a:p>
            <a:pPr>
              <a:buFont typeface="Arial" pitchFamily="1" charset="0"/>
              <a:buChar char="•"/>
            </a:pPr>
            <a:endParaRPr lang="es-ES_tradnl" b="1" dirty="0">
              <a:solidFill>
                <a:srgbClr val="FCD5B5"/>
              </a:solidFill>
              <a:latin typeface="Century Gothic" pitchFamily="1" charset="0"/>
              <a:ea typeface="Century Gothic" pitchFamily="1" charset="0"/>
              <a:cs typeface="Century Gothic" pitchFamily="1" charset="0"/>
            </a:endParaRPr>
          </a:p>
          <a:p>
            <a:r>
              <a:rPr lang="es-ES_tradnl" b="1" dirty="0">
                <a:solidFill>
                  <a:srgbClr val="FCD5B5"/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	-metal</a:t>
            </a:r>
          </a:p>
          <a:p>
            <a:r>
              <a:rPr lang="es-ES_tradnl" b="1" dirty="0">
                <a:solidFill>
                  <a:srgbClr val="FCD5B5"/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	-madera</a:t>
            </a:r>
          </a:p>
          <a:p>
            <a:r>
              <a:rPr lang="es-ES_tradnl" b="1" dirty="0">
                <a:solidFill>
                  <a:srgbClr val="FCD5B5"/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	-membrana</a:t>
            </a:r>
          </a:p>
          <a:p>
            <a:r>
              <a:rPr lang="es-ES_tradnl" b="1" dirty="0">
                <a:solidFill>
                  <a:srgbClr val="FCD5B5"/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	-</a:t>
            </a:r>
            <a:r>
              <a:rPr lang="es-ES_tradnl" b="1" dirty="0" smtClean="0">
                <a:solidFill>
                  <a:srgbClr val="FCD5B5"/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</a:rPr>
              <a:t>mixtos</a:t>
            </a:r>
          </a:p>
          <a:p>
            <a:endParaRPr lang="es-ES_tradnl" b="1" dirty="0" smtClean="0">
              <a:solidFill>
                <a:srgbClr val="FCD5B5"/>
              </a:solidFill>
              <a:latin typeface="Century Gothic" pitchFamily="1" charset="0"/>
              <a:ea typeface="Century Gothic" pitchFamily="1" charset="0"/>
              <a:cs typeface="Century Gothic" pitchFamily="1" charset="0"/>
            </a:endParaRPr>
          </a:p>
          <a:p>
            <a:endParaRPr lang="es-ES_tradnl" b="1" dirty="0" smtClean="0">
              <a:solidFill>
                <a:srgbClr val="FCD5B5"/>
              </a:solidFill>
              <a:latin typeface="Century Gothic" pitchFamily="1" charset="0"/>
              <a:ea typeface="Century Gothic" pitchFamily="1" charset="0"/>
              <a:cs typeface="Century Gothic" pitchFamily="1" charset="0"/>
            </a:endParaRPr>
          </a:p>
          <a:p>
            <a:endParaRPr lang="es-ES_tradnl" b="1" dirty="0" smtClean="0">
              <a:solidFill>
                <a:srgbClr val="FCD5B5"/>
              </a:solidFill>
              <a:latin typeface="Century Gothic" pitchFamily="1" charset="0"/>
              <a:ea typeface="Century Gothic" pitchFamily="1" charset="0"/>
              <a:cs typeface="Century Gothic" pitchFamily="1" charset="0"/>
            </a:endParaRPr>
          </a:p>
          <a:p>
            <a:endParaRPr lang="es-ES_tradnl" b="1" dirty="0">
              <a:solidFill>
                <a:srgbClr val="EEC0A6"/>
              </a:solidFill>
              <a:latin typeface="Century Gothic" pitchFamily="1" charset="0"/>
              <a:ea typeface="Century Gothic" pitchFamily="1" charset="0"/>
              <a:cs typeface="Century Gothic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560" y="44968"/>
            <a:ext cx="8229600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smtClean="0"/>
              <a:t>instrumentos</a:t>
            </a:r>
            <a:endParaRPr lang="es-ES_tradnl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7073" y="645586"/>
            <a:ext cx="902508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Ficha</a:t>
            </a:r>
            <a:r>
              <a:rPr lang="es-ES_tradnl" b="1" dirty="0" smtClean="0"/>
              <a:t> para describir instrumento </a:t>
            </a:r>
            <a:r>
              <a:rPr lang="es-ES_tradnl" b="1" dirty="0"/>
              <a:t>musical</a:t>
            </a:r>
            <a:r>
              <a:rPr lang="es-ES_tradnl" b="1" dirty="0" smtClean="0"/>
              <a:t>:</a:t>
            </a:r>
          </a:p>
          <a:p>
            <a:endParaRPr lang="es-ES_tradnl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Tipo </a:t>
            </a:r>
            <a:r>
              <a:rPr lang="es-ES_tradnl" dirty="0"/>
              <a:t>de </a:t>
            </a:r>
            <a:r>
              <a:rPr lang="es-ES_tradnl" dirty="0" smtClean="0"/>
              <a:t>instrumento</a:t>
            </a:r>
            <a:endParaRPr lang="es-ES_tradnl" dirty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Material </a:t>
            </a:r>
            <a:r>
              <a:rPr lang="es-ES_tradnl" dirty="0"/>
              <a:t>con que está </a:t>
            </a:r>
            <a:r>
              <a:rPr lang="es-ES_tradnl" dirty="0" smtClean="0"/>
              <a:t>construido</a:t>
            </a:r>
            <a:endParaRPr lang="es-ES_tradnl" dirty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De </a:t>
            </a:r>
            <a:r>
              <a:rPr lang="es-ES_tradnl" dirty="0"/>
              <a:t>qué partes se </a:t>
            </a:r>
            <a:r>
              <a:rPr lang="es-ES_tradnl" dirty="0" smtClean="0"/>
              <a:t>compone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Cómo </a:t>
            </a:r>
            <a:r>
              <a:rPr lang="es-ES_tradnl" dirty="0"/>
              <a:t>se produce el </a:t>
            </a:r>
            <a:r>
              <a:rPr lang="es-ES_tradnl" dirty="0" smtClean="0"/>
              <a:t>sonido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Cómo </a:t>
            </a:r>
            <a:r>
              <a:rPr lang="es-ES_tradnl" dirty="0"/>
              <a:t>se </a:t>
            </a:r>
            <a:r>
              <a:rPr lang="es-ES_tradnl" dirty="0" smtClean="0"/>
              <a:t>toca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Sonido </a:t>
            </a:r>
            <a:r>
              <a:rPr lang="es-ES_tradnl" dirty="0"/>
              <a:t>indeterminado/</a:t>
            </a:r>
            <a:r>
              <a:rPr lang="es-ES_tradnl" dirty="0" smtClean="0"/>
              <a:t>determinado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Qué </a:t>
            </a:r>
            <a:r>
              <a:rPr lang="es-ES_tradnl" dirty="0"/>
              <a:t>tipo de sonido </a:t>
            </a:r>
            <a:r>
              <a:rPr lang="es-ES_tradnl" dirty="0" smtClean="0"/>
              <a:t>produce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Función</a:t>
            </a:r>
            <a:r>
              <a:rPr lang="es-ES_tradnl" dirty="0"/>
              <a:t>: rítmico, melódico, </a:t>
            </a:r>
            <a:r>
              <a:rPr lang="es-ES_tradnl" dirty="0" smtClean="0"/>
              <a:t>armónico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Pertenece </a:t>
            </a:r>
            <a:r>
              <a:rPr lang="es-ES_tradnl" dirty="0"/>
              <a:t>a alguna familia o </a:t>
            </a:r>
            <a:r>
              <a:rPr lang="es-ES_tradnl" dirty="0" smtClean="0"/>
              <a:t>agrupación</a:t>
            </a:r>
            <a:endParaRPr lang="es-ES_tradnl" dirty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En </a:t>
            </a:r>
            <a:r>
              <a:rPr lang="es-ES_tradnl" dirty="0"/>
              <a:t>qué estilo musical o cultura se encuentra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560" y="44968"/>
            <a:ext cx="8229600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smtClean="0"/>
              <a:t>canciones</a:t>
            </a:r>
            <a:endParaRPr lang="es-ES_tradnl" sz="24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7560" y="6463773"/>
            <a:ext cx="8850122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Canción infantil </a:t>
            </a:r>
            <a:r>
              <a:rPr lang="es-ES_tradnl" sz="1400" dirty="0" smtClean="0">
                <a:latin typeface="+mj-lt"/>
                <a:ea typeface="+mj-ea"/>
                <a:cs typeface="+mj-cs"/>
              </a:rPr>
              <a:t>(</a:t>
            </a:r>
            <a:r>
              <a:rPr lang="es-ES_tradnl" sz="1400" dirty="0" err="1" smtClean="0">
                <a:latin typeface="+mj-lt"/>
                <a:ea typeface="+mj-ea"/>
                <a:cs typeface="+mj-cs"/>
              </a:rPr>
              <a:t>Txirri</a:t>
            </a:r>
            <a:r>
              <a:rPr lang="es-ES_tradnl" sz="1400" dirty="0" smtClean="0">
                <a:latin typeface="+mj-lt"/>
                <a:ea typeface="+mj-ea"/>
                <a:cs typeface="+mj-cs"/>
              </a:rPr>
              <a:t>, </a:t>
            </a:r>
            <a:r>
              <a:rPr lang="es-ES_tradnl" sz="1400" dirty="0" err="1" smtClean="0">
                <a:latin typeface="+mj-lt"/>
                <a:ea typeface="+mj-ea"/>
                <a:cs typeface="+mj-cs"/>
              </a:rPr>
              <a:t>Mirri</a:t>
            </a:r>
            <a:r>
              <a:rPr lang="es-ES_tradnl" sz="1400" dirty="0" smtClean="0">
                <a:latin typeface="+mj-lt"/>
                <a:ea typeface="+mj-ea"/>
                <a:cs typeface="+mj-cs"/>
              </a:rPr>
              <a:t> </a:t>
            </a:r>
            <a:r>
              <a:rPr lang="es-ES_tradnl" sz="1400" dirty="0" err="1" smtClean="0">
                <a:latin typeface="+mj-lt"/>
                <a:ea typeface="+mj-ea"/>
                <a:cs typeface="+mj-cs"/>
              </a:rPr>
              <a:t>eta</a:t>
            </a:r>
            <a:r>
              <a:rPr lang="es-ES_tradnl" sz="1400" dirty="0" smtClean="0">
                <a:latin typeface="+mj-lt"/>
                <a:ea typeface="+mj-ea"/>
                <a:cs typeface="+mj-cs"/>
              </a:rPr>
              <a:t> </a:t>
            </a:r>
            <a:r>
              <a:rPr lang="es-ES_tradnl" sz="1400" dirty="0" err="1" smtClean="0">
                <a:latin typeface="+mj-lt"/>
                <a:ea typeface="+mj-ea"/>
                <a:cs typeface="+mj-cs"/>
              </a:rPr>
              <a:t>Txiribiton</a:t>
            </a:r>
            <a:r>
              <a:rPr lang="es-ES_tradnl" sz="1400" dirty="0" smtClean="0">
                <a:latin typeface="+mj-lt"/>
                <a:ea typeface="+mj-ea"/>
                <a:cs typeface="+mj-cs"/>
              </a:rPr>
              <a:t>)</a:t>
            </a:r>
            <a:endParaRPr kumimoji="0" lang="es-ES_tradnl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Marcador de contenido 7" descr="Pintxo Partitur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694" y="1114560"/>
            <a:ext cx="8077073" cy="3501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560" y="44968"/>
            <a:ext cx="8229600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smtClean="0"/>
              <a:t>vídeos</a:t>
            </a:r>
            <a:endParaRPr lang="es-ES_tradnl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7073" y="645586"/>
            <a:ext cx="9025087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Actividades </a:t>
            </a:r>
            <a:r>
              <a:rPr lang="es-ES_tradnl" dirty="0"/>
              <a:t>de expresión musical y corporal infantil. Ministerio de Educación y Ciencia (2006)</a:t>
            </a:r>
          </a:p>
          <a:p>
            <a:r>
              <a:rPr lang="es-ES_tradnl" u="sng" dirty="0">
                <a:hlinkClick r:id="rId3"/>
              </a:rPr>
              <a:t>http://www.youtube.com/watch?v=</a:t>
            </a:r>
            <a:r>
              <a:rPr lang="es-ES_tradnl" u="sng" dirty="0" smtClean="0">
                <a:hlinkClick r:id="rId3"/>
              </a:rPr>
              <a:t>4QG9IlRahME</a:t>
            </a:r>
            <a:endParaRPr lang="es-ES_tradnl" u="sng" dirty="0" smtClean="0"/>
          </a:p>
          <a:p>
            <a:endParaRPr lang="es-ES_tradnl" dirty="0" smtClean="0"/>
          </a:p>
          <a:p>
            <a:r>
              <a:rPr lang="es-ES_tradnl" dirty="0" smtClean="0"/>
              <a:t>“</a:t>
            </a:r>
            <a:r>
              <a:rPr lang="es-ES_tradnl" dirty="0"/>
              <a:t>Ja ve Nadal“. Coro de niños de Educación Infantil y Ciclo Inicial del CEIP </a:t>
            </a:r>
            <a:r>
              <a:rPr lang="es-ES_tradnl" dirty="0" err="1"/>
              <a:t>L'Olivera</a:t>
            </a:r>
            <a:r>
              <a:rPr lang="es-ES_tradnl" dirty="0"/>
              <a:t> - </a:t>
            </a:r>
            <a:r>
              <a:rPr lang="es-ES_tradnl" dirty="0" err="1" smtClean="0"/>
              <a:t>Cambrils</a:t>
            </a:r>
            <a:r>
              <a:rPr lang="es-ES_tradnl" dirty="0" smtClean="0"/>
              <a:t> </a:t>
            </a:r>
            <a:r>
              <a:rPr lang="es-ES_tradnl" dirty="0"/>
              <a:t>(Barcelona). </a:t>
            </a:r>
            <a:r>
              <a:rPr lang="es-ES_tradnl" dirty="0" err="1"/>
              <a:t>Concert</a:t>
            </a:r>
            <a:r>
              <a:rPr lang="es-ES_tradnl" dirty="0"/>
              <a:t> de Nadal 2007. Dirección: Lena Oliveras, Laura Martínez y </a:t>
            </a:r>
            <a:r>
              <a:rPr lang="es-ES_tradnl" dirty="0" err="1"/>
              <a:t>Alícia</a:t>
            </a:r>
            <a:r>
              <a:rPr lang="es-ES_tradnl" dirty="0"/>
              <a:t> Morales.</a:t>
            </a:r>
          </a:p>
          <a:p>
            <a:r>
              <a:rPr lang="es-ES" u="sng" dirty="0">
                <a:hlinkClick r:id="rId4"/>
              </a:rPr>
              <a:t>http://www.youtube.com/watch?v=Lt2I-</a:t>
            </a:r>
            <a:r>
              <a:rPr lang="es-ES" u="sng" dirty="0" smtClean="0">
                <a:hlinkClick r:id="rId4"/>
              </a:rPr>
              <a:t>798C5E</a:t>
            </a:r>
            <a:endParaRPr lang="es-ES" u="sng" dirty="0" smtClean="0"/>
          </a:p>
          <a:p>
            <a:endParaRPr lang="es-ES_tradnl" dirty="0" smtClean="0"/>
          </a:p>
          <a:p>
            <a:r>
              <a:rPr lang="es-ES_tradnl" dirty="0" smtClean="0"/>
              <a:t>Clase </a:t>
            </a:r>
            <a:r>
              <a:rPr lang="es-ES_tradnl" dirty="0"/>
              <a:t>de música con xilófonos “Un perro y un gato”</a:t>
            </a:r>
          </a:p>
          <a:p>
            <a:r>
              <a:rPr lang="es-ES_tradnl" dirty="0"/>
              <a:t>Intérpretes: niños y niñas de 1º curso de Primaria del Colegio </a:t>
            </a:r>
            <a:r>
              <a:rPr lang="es-ES_tradnl" dirty="0" err="1"/>
              <a:t>Motolinea</a:t>
            </a:r>
            <a:r>
              <a:rPr lang="es-ES_tradnl" dirty="0"/>
              <a:t> de Tequisquiapan Querétaro de México. Maestro: Juan </a:t>
            </a:r>
            <a:r>
              <a:rPr lang="es-ES_tradnl" dirty="0" err="1"/>
              <a:t>Fco</a:t>
            </a:r>
            <a:r>
              <a:rPr lang="es-ES_tradnl" dirty="0"/>
              <a:t>. Mendoza</a:t>
            </a:r>
          </a:p>
          <a:p>
            <a:r>
              <a:rPr lang="es-ES_tradnl" u="sng" dirty="0">
                <a:hlinkClick r:id="rId5"/>
              </a:rPr>
              <a:t>http://www.youtube.com/watch?v=iMJ-</a:t>
            </a:r>
            <a:r>
              <a:rPr lang="es-ES_tradnl" u="sng" dirty="0" smtClean="0">
                <a:hlinkClick r:id="rId5"/>
              </a:rPr>
              <a:t>VUlrjm8</a:t>
            </a:r>
            <a:endParaRPr lang="es-ES_tradnl" u="sng" dirty="0" smtClean="0"/>
          </a:p>
          <a:p>
            <a:endParaRPr lang="es-ES_tradnl" dirty="0" smtClean="0"/>
          </a:p>
          <a:p>
            <a:r>
              <a:rPr lang="es-ES_tradnl" dirty="0" smtClean="0"/>
              <a:t>La </a:t>
            </a:r>
            <a:r>
              <a:rPr lang="es-ES_tradnl" dirty="0"/>
              <a:t>altura</a:t>
            </a:r>
            <a:r>
              <a:rPr lang="es-ES_tradnl" dirty="0" smtClean="0"/>
              <a:t> de los sonidos</a:t>
            </a:r>
          </a:p>
          <a:p>
            <a:r>
              <a:rPr lang="es-ES_tradnl" dirty="0"/>
              <a:t>Bobby </a:t>
            </a:r>
            <a:r>
              <a:rPr lang="es-ES_tradnl" dirty="0" err="1"/>
              <a:t>McFerrin</a:t>
            </a:r>
            <a:r>
              <a:rPr lang="es-ES_tradnl" dirty="0"/>
              <a:t> </a:t>
            </a:r>
            <a:r>
              <a:rPr lang="es-ES_tradnl" dirty="0" err="1"/>
              <a:t>demonstrates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power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Pentatonic</a:t>
            </a:r>
            <a:r>
              <a:rPr lang="es-ES_tradnl" dirty="0"/>
              <a:t> </a:t>
            </a:r>
            <a:r>
              <a:rPr lang="es-ES_tradnl" dirty="0" err="1"/>
              <a:t>Scale</a:t>
            </a:r>
            <a:endParaRPr lang="es-ES_tradnl" dirty="0"/>
          </a:p>
          <a:p>
            <a:r>
              <a:rPr lang="es-ES_tradnl" dirty="0">
                <a:hlinkClick r:id="rId6"/>
              </a:rPr>
              <a:t>http://www.youtube.com/watch?v=</a:t>
            </a:r>
            <a:r>
              <a:rPr lang="es-ES_tradnl" dirty="0" smtClean="0">
                <a:hlinkClick r:id="rId6"/>
              </a:rPr>
              <a:t>ne6tB2KiZuk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Expresión </a:t>
            </a:r>
            <a:r>
              <a:rPr lang="es-ES_tradnl" dirty="0"/>
              <a:t>corporal: sonidos vocales y corporales: “La lluvia” </a:t>
            </a:r>
          </a:p>
          <a:p>
            <a:r>
              <a:rPr lang="es-ES_tradnl" dirty="0" err="1"/>
              <a:t>Chorus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sound</a:t>
            </a:r>
            <a:r>
              <a:rPr lang="es-ES_tradnl" dirty="0"/>
              <a:t> </a:t>
            </a:r>
            <a:r>
              <a:rPr lang="es-ES_tradnl" dirty="0" err="1"/>
              <a:t>like</a:t>
            </a:r>
            <a:r>
              <a:rPr lang="es-ES_tradnl" dirty="0"/>
              <a:t> </a:t>
            </a:r>
            <a:r>
              <a:rPr lang="es-ES_tradnl" dirty="0" err="1"/>
              <a:t>rain</a:t>
            </a:r>
            <a:endParaRPr lang="es-ES_tradnl" dirty="0"/>
          </a:p>
          <a:p>
            <a:r>
              <a:rPr lang="es-ES_tradnl" dirty="0">
                <a:hlinkClick r:id="rId7"/>
              </a:rPr>
              <a:t>http://youtu.be/_UJy3Q-</a:t>
            </a:r>
            <a:r>
              <a:rPr lang="es-ES_tradnl" dirty="0" smtClean="0">
                <a:hlinkClick r:id="rId7"/>
              </a:rPr>
              <a:t>L8P8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" dirty="0" smtClean="0"/>
              <a:t>La </a:t>
            </a:r>
            <a:r>
              <a:rPr lang="es-ES" dirty="0"/>
              <a:t>contaminación acústica</a:t>
            </a:r>
            <a:endParaRPr lang="es-ES_tradnl" dirty="0"/>
          </a:p>
          <a:p>
            <a:r>
              <a:rPr lang="es-ES" u="sng" dirty="0">
                <a:hlinkClick r:id="rId8"/>
              </a:rPr>
              <a:t>http://www.youtube.com/watch?v=</a:t>
            </a:r>
            <a:r>
              <a:rPr lang="es-ES" u="sng" dirty="0" smtClean="0">
                <a:hlinkClick r:id="rId8"/>
              </a:rPr>
              <a:t>zk2HmZsWpxc</a:t>
            </a:r>
            <a:endParaRPr lang="es-E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560" y="44968"/>
            <a:ext cx="8229600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smtClean="0"/>
              <a:t>canciones</a:t>
            </a:r>
            <a:endParaRPr lang="es-ES_tradnl" sz="24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7560" y="6463773"/>
            <a:ext cx="8850122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Canción de cuna folklórica (Cancionero del Padre Donostia)</a:t>
            </a:r>
            <a:endParaRPr kumimoji="0" lang="es-ES_tradnl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Marcador de contenido 8" descr="Binbili bonbolo partitura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b="64457"/>
              <a:stretch>
                <a:fillRect/>
              </a:stretch>
            </p:blipFill>
          </mc:Choice>
          <mc:Fallback>
            <p:blipFill>
              <a:blip r:embed="rId4"/>
              <a:srcRect b="64457"/>
              <a:stretch>
                <a:fillRect/>
              </a:stretch>
            </p:blipFill>
          </mc:Fallback>
        </mc:AlternateContent>
        <p:spPr>
          <a:xfrm>
            <a:off x="441487" y="660400"/>
            <a:ext cx="8160646" cy="3753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560" y="44968"/>
            <a:ext cx="8229600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smtClean="0"/>
              <a:t>canciones</a:t>
            </a:r>
            <a:endParaRPr lang="es-ES_tradnl" sz="24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7560" y="6463773"/>
            <a:ext cx="8850122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Canción </a:t>
            </a:r>
            <a:r>
              <a:rPr lang="es-ES_tradnl" sz="1400" dirty="0" smtClean="0">
                <a:latin typeface="+mj-lt"/>
                <a:ea typeface="+mj-ea"/>
                <a:cs typeface="+mj-cs"/>
              </a:rPr>
              <a:t>infantil </a:t>
            </a: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folklórica (Cancionero del Padre Donostia)</a:t>
            </a:r>
            <a:endParaRPr kumimoji="0" lang="es-ES_tradnl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Marcador de contenido 7" descr="Eragiozu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703" y="1591733"/>
            <a:ext cx="8723919" cy="3848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-67560" y="6463773"/>
            <a:ext cx="5311776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Canción </a:t>
            </a:r>
            <a:r>
              <a:rPr lang="es-ES_tradnl" sz="1400" dirty="0" smtClean="0">
                <a:latin typeface="+mj-lt"/>
                <a:ea typeface="+mj-ea"/>
                <a:cs typeface="+mj-cs"/>
              </a:rPr>
              <a:t>infantil </a:t>
            </a: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adaptada por Imanol Urbieta de una melodía folklórica (transcripción </a:t>
            </a:r>
            <a:r>
              <a:rPr lang="es-ES_tradnl" sz="1400" dirty="0" smtClean="0">
                <a:latin typeface="+mj-lt"/>
                <a:ea typeface="+mj-ea"/>
                <a:cs typeface="+mj-cs"/>
              </a:rPr>
              <a:t>de </a:t>
            </a:r>
            <a:r>
              <a:rPr lang="es-ES_tradnl" sz="1400" dirty="0" err="1" smtClean="0">
                <a:latin typeface="+mj-lt"/>
                <a:ea typeface="+mj-ea"/>
                <a:cs typeface="+mj-cs"/>
              </a:rPr>
              <a:t>Aintzane</a:t>
            </a:r>
            <a:r>
              <a:rPr lang="es-ES_tradnl" sz="1400" dirty="0" smtClean="0">
                <a:latin typeface="+mj-lt"/>
                <a:ea typeface="+mj-ea"/>
                <a:cs typeface="+mj-cs"/>
              </a:rPr>
              <a:t> </a:t>
            </a:r>
            <a:r>
              <a:rPr lang="es-ES_tradnl" sz="1400" dirty="0" err="1" smtClean="0">
                <a:latin typeface="+mj-lt"/>
                <a:ea typeface="+mj-ea"/>
                <a:cs typeface="+mj-cs"/>
              </a:rPr>
              <a:t>Camara</a:t>
            </a:r>
            <a:r>
              <a:rPr lang="es-ES_tradnl" sz="1400" dirty="0" smtClean="0">
                <a:latin typeface="+mj-lt"/>
                <a:ea typeface="+mj-ea"/>
                <a:cs typeface="+mj-cs"/>
              </a:rPr>
              <a:t>)</a:t>
            </a:r>
            <a:endParaRPr kumimoji="0" lang="es-ES_tradnl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Marcador de contenido 5"/>
          <p:cNvSpPr>
            <a:spLocks noGrp="1"/>
          </p:cNvSpPr>
          <p:nvPr>
            <p:ph idx="1"/>
          </p:nvPr>
        </p:nvSpPr>
        <p:spPr>
          <a:xfrm>
            <a:off x="1500977" y="4749950"/>
            <a:ext cx="2127758" cy="18787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1400" dirty="0" err="1" smtClean="0"/>
              <a:t>Bi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begi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ikusteko</a:t>
            </a:r>
            <a:r>
              <a:rPr lang="es-ES_tradnl" sz="1400" dirty="0" smtClean="0"/>
              <a:t> </a:t>
            </a:r>
          </a:p>
          <a:p>
            <a:pPr>
              <a:buNone/>
            </a:pPr>
            <a:r>
              <a:rPr lang="es-ES_tradnl" sz="1400" dirty="0" err="1" smtClean="0"/>
              <a:t>bi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belarri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entzuteko</a:t>
            </a:r>
            <a:r>
              <a:rPr lang="es-ES_tradnl" sz="1400" dirty="0" smtClean="0"/>
              <a:t> </a:t>
            </a:r>
          </a:p>
          <a:p>
            <a:pPr>
              <a:buNone/>
            </a:pPr>
            <a:endParaRPr lang="es-ES_tradnl" sz="1400" dirty="0" smtClean="0"/>
          </a:p>
          <a:p>
            <a:pPr>
              <a:buNone/>
            </a:pPr>
            <a:r>
              <a:rPr lang="es-ES_tradnl" sz="1400" dirty="0" err="1" smtClean="0"/>
              <a:t>Handitzen</a:t>
            </a:r>
            <a:r>
              <a:rPr lang="es-ES_tradnl" sz="1400" dirty="0" smtClean="0"/>
              <a:t>, </a:t>
            </a:r>
            <a:r>
              <a:rPr lang="es-ES_tradnl" sz="1400" dirty="0" err="1" smtClean="0"/>
              <a:t>handitzen</a:t>
            </a:r>
            <a:r>
              <a:rPr lang="es-ES_tradnl" sz="1400" dirty="0" smtClean="0"/>
              <a:t>…</a:t>
            </a:r>
          </a:p>
          <a:p>
            <a:pPr>
              <a:buNone/>
            </a:pPr>
            <a:endParaRPr lang="es-ES_tradnl" sz="2500" dirty="0" smtClean="0"/>
          </a:p>
          <a:p>
            <a:pPr>
              <a:buNone/>
            </a:pPr>
            <a:endParaRPr lang="es-ES_tradnl" sz="2500" dirty="0" smtClean="0"/>
          </a:p>
          <a:p>
            <a:pPr lvl="0">
              <a:buNone/>
              <a:defRPr/>
            </a:pPr>
            <a:endParaRPr lang="es-ES_tradnl" sz="2500" dirty="0" smtClean="0"/>
          </a:p>
          <a:p>
            <a:pPr>
              <a:buNone/>
            </a:pPr>
            <a:endParaRPr lang="es-ES_tradnl" sz="1100" dirty="0" smtClean="0"/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endParaRPr lang="es-ES_tradnl" sz="1600" dirty="0"/>
          </a:p>
        </p:txBody>
      </p:sp>
      <p:pic>
        <p:nvPicPr>
          <p:cNvPr id="13" name="Imagen 12" descr="Txiki txik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072" y="445737"/>
            <a:ext cx="5384654" cy="3913935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862560" y="44968"/>
            <a:ext cx="8229600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canciones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4458925" y="4749950"/>
            <a:ext cx="2091234" cy="187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esku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ukitzeko</a:t>
            </a:r>
            <a:endParaRPr kumimoji="0" lang="es-ES_tradn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oinak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ibilitzeko</a:t>
            </a:r>
            <a:endParaRPr kumimoji="0" lang="es-ES_tradn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Handitzen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_tradn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handitzen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Marcador de contenido 5"/>
          <p:cNvSpPr txBox="1">
            <a:spLocks/>
          </p:cNvSpPr>
          <p:nvPr/>
        </p:nvSpPr>
        <p:spPr>
          <a:xfrm>
            <a:off x="6386379" y="4770390"/>
            <a:ext cx="2075172" cy="187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51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Burua</a:t>
            </a:r>
            <a:r>
              <a:rPr kumimoji="0" lang="es-ES_tradnl" sz="151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151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pentsatzeko</a:t>
            </a:r>
            <a:endParaRPr kumimoji="0" lang="es-ES_tradnl" sz="1514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51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Bihotza</a:t>
            </a:r>
            <a:r>
              <a:rPr kumimoji="0" lang="es-ES_tradnl" sz="151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151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maitatzeko</a:t>
            </a:r>
            <a:endParaRPr kumimoji="0" lang="es-ES_tradnl" sz="1514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1514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51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Handitzen</a:t>
            </a:r>
            <a:r>
              <a:rPr kumimoji="0" lang="es-ES_tradnl" sz="151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s-ES_tradnl" sz="1514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151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handitzen</a:t>
            </a:r>
            <a:r>
              <a:rPr kumimoji="0" lang="es-ES_tradnl" sz="151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560" y="44968"/>
            <a:ext cx="8229600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smtClean="0"/>
              <a:t>canciones</a:t>
            </a:r>
            <a:endParaRPr lang="es-ES_tradnl" sz="24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67560" y="6463773"/>
            <a:ext cx="5311776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Canción </a:t>
            </a:r>
            <a:r>
              <a:rPr lang="es-ES_tradnl" sz="1400" dirty="0" smtClean="0">
                <a:latin typeface="+mj-lt"/>
                <a:ea typeface="+mj-ea"/>
                <a:cs typeface="+mj-cs"/>
              </a:rPr>
              <a:t>infantil: la segunda estrofa es el texto al revés de la primera</a:t>
            </a:r>
            <a:endParaRPr kumimoji="0" lang="es-ES_tradnl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540193" y="3894667"/>
            <a:ext cx="4566931" cy="2160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1200" dirty="0" smtClean="0"/>
              <a:t>Debajo un botón, </a:t>
            </a:r>
            <a:r>
              <a:rPr lang="es-ES_tradnl" sz="1200" dirty="0" err="1" smtClean="0"/>
              <a:t>tón</a:t>
            </a:r>
            <a:r>
              <a:rPr lang="es-ES_tradnl" sz="1200" dirty="0" smtClean="0"/>
              <a:t>, </a:t>
            </a:r>
            <a:r>
              <a:rPr lang="es-ES_tradnl" sz="1200" dirty="0" err="1" smtClean="0"/>
              <a:t>tón</a:t>
            </a:r>
            <a:endParaRPr lang="es-ES_tradnl" sz="1200" dirty="0" smtClean="0"/>
          </a:p>
          <a:p>
            <a:pPr>
              <a:buNone/>
            </a:pPr>
            <a:r>
              <a:rPr lang="es-ES_tradnl" sz="1200" dirty="0" smtClean="0"/>
              <a:t>Que encontró Martín, </a:t>
            </a:r>
            <a:r>
              <a:rPr lang="es-ES_tradnl" sz="1200" dirty="0" err="1" smtClean="0"/>
              <a:t>tín</a:t>
            </a:r>
            <a:r>
              <a:rPr lang="es-ES_tradnl" sz="1200" dirty="0" smtClean="0"/>
              <a:t>, </a:t>
            </a:r>
            <a:r>
              <a:rPr lang="es-ES_tradnl" sz="1200" dirty="0" err="1" smtClean="0"/>
              <a:t>tin</a:t>
            </a:r>
            <a:endParaRPr lang="es-ES_tradnl" sz="1200" dirty="0" smtClean="0"/>
          </a:p>
          <a:p>
            <a:pPr>
              <a:buNone/>
            </a:pPr>
            <a:r>
              <a:rPr lang="es-ES_tradnl" sz="1200" dirty="0" smtClean="0"/>
              <a:t>Había un ratón, </a:t>
            </a:r>
            <a:r>
              <a:rPr lang="es-ES_tradnl" sz="1200" dirty="0" err="1" smtClean="0"/>
              <a:t>tón</a:t>
            </a:r>
            <a:r>
              <a:rPr lang="es-ES_tradnl" sz="1200" dirty="0" smtClean="0"/>
              <a:t>, </a:t>
            </a:r>
            <a:r>
              <a:rPr lang="es-ES_tradnl" sz="1200" dirty="0" err="1" smtClean="0"/>
              <a:t>tón</a:t>
            </a:r>
            <a:r>
              <a:rPr lang="es-ES_tradnl" sz="1200" dirty="0" smtClean="0"/>
              <a:t>, </a:t>
            </a:r>
            <a:r>
              <a:rPr lang="es-ES_tradnl" sz="1200" dirty="0" err="1" smtClean="0"/>
              <a:t>tón</a:t>
            </a:r>
            <a:endParaRPr lang="es-ES_tradnl" sz="1200" dirty="0" smtClean="0"/>
          </a:p>
          <a:p>
            <a:pPr>
              <a:buNone/>
            </a:pPr>
            <a:r>
              <a:rPr lang="es-ES_tradnl" sz="1200" dirty="0" smtClean="0"/>
              <a:t>Ay que chiquitín, </a:t>
            </a:r>
            <a:r>
              <a:rPr lang="es-ES_tradnl" sz="1200" dirty="0" err="1" smtClean="0"/>
              <a:t>tín</a:t>
            </a:r>
            <a:r>
              <a:rPr lang="es-ES_tradnl" sz="1200" dirty="0" smtClean="0"/>
              <a:t>, </a:t>
            </a:r>
            <a:r>
              <a:rPr lang="es-ES_tradnl" sz="1200" dirty="0" err="1" smtClean="0"/>
              <a:t>tín</a:t>
            </a:r>
            <a:endParaRPr lang="es-ES_tradnl" sz="1200" dirty="0" smtClean="0"/>
          </a:p>
          <a:p>
            <a:pPr>
              <a:buNone/>
            </a:pPr>
            <a:endParaRPr lang="es-ES_tradnl" sz="1200" dirty="0" smtClean="0"/>
          </a:p>
          <a:p>
            <a:pPr>
              <a:buNone/>
            </a:pPr>
            <a:r>
              <a:rPr lang="es-ES_tradnl" sz="1200" dirty="0" smtClean="0"/>
              <a:t>Ay que chiquitín, </a:t>
            </a:r>
            <a:r>
              <a:rPr lang="es-ES_tradnl" sz="1200" dirty="0" err="1" smtClean="0"/>
              <a:t>tin</a:t>
            </a:r>
            <a:r>
              <a:rPr lang="es-ES_tradnl" sz="1200" dirty="0" smtClean="0"/>
              <a:t>, </a:t>
            </a:r>
            <a:r>
              <a:rPr lang="es-ES_tradnl" sz="1200" dirty="0" err="1" smtClean="0"/>
              <a:t>tin</a:t>
            </a:r>
            <a:endParaRPr lang="es-ES_tradnl" sz="1200" dirty="0" smtClean="0"/>
          </a:p>
          <a:p>
            <a:pPr>
              <a:buNone/>
            </a:pPr>
            <a:r>
              <a:rPr lang="es-ES_tradnl" sz="1200" dirty="0" smtClean="0"/>
              <a:t>Que era aquel ratón, </a:t>
            </a:r>
            <a:r>
              <a:rPr lang="es-ES_tradnl" sz="1200" dirty="0" err="1" smtClean="0"/>
              <a:t>tón</a:t>
            </a:r>
            <a:r>
              <a:rPr lang="es-ES_tradnl" sz="1200" dirty="0" smtClean="0"/>
              <a:t>, </a:t>
            </a:r>
            <a:r>
              <a:rPr lang="es-ES_tradnl" sz="1200" dirty="0" err="1" smtClean="0"/>
              <a:t>tón</a:t>
            </a:r>
            <a:endParaRPr lang="es-ES_tradnl" sz="1200" dirty="0" smtClean="0"/>
          </a:p>
          <a:p>
            <a:pPr>
              <a:buNone/>
            </a:pPr>
            <a:r>
              <a:rPr lang="es-ES_tradnl" sz="1200" dirty="0" smtClean="0"/>
              <a:t>Que encontró Martín, </a:t>
            </a:r>
            <a:r>
              <a:rPr lang="es-ES_tradnl" sz="1200" dirty="0" err="1" smtClean="0"/>
              <a:t>tín</a:t>
            </a:r>
            <a:r>
              <a:rPr lang="es-ES_tradnl" sz="1200" dirty="0" smtClean="0"/>
              <a:t>, </a:t>
            </a:r>
            <a:r>
              <a:rPr lang="es-ES_tradnl" sz="1200" dirty="0" err="1" smtClean="0"/>
              <a:t>tín</a:t>
            </a:r>
            <a:endParaRPr lang="es-ES_tradnl" sz="1200" dirty="0" smtClean="0"/>
          </a:p>
          <a:p>
            <a:pPr>
              <a:buNone/>
            </a:pPr>
            <a:r>
              <a:rPr lang="es-ES_tradnl" sz="1200" dirty="0" smtClean="0"/>
              <a:t>Debajo un botón, </a:t>
            </a:r>
            <a:r>
              <a:rPr lang="es-ES_tradnl" sz="1200" dirty="0" err="1" smtClean="0"/>
              <a:t>tón</a:t>
            </a:r>
            <a:r>
              <a:rPr lang="es-ES_tradnl" sz="1200" dirty="0" smtClean="0"/>
              <a:t>, </a:t>
            </a:r>
            <a:r>
              <a:rPr lang="es-ES_tradnl" sz="1200" dirty="0" err="1" smtClean="0"/>
              <a:t>tón</a:t>
            </a:r>
            <a:endParaRPr lang="es-ES_tradnl" sz="1200" dirty="0"/>
          </a:p>
        </p:txBody>
      </p:sp>
      <p:pic>
        <p:nvPicPr>
          <p:cNvPr id="7" name="Imagen 6" descr="debajo un botó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38" y="703464"/>
            <a:ext cx="7022124" cy="302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560" y="44968"/>
            <a:ext cx="8229600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smtClean="0"/>
              <a:t>canciones</a:t>
            </a:r>
            <a:endParaRPr lang="es-ES_tradnl" sz="24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67560" y="6463773"/>
            <a:ext cx="5311776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Canción </a:t>
            </a:r>
            <a:r>
              <a:rPr lang="es-ES_tradnl" sz="1400" dirty="0" smtClean="0">
                <a:latin typeface="+mj-lt"/>
                <a:ea typeface="+mj-ea"/>
                <a:cs typeface="+mj-cs"/>
              </a:rPr>
              <a:t>infantil </a:t>
            </a: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sobre una motivo melódico repetitivo</a:t>
            </a:r>
            <a:endParaRPr kumimoji="0" lang="es-ES_tradnl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499654" y="2650089"/>
            <a:ext cx="4566931" cy="37606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1800" dirty="0" err="1" smtClean="0"/>
              <a:t>Cú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cú</a:t>
            </a:r>
            <a:r>
              <a:rPr lang="es-ES_tradnl" sz="1800" dirty="0" smtClean="0"/>
              <a:t>, cantaba la rana</a:t>
            </a:r>
          </a:p>
          <a:p>
            <a:pPr>
              <a:buNone/>
            </a:pPr>
            <a:r>
              <a:rPr lang="es-ES_tradnl" sz="1800" dirty="0" err="1" smtClean="0"/>
              <a:t>Cú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cú</a:t>
            </a:r>
            <a:r>
              <a:rPr lang="es-ES_tradnl" sz="1800" dirty="0" smtClean="0"/>
              <a:t>, debajo del agua</a:t>
            </a:r>
          </a:p>
          <a:p>
            <a:pPr>
              <a:buNone/>
            </a:pPr>
            <a:r>
              <a:rPr lang="es-ES_tradnl" sz="1800" dirty="0" err="1" smtClean="0"/>
              <a:t>Cú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cú</a:t>
            </a:r>
            <a:r>
              <a:rPr lang="es-ES_tradnl" sz="1800" dirty="0" smtClean="0"/>
              <a:t>, pasó un caballero</a:t>
            </a:r>
          </a:p>
          <a:p>
            <a:pPr>
              <a:buNone/>
            </a:pPr>
            <a:r>
              <a:rPr lang="es-ES_tradnl" sz="1800" dirty="0" err="1" smtClean="0"/>
              <a:t>Cú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cú</a:t>
            </a:r>
            <a:r>
              <a:rPr lang="es-ES_tradnl" sz="1800" dirty="0" smtClean="0"/>
              <a:t>, con capa y sombrero</a:t>
            </a:r>
          </a:p>
          <a:p>
            <a:pPr>
              <a:buNone/>
            </a:pPr>
            <a:r>
              <a:rPr lang="es-ES_tradnl" sz="1800" dirty="0" err="1" smtClean="0"/>
              <a:t>Cú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cú</a:t>
            </a:r>
            <a:r>
              <a:rPr lang="es-ES_tradnl" sz="1800" dirty="0" smtClean="0"/>
              <a:t>, pasó una señora</a:t>
            </a:r>
          </a:p>
          <a:p>
            <a:pPr>
              <a:buNone/>
            </a:pPr>
            <a:r>
              <a:rPr lang="es-ES_tradnl" sz="1800" dirty="0" err="1" smtClean="0"/>
              <a:t>Cú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cú</a:t>
            </a:r>
            <a:r>
              <a:rPr lang="es-ES_tradnl" sz="1800" dirty="0" smtClean="0"/>
              <a:t>, con traje de cola</a:t>
            </a:r>
          </a:p>
          <a:p>
            <a:pPr>
              <a:buNone/>
            </a:pPr>
            <a:r>
              <a:rPr lang="es-ES_tradnl" sz="1800" dirty="0" err="1" smtClean="0"/>
              <a:t>Cú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cú</a:t>
            </a:r>
            <a:r>
              <a:rPr lang="es-ES_tradnl" sz="1800" dirty="0" smtClean="0"/>
              <a:t>, pasó un marinero</a:t>
            </a:r>
          </a:p>
          <a:p>
            <a:pPr>
              <a:buNone/>
            </a:pPr>
            <a:r>
              <a:rPr lang="es-ES_tradnl" sz="1800" dirty="0" err="1" smtClean="0"/>
              <a:t>Cú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cú</a:t>
            </a:r>
            <a:r>
              <a:rPr lang="es-ES_tradnl" sz="1800" dirty="0" smtClean="0"/>
              <a:t>, vendiendo romero</a:t>
            </a:r>
          </a:p>
          <a:p>
            <a:pPr>
              <a:buNone/>
            </a:pPr>
            <a:r>
              <a:rPr lang="es-ES_tradnl" sz="1800" dirty="0" err="1" smtClean="0"/>
              <a:t>Cú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cú</a:t>
            </a:r>
            <a:r>
              <a:rPr lang="es-ES_tradnl" sz="1800" dirty="0" smtClean="0"/>
              <a:t>, le pidió un poquito</a:t>
            </a:r>
          </a:p>
          <a:p>
            <a:pPr>
              <a:buNone/>
            </a:pPr>
            <a:r>
              <a:rPr lang="es-ES_tradnl" sz="1800" dirty="0" err="1" smtClean="0"/>
              <a:t>Cú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cú</a:t>
            </a:r>
            <a:r>
              <a:rPr lang="es-ES_tradnl" sz="1800" dirty="0" smtClean="0"/>
              <a:t>, no le quiso dar</a:t>
            </a:r>
          </a:p>
          <a:p>
            <a:pPr>
              <a:buNone/>
            </a:pPr>
            <a:r>
              <a:rPr lang="es-ES_tradnl" sz="1800" dirty="0" err="1" smtClean="0"/>
              <a:t>Cú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cú</a:t>
            </a:r>
            <a:r>
              <a:rPr lang="es-ES_tradnl" sz="1800" dirty="0" smtClean="0"/>
              <a:t>, y se echó a llorar.</a:t>
            </a:r>
            <a:endParaRPr lang="es-ES_tradnl" sz="1800" dirty="0"/>
          </a:p>
        </p:txBody>
      </p:sp>
      <p:pic>
        <p:nvPicPr>
          <p:cNvPr id="7" name="Imagen 6" descr="cú cú cantaba la ra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12" y="459339"/>
            <a:ext cx="6260175" cy="2243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560" y="44968"/>
            <a:ext cx="8229600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smtClean="0"/>
              <a:t>canciones</a:t>
            </a:r>
            <a:endParaRPr lang="es-ES_tradnl" sz="24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67560" y="6463773"/>
            <a:ext cx="5311776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Canción </a:t>
            </a:r>
            <a:r>
              <a:rPr lang="es-ES_tradnl" sz="1400" dirty="0" smtClean="0">
                <a:latin typeface="+mj-lt"/>
                <a:ea typeface="+mj-ea"/>
                <a:cs typeface="+mj-cs"/>
              </a:rPr>
              <a:t>infantil que se canta a modo de recitado sobre 3 notas  (sol, la, mi)</a:t>
            </a:r>
            <a:endParaRPr kumimoji="0" lang="es-ES_tradnl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56728" y="1175368"/>
            <a:ext cx="4566931" cy="528840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_tradnl" sz="2400" dirty="0" smtClean="0"/>
              <a:t>Tengo, tengo, tengo, </a:t>
            </a:r>
          </a:p>
          <a:p>
            <a:pPr>
              <a:buNone/>
            </a:pPr>
            <a:r>
              <a:rPr lang="es-ES_tradnl" sz="2400" dirty="0" smtClean="0"/>
              <a:t>Tú no tienes nada. </a:t>
            </a:r>
            <a:endParaRPr lang="es-ES_tradnl" sz="2400" dirty="0" err="1" smtClean="0"/>
          </a:p>
          <a:p>
            <a:pPr>
              <a:buNone/>
            </a:pPr>
            <a:r>
              <a:rPr lang="es-ES_tradnl" sz="2400" dirty="0" smtClean="0"/>
              <a:t>Tengo tres ovejas </a:t>
            </a:r>
          </a:p>
          <a:p>
            <a:pPr>
              <a:buNone/>
            </a:pPr>
            <a:r>
              <a:rPr lang="es-ES_tradnl" sz="2400" dirty="0" smtClean="0"/>
              <a:t>en una cabaña. </a:t>
            </a:r>
          </a:p>
          <a:p>
            <a:pPr>
              <a:buNone/>
            </a:pPr>
            <a:endParaRPr lang="es-ES_tradnl" sz="2400" dirty="0" smtClean="0"/>
          </a:p>
          <a:p>
            <a:pPr>
              <a:buNone/>
            </a:pPr>
            <a:r>
              <a:rPr lang="es-ES_tradnl" sz="2400" dirty="0" smtClean="0"/>
              <a:t>Una me da leche, </a:t>
            </a:r>
          </a:p>
          <a:p>
            <a:pPr>
              <a:buNone/>
            </a:pPr>
            <a:r>
              <a:rPr lang="es-ES_tradnl" sz="2400" dirty="0" smtClean="0"/>
              <a:t>otra me da lana, </a:t>
            </a:r>
          </a:p>
          <a:p>
            <a:pPr>
              <a:buNone/>
            </a:pPr>
            <a:r>
              <a:rPr lang="es-ES_tradnl" sz="2400" dirty="0" smtClean="0"/>
              <a:t>y otra me mantiene </a:t>
            </a:r>
          </a:p>
          <a:p>
            <a:pPr>
              <a:buNone/>
            </a:pPr>
            <a:r>
              <a:rPr lang="es-ES_tradnl" sz="2400" dirty="0" smtClean="0"/>
              <a:t>toda la semana. </a:t>
            </a:r>
          </a:p>
          <a:p>
            <a:pPr>
              <a:buNone/>
            </a:pPr>
            <a:endParaRPr lang="es-ES_tradnl" sz="2400" dirty="0" smtClean="0"/>
          </a:p>
          <a:p>
            <a:pPr>
              <a:buNone/>
            </a:pPr>
            <a:r>
              <a:rPr lang="es-ES_tradnl" sz="2400" dirty="0" smtClean="0"/>
              <a:t>Caballito blanco </a:t>
            </a:r>
          </a:p>
          <a:p>
            <a:pPr>
              <a:buNone/>
            </a:pPr>
            <a:r>
              <a:rPr lang="es-ES_tradnl" sz="2400" dirty="0" smtClean="0"/>
              <a:t>llévame de aquí. </a:t>
            </a:r>
            <a:endParaRPr lang="es-ES_tradnl" sz="2400" dirty="0" err="1" smtClean="0"/>
          </a:p>
          <a:p>
            <a:pPr>
              <a:buNone/>
            </a:pPr>
            <a:r>
              <a:rPr lang="es-ES_tradnl" sz="2400" dirty="0" smtClean="0"/>
              <a:t>Llévame hasta el pueblo </a:t>
            </a:r>
          </a:p>
          <a:p>
            <a:pPr>
              <a:buNone/>
            </a:pPr>
            <a:r>
              <a:rPr lang="es-ES_tradnl" sz="2400" dirty="0" smtClean="0"/>
              <a:t>donde yo nací.</a:t>
            </a:r>
            <a:endParaRPr lang="es-ES_tradnl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499654" y="351259"/>
            <a:ext cx="40399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Tengo, tengo, tengo</a:t>
            </a:r>
          </a:p>
          <a:p>
            <a:endParaRPr lang="es-ES_tradnl" dirty="0"/>
          </a:p>
        </p:txBody>
      </p:sp>
      <p:pic>
        <p:nvPicPr>
          <p:cNvPr id="7" name="Imagen 6" descr="caballito blan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2409330"/>
            <a:ext cx="6324600" cy="1963704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530773" y="4766727"/>
            <a:ext cx="5311776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Ejemplo tomado del libro: </a:t>
            </a:r>
            <a:r>
              <a:rPr kumimoji="0" lang="es-ES_tradnl" sz="1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Sanuy</a:t>
            </a: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Montserrat y González Sarmiento, Luciano (1969).</a:t>
            </a:r>
            <a:r>
              <a:rPr kumimoji="0" lang="es-ES_tradnl" sz="14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Orff</a:t>
            </a:r>
            <a:r>
              <a:rPr kumimoji="0" lang="es-ES_tradnl" sz="14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s-ES_tradnl" sz="14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Schulwerk</a:t>
            </a:r>
            <a:r>
              <a:rPr kumimoji="0" lang="es-ES_tradnl" sz="14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Música para niños: Introducción. </a:t>
            </a:r>
            <a:r>
              <a:rPr kumimoji="0" lang="es-ES_tradnl" sz="14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Madrid: Unión Musical Española</a:t>
            </a:r>
            <a:r>
              <a:rPr kumimoji="0" lang="es-ES_tradnl" sz="14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S_tradnl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560" y="44968"/>
            <a:ext cx="8229600" cy="414371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sz="2400" b="1" dirty="0" smtClean="0"/>
              <a:t>canciones</a:t>
            </a:r>
            <a:endParaRPr lang="es-ES_tradnl" sz="24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7560" y="6463773"/>
            <a:ext cx="8850122" cy="4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</a:pP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Tema musical de canción popular de la que existen </a:t>
            </a:r>
            <a:r>
              <a:rPr lang="es-ES_tradnl" sz="1400" dirty="0" smtClean="0">
                <a:latin typeface="+mj-lt"/>
                <a:ea typeface="+mj-ea"/>
                <a:cs typeface="+mj-cs"/>
              </a:rPr>
              <a:t>diferentes versiones:, “Campanitas de lugar”, </a:t>
            </a:r>
            <a:r>
              <a:rPr lang="es-ES_tradnl" sz="1400" dirty="0"/>
              <a:t>“</a:t>
            </a:r>
            <a:r>
              <a:rPr lang="es-ES_tradnl" sz="1400" dirty="0" err="1"/>
              <a:t>Twinkle</a:t>
            </a:r>
            <a:r>
              <a:rPr lang="es-ES_tradnl" sz="1400" dirty="0"/>
              <a:t>, </a:t>
            </a:r>
            <a:r>
              <a:rPr lang="es-ES_tradnl" sz="1400" dirty="0" err="1"/>
              <a:t>twinkle</a:t>
            </a:r>
            <a:r>
              <a:rPr lang="es-ES_tradnl" sz="1400" dirty="0"/>
              <a:t> </a:t>
            </a:r>
            <a:r>
              <a:rPr lang="es-ES_tradnl" sz="1400" dirty="0" err="1"/>
              <a:t>little</a:t>
            </a:r>
            <a:r>
              <a:rPr lang="es-ES_tradnl" sz="1400" dirty="0"/>
              <a:t> </a:t>
            </a:r>
            <a:r>
              <a:rPr lang="es-ES_tradnl" sz="1400" dirty="0" err="1"/>
              <a:t>star</a:t>
            </a:r>
            <a:r>
              <a:rPr lang="es-ES_tradnl" sz="1400" dirty="0"/>
              <a:t>”</a:t>
            </a:r>
            <a:endParaRPr kumimoji="0" lang="es-ES_tradnl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Marcador de contenido 9" descr="Orain abestuko dut_tema musica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t="-15323" b="-15323"/>
              <a:stretch>
                <a:fillRect/>
              </a:stretch>
            </p:blipFill>
          </mc:Choice>
          <mc:Fallback>
            <p:blipFill>
              <a:blip r:embed="rId4"/>
              <a:srcRect t="-15323" b="-15323"/>
              <a:stretch>
                <a:fillRect/>
              </a:stretch>
            </p:blipFill>
          </mc:Fallback>
        </mc:AlternateContent>
        <p:spPr>
          <a:xfrm>
            <a:off x="457200" y="110033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1042</Words>
  <Application>Microsoft Macintosh PowerPoint</Application>
  <PresentationFormat>Presentación en pantalla (4:3)</PresentationFormat>
  <Paragraphs>202</Paragraphs>
  <Slides>20</Slides>
  <Notes>19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 OCW 2013 Aintzane Camara</vt:lpstr>
      <vt:lpstr>canciones</vt:lpstr>
      <vt:lpstr>canciones</vt:lpstr>
      <vt:lpstr>canciones</vt:lpstr>
      <vt:lpstr>Diapositiva 5</vt:lpstr>
      <vt:lpstr>canciones</vt:lpstr>
      <vt:lpstr>canciones</vt:lpstr>
      <vt:lpstr>canciones</vt:lpstr>
      <vt:lpstr>canciones</vt:lpstr>
      <vt:lpstr>Lectura rítmica</vt:lpstr>
      <vt:lpstr>canciones</vt:lpstr>
      <vt:lpstr>musicogramas</vt:lpstr>
      <vt:lpstr>musicogramas</vt:lpstr>
      <vt:lpstr>musicogramas</vt:lpstr>
      <vt:lpstr>musicogramas</vt:lpstr>
      <vt:lpstr>musicogramas</vt:lpstr>
      <vt:lpstr>musicogramas</vt:lpstr>
      <vt:lpstr>Diapositiva 18</vt:lpstr>
      <vt:lpstr>instrumentos</vt:lpstr>
      <vt:lpstr>vídeos</vt:lpstr>
    </vt:vector>
  </TitlesOfParts>
  <Company>KATUIN SIST INFORMATICOS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OVW</dc:title>
  <dc:creator>. .</dc:creator>
  <cp:lastModifiedBy>. .</cp:lastModifiedBy>
  <cp:revision>54</cp:revision>
  <cp:lastPrinted>2013-07-30T10:00:57Z</cp:lastPrinted>
  <dcterms:created xsi:type="dcterms:W3CDTF">2013-10-10T19:50:07Z</dcterms:created>
  <dcterms:modified xsi:type="dcterms:W3CDTF">2013-10-10T19:59:57Z</dcterms:modified>
</cp:coreProperties>
</file>