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697D9D-C907-4BB3-8B34-61A6C0895157}" type="datetimeFigureOut">
              <a:rPr lang="es-ES" smtClean="0"/>
              <a:pPr/>
              <a:t>22/12/2016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E59E70-CD97-4AE0-96B7-20B1DC2B8B9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76B30-D1D4-6B47-AF8B-1E4796B1A827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067696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0817E-DAFF-41EC-89E5-03D67B65D3A2}" type="datetime1">
              <a:rPr lang="es-ES" smtClean="0"/>
              <a:pPr/>
              <a:t>22/12/2016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UPV/EHU OCW 2016 GUION DOCUMENTAL. A. Nerekan Umaran, I. Fresneda Delgado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40745-310A-416C-8BDB-43DE1F95AC9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AD064-1034-43D8-A79B-44513350EAE0}" type="datetime1">
              <a:rPr lang="es-ES" smtClean="0"/>
              <a:pPr/>
              <a:t>22/12/2016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UPV/EHU OCW 2016 GUION DOCUMENTAL. A. Nerekan Umaran, I. Fresneda Delgado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40745-310A-416C-8BDB-43DE1F95AC9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BAB31-FEFC-46F1-93EE-3A7766820681}" type="datetime1">
              <a:rPr lang="es-ES" smtClean="0"/>
              <a:pPr/>
              <a:t>22/12/2016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UPV/EHU OCW 2016 GUION DOCUMENTAL. A. Nerekan Umaran, I. Fresneda Delgado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40745-310A-416C-8BDB-43DE1F95AC9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F156-1977-4E01-BF01-EE3B398D0919}" type="datetime1">
              <a:rPr lang="es-ES" smtClean="0"/>
              <a:pPr/>
              <a:t>22/12/2016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UPV/EHU OCW 2016 GUION DOCUMENTAL. A. Nerekan Umaran, I. Fresneda Delgado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40745-310A-416C-8BDB-43DE1F95AC9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32DCC-6649-4B30-BE40-06103FBD3EA5}" type="datetime1">
              <a:rPr lang="es-ES" smtClean="0"/>
              <a:pPr/>
              <a:t>22/12/2016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UPV/EHU OCW 2016 GUION DOCUMENTAL. A. Nerekan Umaran, I. Fresneda Delgado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40745-310A-416C-8BDB-43DE1F95AC9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969F0-2842-4879-8C2F-C63DE1FCA4C3}" type="datetime1">
              <a:rPr lang="es-ES" smtClean="0"/>
              <a:pPr/>
              <a:t>22/12/2016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UPV/EHU OCW 2016 GUION DOCUMENTAL. A. Nerekan Umaran, I. Fresneda Delgado</a:t>
            </a:r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40745-310A-416C-8BDB-43DE1F95AC9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BB45-C502-4508-9F29-6FF9B6FEC4AF}" type="datetime1">
              <a:rPr lang="es-ES" smtClean="0"/>
              <a:pPr/>
              <a:t>22/12/2016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UPV/EHU OCW 2016 GUION DOCUMENTAL. A. Nerekan Umaran, I. Fresneda Delgado</a:t>
            </a:r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40745-310A-416C-8BDB-43DE1F95AC9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DD3A9-3B8A-4516-9A86-392A26614EF4}" type="datetime1">
              <a:rPr lang="es-ES" smtClean="0"/>
              <a:pPr/>
              <a:t>22/12/2016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UPV/EHU OCW 2016 GUION DOCUMENTAL. A. Nerekan Umaran, I. Fresneda Delgado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40745-310A-416C-8BDB-43DE1F95AC9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31800-690D-42AA-AD7A-5CF5AE65CD6C}" type="datetime1">
              <a:rPr lang="es-ES" smtClean="0"/>
              <a:pPr/>
              <a:t>22/12/2016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UPV/EHU OCW 2016 GUION DOCUMENTAL. A. Nerekan Umaran, I. Fresneda Delgado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40745-310A-416C-8BDB-43DE1F95AC9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1E95C-A55F-466E-9896-4D9150451279}" type="datetime1">
              <a:rPr lang="es-ES" smtClean="0"/>
              <a:pPr/>
              <a:t>22/12/2016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UPV/EHU OCW 2016 GUION DOCUMENTAL. A. Nerekan Umaran, I. Fresneda Delgado</a:t>
            </a:r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40745-310A-416C-8BDB-43DE1F95AC9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7EAC4-16AF-42FD-A523-1FB34A1A4CBE}" type="datetime1">
              <a:rPr lang="es-ES" smtClean="0"/>
              <a:pPr/>
              <a:t>22/12/2016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UPV/EHU OCW 2016 GUION DOCUMENTAL. A. Nerekan Umaran, I. Fresneda Delgado</a:t>
            </a:r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40745-310A-416C-8BDB-43DE1F95AC9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14799-FE50-4AF8-B290-8838D8AAE521}" type="datetime1">
              <a:rPr lang="es-ES" smtClean="0"/>
              <a:pPr/>
              <a:t>22/12/2016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UPV/EHU OCW 2016 GUION DOCUMENTAL. A. Nerekan Umaran, I. Fresneda Delgado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40745-310A-416C-8BDB-43DE1F95AC9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flickr.com/photos/swallowtailgardenseeds/16523282175/in/photolist-rb798r-xwyAGt-GisK2d-w2xgwd-C8E2B1-ADrHrh-iLJGEr-nJJcwi-ugHsC6-vcPHTW-vup1yz-uxxgXT-nsejzJ-EgYw7F-A6CjJD-orwsWb-FqiDV3-8ggUoj-7SQUqF-FqrBVp-nXm55i-orLr4s-xZmJp2-nyBej6-eq6zde-fx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ozilla%20Firefox.lnk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s-ES" dirty="0" smtClean="0"/>
              <a:t>Autoevaluación</a:t>
            </a:r>
            <a:endParaRPr lang="es-ES" dirty="0"/>
          </a:p>
        </p:txBody>
      </p:sp>
      <p:pic>
        <p:nvPicPr>
          <p:cNvPr id="6" name="5 Marcador de contenido" descr="Chrysanthemum.jpg">
            <a:hlinkClick r:id="rId2"/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547664" y="2235820"/>
            <a:ext cx="6034617" cy="339447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0" y="6356350"/>
            <a:ext cx="4392488" cy="365125"/>
          </a:xfrm>
        </p:spPr>
        <p:txBody>
          <a:bodyPr/>
          <a:lstStyle/>
          <a:p>
            <a:r>
              <a:rPr lang="es-ES" sz="900" dirty="0" smtClean="0">
                <a:solidFill>
                  <a:schemeClr val="tx1"/>
                </a:solidFill>
              </a:rPr>
              <a:t>UPV/EHU OCW 2016 GUION DOCUMENTAL. A. </a:t>
            </a:r>
            <a:r>
              <a:rPr lang="es-ES" sz="900" dirty="0" err="1" smtClean="0">
                <a:solidFill>
                  <a:schemeClr val="tx1"/>
                </a:solidFill>
              </a:rPr>
              <a:t>Nerekan</a:t>
            </a:r>
            <a:r>
              <a:rPr lang="es-ES" sz="900" dirty="0" smtClean="0">
                <a:solidFill>
                  <a:schemeClr val="tx1"/>
                </a:solidFill>
              </a:rPr>
              <a:t> </a:t>
            </a:r>
            <a:r>
              <a:rPr lang="es-ES" sz="900" dirty="0" err="1" smtClean="0">
                <a:solidFill>
                  <a:schemeClr val="tx1"/>
                </a:solidFill>
              </a:rPr>
              <a:t>Umaran</a:t>
            </a:r>
            <a:r>
              <a:rPr lang="es-ES" sz="900" dirty="0" smtClean="0">
                <a:solidFill>
                  <a:schemeClr val="tx1"/>
                </a:solidFill>
              </a:rPr>
              <a:t>, I. Fresneda Delgado</a:t>
            </a:r>
            <a:endParaRPr lang="es-ES" sz="900" dirty="0">
              <a:solidFill>
                <a:schemeClr val="tx1"/>
              </a:solidFill>
            </a:endParaRPr>
          </a:p>
        </p:txBody>
      </p:sp>
      <p:sp>
        <p:nvSpPr>
          <p:cNvPr id="7" name="6 CuadroTexto">
            <a:hlinkClick r:id="rId4" action="ppaction://hlinkfile"/>
          </p:cNvPr>
          <p:cNvSpPr txBox="1"/>
          <p:nvPr/>
        </p:nvSpPr>
        <p:spPr>
          <a:xfrm>
            <a:off x="827584" y="6237312"/>
            <a:ext cx="3281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8134" y="249616"/>
            <a:ext cx="7772400" cy="905479"/>
          </a:xfrm>
        </p:spPr>
        <p:txBody>
          <a:bodyPr>
            <a:normAutofit/>
          </a:bodyPr>
          <a:lstStyle/>
          <a:p>
            <a:r>
              <a:rPr lang="es-ES" sz="3600" b="1" u="sng" dirty="0" smtClean="0"/>
              <a:t>GUION DOCUMENTAL</a:t>
            </a:r>
            <a:endParaRPr lang="es-ES" sz="3600" b="1" u="sng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5250" y="1554260"/>
            <a:ext cx="4320174" cy="5419367"/>
          </a:xfrm>
        </p:spPr>
        <p:txBody>
          <a:bodyPr>
            <a:normAutofit fontScale="62500" lnSpcReduction="20000"/>
          </a:bodyPr>
          <a:lstStyle/>
          <a:p>
            <a:r>
              <a:rPr lang="es-ES" sz="2800" b="1" u="sng" dirty="0" smtClean="0">
                <a:solidFill>
                  <a:schemeClr val="tx1"/>
                </a:solidFill>
              </a:rPr>
              <a:t>PRESENTACIÓN</a:t>
            </a:r>
            <a:endParaRPr lang="es-ES_tradnl" sz="2800" u="sng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just"/>
            <a:r>
              <a:rPr lang="es-ES" sz="2800" dirty="0">
                <a:solidFill>
                  <a:schemeClr val="tx1"/>
                </a:solidFill>
              </a:rPr>
              <a:t>Estos materiales pertenecen a una de las unidades temáticas del curso </a:t>
            </a:r>
            <a:r>
              <a:rPr lang="es-ES" sz="2800" b="1" dirty="0" smtClean="0">
                <a:solidFill>
                  <a:schemeClr val="tx1"/>
                </a:solidFill>
              </a:rPr>
              <a:t>“Guion documental” </a:t>
            </a:r>
            <a:r>
              <a:rPr lang="es-ES" sz="2800" dirty="0">
                <a:solidFill>
                  <a:schemeClr val="tx1"/>
                </a:solidFill>
              </a:rPr>
              <a:t>publicado por la UPV/EHU (Universidad del País Vasco/</a:t>
            </a:r>
            <a:r>
              <a:rPr lang="es-ES" sz="2800" dirty="0" err="1">
                <a:solidFill>
                  <a:schemeClr val="tx1"/>
                </a:solidFill>
              </a:rPr>
              <a:t>Euskal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Herriko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Unibertsitatea</a:t>
            </a:r>
            <a:r>
              <a:rPr lang="es-ES" sz="2800" dirty="0">
                <a:solidFill>
                  <a:schemeClr val="tx1"/>
                </a:solidFill>
              </a:rPr>
              <a:t>), dentro de la iniciativa OCW (Open </a:t>
            </a:r>
            <a:r>
              <a:rPr lang="es-ES" sz="2800" dirty="0" err="1">
                <a:solidFill>
                  <a:schemeClr val="tx1"/>
                </a:solidFill>
              </a:rPr>
              <a:t>Course</a:t>
            </a:r>
            <a:r>
              <a:rPr lang="es-ES" sz="2800" dirty="0">
                <a:solidFill>
                  <a:schemeClr val="tx1"/>
                </a:solidFill>
              </a:rPr>
              <a:t> </a:t>
            </a:r>
            <a:r>
              <a:rPr lang="es-ES" sz="2800" dirty="0" err="1">
                <a:solidFill>
                  <a:schemeClr val="tx1"/>
                </a:solidFill>
              </a:rPr>
              <a:t>Ware</a:t>
            </a:r>
            <a:r>
              <a:rPr lang="es-ES" sz="2800" dirty="0">
                <a:solidFill>
                  <a:schemeClr val="tx1"/>
                </a:solidFill>
              </a:rPr>
              <a:t>).</a:t>
            </a:r>
            <a:endParaRPr lang="es-ES_tradnl" sz="2800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r>
              <a:rPr lang="es-ES" sz="2800" dirty="0">
                <a:solidFill>
                  <a:schemeClr val="tx1"/>
                </a:solidFill>
              </a:rPr>
              <a:t>Puedes ver el curso completo en la siguiente web: ocw.ehu.es, </a:t>
            </a:r>
            <a:r>
              <a:rPr lang="es-ES" sz="2800" dirty="0" smtClean="0">
                <a:solidFill>
                  <a:schemeClr val="tx1"/>
                </a:solidFill>
              </a:rPr>
              <a:t>en </a:t>
            </a:r>
            <a:r>
              <a:rPr lang="es-ES" sz="2800" dirty="0">
                <a:solidFill>
                  <a:schemeClr val="tx1"/>
                </a:solidFill>
              </a:rPr>
              <a:t>el número </a:t>
            </a:r>
            <a:r>
              <a:rPr lang="es-ES" sz="2800" dirty="0" smtClean="0">
                <a:solidFill>
                  <a:schemeClr val="tx1"/>
                </a:solidFill>
              </a:rPr>
              <a:t>x </a:t>
            </a:r>
            <a:r>
              <a:rPr lang="es-ES" sz="2800" dirty="0">
                <a:solidFill>
                  <a:schemeClr val="tx1"/>
                </a:solidFill>
              </a:rPr>
              <a:t>(año </a:t>
            </a:r>
            <a:r>
              <a:rPr lang="es-ES" sz="2800" dirty="0" smtClean="0">
                <a:solidFill>
                  <a:schemeClr val="tx1"/>
                </a:solidFill>
              </a:rPr>
              <a:t>2016)</a:t>
            </a:r>
            <a:r>
              <a:rPr lang="es-ES" sz="2800" dirty="0">
                <a:solidFill>
                  <a:schemeClr val="tx1"/>
                </a:solidFill>
              </a:rPr>
              <a:t>, dentro de la sección </a:t>
            </a:r>
            <a:br>
              <a:rPr lang="es-ES" sz="2800" dirty="0">
                <a:solidFill>
                  <a:schemeClr val="tx1"/>
                </a:solidFill>
              </a:rPr>
            </a:br>
            <a:r>
              <a:rPr lang="es-ES" sz="2800" dirty="0" smtClean="0">
                <a:solidFill>
                  <a:schemeClr val="tx1"/>
                </a:solidFill>
              </a:rPr>
              <a:t>“Arte y Humanidades”.</a:t>
            </a:r>
            <a:endParaRPr lang="es-ES_tradnl" sz="2800" dirty="0">
              <a:solidFill>
                <a:schemeClr val="tx1"/>
              </a:solidFill>
            </a:endParaRPr>
          </a:p>
          <a:p>
            <a:r>
              <a:rPr lang="es-ES" sz="2800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r>
              <a:rPr lang="es-ES" sz="2800" i="1" dirty="0">
                <a:solidFill>
                  <a:schemeClr val="tx1"/>
                </a:solidFill>
              </a:rPr>
              <a:t>Cómo citar: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r>
              <a:rPr lang="es-ES_tradnl" sz="2800" dirty="0" err="1" smtClean="0">
                <a:solidFill>
                  <a:schemeClr val="tx1"/>
                </a:solidFill>
              </a:rPr>
              <a:t>Nerekan</a:t>
            </a:r>
            <a:r>
              <a:rPr lang="es-ES_tradnl" sz="2800" dirty="0" smtClean="0">
                <a:solidFill>
                  <a:schemeClr val="tx1"/>
                </a:solidFill>
              </a:rPr>
              <a:t>, Amaia;  Fresneda, Iratxe</a:t>
            </a:r>
            <a:r>
              <a:rPr lang="es-ES" sz="2800" dirty="0" smtClean="0">
                <a:solidFill>
                  <a:schemeClr val="tx1"/>
                </a:solidFill>
              </a:rPr>
              <a:t> (2016) “Guion documental”, en </a:t>
            </a:r>
            <a:r>
              <a:rPr lang="es-ES" sz="2800" i="1" dirty="0">
                <a:solidFill>
                  <a:schemeClr val="tx1"/>
                </a:solidFill>
              </a:rPr>
              <a:t>OCW UPV/EHU, </a:t>
            </a:r>
            <a:r>
              <a:rPr lang="es-ES" sz="2800" dirty="0" smtClean="0">
                <a:solidFill>
                  <a:schemeClr val="tx1"/>
                </a:solidFill>
              </a:rPr>
              <a:t>nº9. </a:t>
            </a:r>
            <a:endParaRPr lang="es-ES_tradnl" sz="2800" dirty="0">
              <a:solidFill>
                <a:schemeClr val="tx1"/>
              </a:solidFill>
            </a:endParaRPr>
          </a:p>
          <a:p>
            <a:r>
              <a:rPr lang="es-ES_tradnl" sz="2800" b="1" dirty="0">
                <a:solidFill>
                  <a:schemeClr val="tx1"/>
                </a:solidFill>
              </a:rPr>
              <a:t> </a:t>
            </a:r>
            <a:endParaRPr lang="es-ES_tradnl" sz="2800" dirty="0">
              <a:solidFill>
                <a:schemeClr val="tx1"/>
              </a:solidFill>
            </a:endParaRPr>
          </a:p>
          <a:p>
            <a:pPr algn="l"/>
            <a:endParaRPr lang="es-ES" sz="2800" dirty="0">
              <a:solidFill>
                <a:schemeClr val="tx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4815840" y="1554260"/>
            <a:ext cx="43281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b="1" u="sng" dirty="0" smtClean="0"/>
              <a:t>NOTAS SOBRE DERECHOS DE AUTOR/AS</a:t>
            </a:r>
            <a:endParaRPr lang="es-ES_tradnl" dirty="0"/>
          </a:p>
          <a:p>
            <a:r>
              <a:rPr lang="es-ES_tradnl" b="1" dirty="0"/>
              <a:t> </a:t>
            </a:r>
            <a:endParaRPr lang="es-ES_tradnl" dirty="0"/>
          </a:p>
          <a:p>
            <a:r>
              <a:rPr lang="es-ES_tradnl" dirty="0"/>
              <a:t>El presente trabajo está publicado bajo la licencia </a:t>
            </a:r>
            <a:r>
              <a:rPr lang="es-ES_tradnl" dirty="0" err="1"/>
              <a:t>Creative</a:t>
            </a:r>
            <a:r>
              <a:rPr lang="es-ES_tradnl" dirty="0"/>
              <a:t> </a:t>
            </a:r>
            <a:r>
              <a:rPr lang="es-ES_tradnl" dirty="0" err="1"/>
              <a:t>Commons</a:t>
            </a:r>
            <a:r>
              <a:rPr lang="es-ES_tradnl" dirty="0"/>
              <a:t>, que permite copiar, distribuir y comunicar públicamente esta obra de forma libre siempre que se cumplan las siguientes condiciones: </a:t>
            </a:r>
            <a:endParaRPr lang="es-ES_tradnl" dirty="0" smtClean="0"/>
          </a:p>
          <a:p>
            <a:endParaRPr lang="es-ES_tradnl" dirty="0" smtClean="0"/>
          </a:p>
          <a:p>
            <a:pPr marL="285750" indent="-285750">
              <a:buFont typeface="Arial"/>
              <a:buChar char="•"/>
            </a:pPr>
            <a:r>
              <a:rPr lang="es-ES_tradnl" dirty="0" smtClean="0"/>
              <a:t>Reconocer </a:t>
            </a:r>
            <a:r>
              <a:rPr lang="es-ES_tradnl" dirty="0"/>
              <a:t>su </a:t>
            </a:r>
            <a:r>
              <a:rPr lang="es-ES_tradnl" dirty="0" smtClean="0"/>
              <a:t>autoría. </a:t>
            </a:r>
          </a:p>
          <a:p>
            <a:pPr marL="285750" indent="-285750">
              <a:buFont typeface="Arial"/>
              <a:buChar char="•"/>
            </a:pPr>
            <a:r>
              <a:rPr lang="es-ES_tradnl" dirty="0"/>
              <a:t>N</a:t>
            </a:r>
            <a:r>
              <a:rPr lang="es-ES_tradnl" dirty="0" smtClean="0"/>
              <a:t>o </a:t>
            </a:r>
            <a:r>
              <a:rPr lang="es-ES_tradnl" dirty="0"/>
              <a:t>utilizar la obra para fines </a:t>
            </a:r>
            <a:r>
              <a:rPr lang="es-ES_tradnl" dirty="0" smtClean="0"/>
              <a:t>comerciales.</a:t>
            </a:r>
          </a:p>
          <a:p>
            <a:pPr marL="285750" indent="-285750">
              <a:buFont typeface="Arial"/>
              <a:buChar char="•"/>
            </a:pPr>
            <a:r>
              <a:rPr lang="es-ES_tradnl" dirty="0"/>
              <a:t>E</a:t>
            </a:r>
            <a:r>
              <a:rPr lang="es-ES_tradnl" dirty="0" smtClean="0"/>
              <a:t>n </a:t>
            </a:r>
            <a:r>
              <a:rPr lang="es-ES_tradnl" dirty="0"/>
              <a:t>caso de crear materiales reutilizando elementos de este trabajo, compartirlos bajo esta misma licencia. </a:t>
            </a:r>
          </a:p>
          <a:p>
            <a:r>
              <a:rPr lang="es-ES_tradnl" dirty="0"/>
              <a:t> </a:t>
            </a:r>
          </a:p>
        </p:txBody>
      </p:sp>
      <p:pic>
        <p:nvPicPr>
          <p:cNvPr id="6" name="Imagen 5" descr="Creative commons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80312" y="5589240"/>
            <a:ext cx="1117600" cy="393700"/>
          </a:xfrm>
          <a:prstGeom prst="rect">
            <a:avLst/>
          </a:prstGeom>
        </p:spPr>
      </p:pic>
      <p:sp>
        <p:nvSpPr>
          <p:cNvPr id="8" name="7 Rectángulo"/>
          <p:cNvSpPr/>
          <p:nvPr/>
        </p:nvSpPr>
        <p:spPr>
          <a:xfrm rot="10800000" flipV="1">
            <a:off x="4499991" y="6165298"/>
            <a:ext cx="432047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900" dirty="0" smtClean="0"/>
              <a:t>UPV/EHU OCW 2016 GUION DOCUMENTAL. A. </a:t>
            </a:r>
            <a:r>
              <a:rPr lang="es-ES" sz="900" dirty="0" err="1" smtClean="0"/>
              <a:t>Nerekan</a:t>
            </a:r>
            <a:r>
              <a:rPr lang="es-ES" sz="900" dirty="0" smtClean="0"/>
              <a:t> </a:t>
            </a:r>
            <a:r>
              <a:rPr lang="es-ES" sz="900" dirty="0" err="1" smtClean="0"/>
              <a:t>Umaran</a:t>
            </a:r>
            <a:r>
              <a:rPr lang="es-ES" sz="900" dirty="0" smtClean="0"/>
              <a:t>, I. Fresneda Delgado</a:t>
            </a:r>
            <a:endParaRPr lang="es-ES" sz="900" dirty="0"/>
          </a:p>
        </p:txBody>
      </p:sp>
    </p:spTree>
    <p:extLst>
      <p:ext uri="{BB962C8B-B14F-4D97-AF65-F5344CB8AC3E}">
        <p14:creationId xmlns:p14="http://schemas.microsoft.com/office/powerpoint/2010/main" xmlns="" val="259986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1. </a:t>
            </a:r>
            <a:r>
              <a:rPr lang="es-ES" smtClean="0"/>
              <a:t>¿Qué </a:t>
            </a:r>
            <a:r>
              <a:rPr lang="es-ES" dirty="0" smtClean="0"/>
              <a:t>crees que has aprendido o mejorado mediante este curso?</a:t>
            </a:r>
          </a:p>
          <a:p>
            <a:r>
              <a:rPr lang="es-ES" dirty="0" smtClean="0"/>
              <a:t>2. ¿Qué te ha resultado mas difícil? ¿Por qué?</a:t>
            </a:r>
          </a:p>
          <a:p>
            <a:r>
              <a:rPr lang="es-ES" dirty="0" smtClean="0"/>
              <a:t>Enumera algunas de las cuestiones que te parecen fundamentales para la creación de un guion documental.</a:t>
            </a:r>
          </a:p>
          <a:p>
            <a:r>
              <a:rPr lang="es-ES" dirty="0" smtClean="0"/>
              <a:t>¿Qué responderías si alguien te preguntara como se escribe un guion documental?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s-ES" dirty="0" smtClean="0"/>
              <a:t>Autoevaluación</a:t>
            </a:r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427984" y="6356350"/>
            <a:ext cx="4464496" cy="365125"/>
          </a:xfrm>
        </p:spPr>
        <p:txBody>
          <a:bodyPr/>
          <a:lstStyle/>
          <a:p>
            <a:r>
              <a:rPr lang="es-ES" sz="900" dirty="0" smtClean="0">
                <a:solidFill>
                  <a:schemeClr val="tx1"/>
                </a:solidFill>
              </a:rPr>
              <a:t>UPV/EHU OCW 2016 GUION DOCUMENTAL. A. </a:t>
            </a:r>
            <a:r>
              <a:rPr lang="es-ES" sz="900" dirty="0" err="1" smtClean="0">
                <a:solidFill>
                  <a:schemeClr val="tx1"/>
                </a:solidFill>
              </a:rPr>
              <a:t>Nerekan</a:t>
            </a:r>
            <a:r>
              <a:rPr lang="es-ES" sz="900" dirty="0" smtClean="0">
                <a:solidFill>
                  <a:schemeClr val="tx1"/>
                </a:solidFill>
              </a:rPr>
              <a:t> </a:t>
            </a:r>
            <a:r>
              <a:rPr lang="es-ES" sz="900" dirty="0" err="1" smtClean="0">
                <a:solidFill>
                  <a:schemeClr val="tx1"/>
                </a:solidFill>
              </a:rPr>
              <a:t>Umaran</a:t>
            </a:r>
            <a:r>
              <a:rPr lang="es-ES" sz="900" dirty="0" smtClean="0">
                <a:solidFill>
                  <a:schemeClr val="tx1"/>
                </a:solidFill>
              </a:rPr>
              <a:t>, I. Fresneda Delgado</a:t>
            </a:r>
            <a:endParaRPr lang="es-ES" sz="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¿Eres capaz de sintetizar en una o dos frases la idea principal de un guion/historia?</a:t>
            </a:r>
          </a:p>
          <a:p>
            <a:r>
              <a:rPr lang="es-ES" dirty="0" smtClean="0"/>
              <a:t>¿Al leer tu escaleta eres capaz de visualizar lo que esta escrito en imágenes?</a:t>
            </a:r>
          </a:p>
          <a:p>
            <a:r>
              <a:rPr lang="es-ES" dirty="0" smtClean="0"/>
              <a:t>¿Crees que has aprovechado los recursos que te ofrece este curso? </a:t>
            </a:r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s-ES" dirty="0" smtClean="0"/>
              <a:t>Autoevaluación</a:t>
            </a:r>
            <a:endParaRPr lang="es-ES" dirty="0"/>
          </a:p>
        </p:txBody>
      </p:sp>
      <p:pic>
        <p:nvPicPr>
          <p:cNvPr id="5" name="Imagen 5" descr="Creative commons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5733256"/>
            <a:ext cx="1117600" cy="393700"/>
          </a:xfrm>
          <a:prstGeom prst="rect">
            <a:avLst/>
          </a:prstGeom>
        </p:spPr>
      </p:pic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211960" y="6356350"/>
            <a:ext cx="4680520" cy="365125"/>
          </a:xfrm>
        </p:spPr>
        <p:txBody>
          <a:bodyPr/>
          <a:lstStyle/>
          <a:p>
            <a:pPr lvl="1"/>
            <a:r>
              <a:rPr lang="es-ES" sz="900" dirty="0" smtClean="0"/>
              <a:t>UPV/EHU OCW 2016 GUION DOCUMENTAL. A. </a:t>
            </a:r>
            <a:r>
              <a:rPr lang="es-ES" sz="900" dirty="0" err="1" smtClean="0"/>
              <a:t>Nerekan</a:t>
            </a:r>
            <a:r>
              <a:rPr lang="es-ES" sz="900" dirty="0" smtClean="0"/>
              <a:t> </a:t>
            </a:r>
            <a:r>
              <a:rPr lang="es-ES" sz="900" dirty="0" err="1" smtClean="0"/>
              <a:t>Umaran</a:t>
            </a:r>
            <a:r>
              <a:rPr lang="es-ES" sz="900" dirty="0" smtClean="0"/>
              <a:t>, I. Fresneda Delgado</a:t>
            </a:r>
            <a:endParaRPr lang="es-E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s-ES" dirty="0" smtClean="0"/>
              <a:t>Autoevaluación</a:t>
            </a:r>
            <a:endParaRPr lang="es-ES" dirty="0"/>
          </a:p>
        </p:txBody>
      </p:sp>
      <p:pic>
        <p:nvPicPr>
          <p:cNvPr id="6" name="5 Marcador de contenido" descr="Chrysanthemu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54691" y="2167425"/>
            <a:ext cx="6034617" cy="339151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4 Rectángulo"/>
          <p:cNvSpPr/>
          <p:nvPr/>
        </p:nvSpPr>
        <p:spPr>
          <a:xfrm>
            <a:off x="3013627" y="2967335"/>
            <a:ext cx="311675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Zorionak</a:t>
            </a:r>
            <a:r>
              <a:rPr lang="es-ES" sz="2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!</a:t>
            </a:r>
          </a:p>
          <a:p>
            <a:pPr algn="ctr"/>
            <a:r>
              <a:rPr lang="es-ES" sz="2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Esto solo acaba de empezar</a:t>
            </a:r>
            <a:endParaRPr lang="es-ES" sz="20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427984" y="6356350"/>
            <a:ext cx="4536504" cy="365125"/>
          </a:xfrm>
        </p:spPr>
        <p:txBody>
          <a:bodyPr/>
          <a:lstStyle/>
          <a:p>
            <a:r>
              <a:rPr lang="es-ES" sz="900" dirty="0" smtClean="0">
                <a:solidFill>
                  <a:schemeClr val="tx1"/>
                </a:solidFill>
              </a:rPr>
              <a:t>UPV/EHU OCW 2016 GUION DOCUMENTAL. A. </a:t>
            </a:r>
            <a:r>
              <a:rPr lang="es-ES" sz="900" dirty="0" err="1" smtClean="0">
                <a:solidFill>
                  <a:schemeClr val="tx1"/>
                </a:solidFill>
              </a:rPr>
              <a:t>Nerekan</a:t>
            </a:r>
            <a:r>
              <a:rPr lang="es-ES" sz="900" dirty="0" smtClean="0">
                <a:solidFill>
                  <a:schemeClr val="tx1"/>
                </a:solidFill>
              </a:rPr>
              <a:t> </a:t>
            </a:r>
            <a:r>
              <a:rPr lang="es-ES" sz="900" dirty="0" err="1" smtClean="0">
                <a:solidFill>
                  <a:schemeClr val="tx1"/>
                </a:solidFill>
              </a:rPr>
              <a:t>Umaran</a:t>
            </a:r>
            <a:r>
              <a:rPr lang="es-ES" sz="900" dirty="0" smtClean="0">
                <a:solidFill>
                  <a:schemeClr val="tx1"/>
                </a:solidFill>
              </a:rPr>
              <a:t>, I. Fresneda Delgado</a:t>
            </a:r>
            <a:endParaRPr lang="es-ES" sz="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200</Words>
  <Application>Microsoft Office PowerPoint</Application>
  <PresentationFormat>Presentación en pantalla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Autoevaluación</vt:lpstr>
      <vt:lpstr>GUION DOCUMENTAL</vt:lpstr>
      <vt:lpstr>Autoevaluación</vt:lpstr>
      <vt:lpstr>Autoevaluación</vt:lpstr>
      <vt:lpstr>Autoevaluación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Autoveluación</dc:title>
  <dc:creator>Administrador</dc:creator>
  <cp:lastModifiedBy>Instalaciones</cp:lastModifiedBy>
  <cp:revision>12</cp:revision>
  <dcterms:created xsi:type="dcterms:W3CDTF">2016-06-07T18:53:42Z</dcterms:created>
  <dcterms:modified xsi:type="dcterms:W3CDTF">2016-12-22T12:55:23Z</dcterms:modified>
</cp:coreProperties>
</file>