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2" d="100"/>
          <a:sy n="62" d="100"/>
        </p:scale>
        <p:origin x="-21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4FA561B0-FCA8-8F46-9011-678241860F17}" type="datetimeFigureOut">
              <a:rPr lang="es-ES" smtClean="0"/>
              <a:t>03/11/12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1697350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4FA561B0-FCA8-8F46-9011-678241860F17}" type="datetimeFigureOut">
              <a:rPr lang="es-ES" smtClean="0"/>
              <a:t>03/11/12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1204236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4FA561B0-FCA8-8F46-9011-678241860F17}" type="datetimeFigureOut">
              <a:rPr lang="es-ES" smtClean="0"/>
              <a:t>03/11/12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2725321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4FA561B0-FCA8-8F46-9011-678241860F17}" type="datetimeFigureOut">
              <a:rPr lang="es-ES" smtClean="0"/>
              <a:t>03/11/12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1454041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4FA561B0-FCA8-8F46-9011-678241860F17}" type="datetimeFigureOut">
              <a:rPr lang="es-ES" smtClean="0"/>
              <a:t>03/11/12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428255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4FA561B0-FCA8-8F46-9011-678241860F17}" type="datetimeFigureOut">
              <a:rPr lang="es-ES" smtClean="0"/>
              <a:t>03/11/12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2535506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4FA561B0-FCA8-8F46-9011-678241860F17}" type="datetimeFigureOut">
              <a:rPr lang="es-ES" smtClean="0"/>
              <a:t>03/11/12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2674971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4FA561B0-FCA8-8F46-9011-678241860F17}" type="datetimeFigureOut">
              <a:rPr lang="es-ES" smtClean="0"/>
              <a:t>03/11/12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3657782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FA561B0-FCA8-8F46-9011-678241860F17}" type="datetimeFigureOut">
              <a:rPr lang="es-ES" smtClean="0"/>
              <a:t>03/11/12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88356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4FA561B0-FCA8-8F46-9011-678241860F17}" type="datetimeFigureOut">
              <a:rPr lang="es-ES" smtClean="0"/>
              <a:t>03/11/12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3385406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4FA561B0-FCA8-8F46-9011-678241860F17}" type="datetimeFigureOut">
              <a:rPr lang="es-ES" smtClean="0"/>
              <a:t>03/11/12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4DBF022-3495-5343-BB29-0D18712D851F}" type="slidenum">
              <a:rPr lang="es-ES" smtClean="0"/>
              <a:t>‹Nr.›</a:t>
            </a:fld>
            <a:endParaRPr lang="es-ES"/>
          </a:p>
        </p:txBody>
      </p:sp>
    </p:spTree>
    <p:extLst>
      <p:ext uri="{BB962C8B-B14F-4D97-AF65-F5344CB8AC3E}">
        <p14:creationId xmlns:p14="http://schemas.microsoft.com/office/powerpoint/2010/main" val="18025280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561B0-FCA8-8F46-9011-678241860F17}" type="datetimeFigureOut">
              <a:rPr lang="es-ES" smtClean="0"/>
              <a:t>03/11/12</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DBF022-3495-5343-BB29-0D18712D851F}" type="slidenum">
              <a:rPr lang="es-ES" smtClean="0"/>
              <a:t>‹Nr.›</a:t>
            </a:fld>
            <a:endParaRPr lang="es-ES"/>
          </a:p>
        </p:txBody>
      </p:sp>
    </p:spTree>
    <p:extLst>
      <p:ext uri="{BB962C8B-B14F-4D97-AF65-F5344CB8AC3E}">
        <p14:creationId xmlns:p14="http://schemas.microsoft.com/office/powerpoint/2010/main" val="1199339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p:txBody>
          <a:bodyPr/>
          <a:lstStyle/>
          <a:p>
            <a:r>
              <a:rPr lang="es-ES" dirty="0" smtClean="0"/>
              <a:t>La participaci</a:t>
            </a:r>
            <a:r>
              <a:rPr lang="es-ES" dirty="0" smtClean="0"/>
              <a:t>ón a debate</a:t>
            </a:r>
            <a:endParaRPr lang="es-ES" dirty="0"/>
          </a:p>
        </p:txBody>
      </p:sp>
      <p:pic>
        <p:nvPicPr>
          <p:cNvPr id="12" name="Marcador de contenido 11" descr="file0002033922900.jpg"/>
          <p:cNvPicPr>
            <a:picLocks noGrp="1" noChangeAspect="1"/>
          </p:cNvPicPr>
          <p:nvPr>
            <p:ph sz="half" idx="1"/>
          </p:nvPr>
        </p:nvPicPr>
        <p:blipFill>
          <a:blip r:embed="rId2">
            <a:extLst>
              <a:ext uri="{28A0092B-C50C-407E-A947-70E740481C1C}">
                <a14:useLocalDpi xmlns:a14="http://schemas.microsoft.com/office/drawing/2010/main" val="0"/>
              </a:ext>
            </a:extLst>
          </a:blip>
          <a:srcRect l="16590" r="16590"/>
          <a:stretch>
            <a:fillRect/>
          </a:stretch>
        </p:blipFill>
        <p:spPr>
          <a:xfrm>
            <a:off x="320336" y="274638"/>
            <a:ext cx="1079176" cy="1209407"/>
          </a:xfrm>
        </p:spPr>
      </p:pic>
      <p:sp>
        <p:nvSpPr>
          <p:cNvPr id="11" name="Marcador de contenido 10"/>
          <p:cNvSpPr>
            <a:spLocks noGrp="1"/>
          </p:cNvSpPr>
          <p:nvPr>
            <p:ph sz="half" idx="2"/>
          </p:nvPr>
        </p:nvSpPr>
        <p:spPr>
          <a:xfrm>
            <a:off x="457200" y="1600200"/>
            <a:ext cx="8229600" cy="4525963"/>
          </a:xfrm>
        </p:spPr>
        <p:txBody>
          <a:bodyPr>
            <a:normAutofit fontScale="85000" lnSpcReduction="10000"/>
          </a:bodyPr>
          <a:lstStyle/>
          <a:p>
            <a:pPr marL="0" indent="0" algn="just">
              <a:buNone/>
            </a:pPr>
            <a:r>
              <a:rPr lang="es-ES" dirty="0" smtClean="0"/>
              <a:t>Una de las constantes en el debate metodol</a:t>
            </a:r>
            <a:r>
              <a:rPr lang="es-ES" dirty="0" smtClean="0"/>
              <a:t>ógico de la intervención socioeducativa es la centralidad de la </a:t>
            </a:r>
            <a:r>
              <a:rPr lang="es-ES" dirty="0" smtClean="0">
                <a:solidFill>
                  <a:srgbClr val="730000"/>
                </a:solidFill>
              </a:rPr>
              <a:t>participación</a:t>
            </a:r>
            <a:r>
              <a:rPr lang="es-ES" dirty="0" smtClean="0"/>
              <a:t> en todas las propuestas.</a:t>
            </a:r>
          </a:p>
          <a:p>
            <a:pPr marL="0" indent="0" algn="just">
              <a:buNone/>
            </a:pPr>
            <a:r>
              <a:rPr lang="es-ES" dirty="0" smtClean="0"/>
              <a:t>Al hilo de esta cuestión </a:t>
            </a:r>
            <a:r>
              <a:rPr lang="es-ES" dirty="0" err="1" smtClean="0"/>
              <a:t>Sarrate</a:t>
            </a:r>
            <a:r>
              <a:rPr lang="es-ES" dirty="0" smtClean="0"/>
              <a:t> y Capdevilla (2009:97) afirman: </a:t>
            </a:r>
          </a:p>
          <a:p>
            <a:pPr marL="0" indent="0" algn="just">
              <a:buNone/>
            </a:pPr>
            <a:r>
              <a:rPr lang="es-ES" i="1" dirty="0" smtClean="0"/>
              <a:t>“Únicamente se puede entender la participación a partir de una actitud dinámica y participativa de la </a:t>
            </a:r>
            <a:r>
              <a:rPr lang="es-ES" i="1" dirty="0" err="1" smtClean="0"/>
              <a:t>pesonas</a:t>
            </a:r>
            <a:r>
              <a:rPr lang="es-ES" i="1" dirty="0" smtClean="0"/>
              <a:t>, protagonista de su vida y de las decisiones para mejorar su vida social. Considerando el aspecto activo de la participación, debemos señalar que conlleva dos procesos diferentes: uno, activo y otro, que tiene que ver con la actitud. El proceso activo incluye tanto procesos de aprendizaje de la participación, recogida y codificación de la información que potencie una participación activa, como la intervención inherente a la acción social”</a:t>
            </a:r>
          </a:p>
          <a:p>
            <a:pPr marL="0" indent="0">
              <a:buNone/>
            </a:pPr>
            <a:endParaRPr lang="es-ES" i="1" dirty="0"/>
          </a:p>
        </p:txBody>
      </p:sp>
    </p:spTree>
    <p:extLst>
      <p:ext uri="{BB962C8B-B14F-4D97-AF65-F5344CB8AC3E}">
        <p14:creationId xmlns:p14="http://schemas.microsoft.com/office/powerpoint/2010/main" val="1215169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p:txBody>
          <a:bodyPr/>
          <a:lstStyle/>
          <a:p>
            <a:r>
              <a:rPr lang="es-ES" dirty="0" smtClean="0"/>
              <a:t>La participaci</a:t>
            </a:r>
            <a:r>
              <a:rPr lang="es-ES" dirty="0" smtClean="0"/>
              <a:t>ón a debate</a:t>
            </a:r>
            <a:endParaRPr lang="es-ES" dirty="0"/>
          </a:p>
        </p:txBody>
      </p:sp>
      <p:pic>
        <p:nvPicPr>
          <p:cNvPr id="12" name="Marcador de contenido 11" descr="file0002033922900.jpg"/>
          <p:cNvPicPr>
            <a:picLocks noGrp="1" noChangeAspect="1"/>
          </p:cNvPicPr>
          <p:nvPr>
            <p:ph sz="half" idx="1"/>
          </p:nvPr>
        </p:nvPicPr>
        <p:blipFill>
          <a:blip r:embed="rId2">
            <a:extLst>
              <a:ext uri="{28A0092B-C50C-407E-A947-70E740481C1C}">
                <a14:useLocalDpi xmlns:a14="http://schemas.microsoft.com/office/drawing/2010/main" val="0"/>
              </a:ext>
            </a:extLst>
          </a:blip>
          <a:srcRect l="16590" r="16590"/>
          <a:stretch>
            <a:fillRect/>
          </a:stretch>
        </p:blipFill>
        <p:spPr>
          <a:xfrm>
            <a:off x="320336" y="690635"/>
            <a:ext cx="1381932" cy="1548699"/>
          </a:xfrm>
        </p:spPr>
      </p:pic>
      <p:sp>
        <p:nvSpPr>
          <p:cNvPr id="11" name="Marcador de contenido 10"/>
          <p:cNvSpPr>
            <a:spLocks noGrp="1"/>
          </p:cNvSpPr>
          <p:nvPr>
            <p:ph sz="half" idx="2"/>
          </p:nvPr>
        </p:nvSpPr>
        <p:spPr>
          <a:xfrm>
            <a:off x="1399512" y="2132860"/>
            <a:ext cx="7511472" cy="4177115"/>
          </a:xfrm>
        </p:spPr>
        <p:txBody>
          <a:bodyPr>
            <a:normAutofit/>
          </a:bodyPr>
          <a:lstStyle/>
          <a:p>
            <a:pPr marL="0" indent="0" algn="just">
              <a:buNone/>
            </a:pPr>
            <a:r>
              <a:rPr lang="es-ES" dirty="0" smtClean="0"/>
              <a:t>¿Qu</a:t>
            </a:r>
            <a:r>
              <a:rPr lang="es-ES" dirty="0" smtClean="0"/>
              <a:t>é podemos comentar de esta perspectiva sobre la participación? ¿qué implicaciones tiene para el desarrollo de cualquier propuesta metodológica? ¿qué elementos serían claves para la participación en un proceso de intervención socioeducativa? ¿y, en los ámbitos de exclusión social?</a:t>
            </a:r>
            <a:r>
              <a:rPr lang="es-ES" i="1" dirty="0" smtClean="0"/>
              <a:t>”</a:t>
            </a:r>
          </a:p>
          <a:p>
            <a:pPr marL="0" indent="0">
              <a:buNone/>
            </a:pPr>
            <a:r>
              <a:rPr lang="es-ES" i="1" dirty="0" smtClean="0"/>
              <a:t>Justifica el tipo de opciones metodol</a:t>
            </a:r>
            <a:r>
              <a:rPr lang="es-ES" i="1" dirty="0" smtClean="0"/>
              <a:t>ógicas según el nivel de participación </a:t>
            </a:r>
            <a:r>
              <a:rPr lang="es-ES" i="1" smtClean="0"/>
              <a:t>que desarrollan</a:t>
            </a:r>
            <a:endParaRPr lang="es-ES" i="1" dirty="0"/>
          </a:p>
        </p:txBody>
      </p:sp>
    </p:spTree>
    <p:extLst>
      <p:ext uri="{BB962C8B-B14F-4D97-AF65-F5344CB8AC3E}">
        <p14:creationId xmlns:p14="http://schemas.microsoft.com/office/powerpoint/2010/main" val="17106263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TotalTime>
  <Words>204</Words>
  <Application>Microsoft Macintosh PowerPoint</Application>
  <PresentationFormat>Presentación en pantalla (4:3)</PresentationFormat>
  <Paragraphs>7</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La participación a debate</vt:lpstr>
      <vt:lpstr>La participación a debate</vt:lpstr>
    </vt:vector>
  </TitlesOfParts>
  <Company>emac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Una lectura para reflexionar</dc:title>
  <dc:creator>... ....</dc:creator>
  <cp:lastModifiedBy>... ....</cp:lastModifiedBy>
  <cp:revision>4</cp:revision>
  <dcterms:created xsi:type="dcterms:W3CDTF">2012-11-03T19:01:27Z</dcterms:created>
  <dcterms:modified xsi:type="dcterms:W3CDTF">2012-11-03T19:24:46Z</dcterms:modified>
</cp:coreProperties>
</file>