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  <p:sldMasterId id="2147483929" r:id="rId2"/>
    <p:sldMasterId id="2147483917" r:id="rId3"/>
    <p:sldMasterId id="2147483905" r:id="rId4"/>
  </p:sldMasterIdLst>
  <p:notesMasterIdLst>
    <p:notesMasterId r:id="rId8"/>
  </p:notesMasterIdLst>
  <p:sldIdLst>
    <p:sldId id="267" r:id="rId5"/>
    <p:sldId id="265" r:id="rId6"/>
    <p:sldId id="266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A82BE-7EBC-E34C-85E8-6BEFA441483F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BEF91-5128-3941-A93B-86225DA318C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08110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6769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8832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587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29009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6625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7391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81641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87966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54545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92793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191260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8461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772563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705143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836409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227309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66259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73912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816410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879663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545458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927936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1912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20481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846102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705143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836409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227309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66259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73912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816410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87966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545458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9279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184943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191260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846102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705143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836409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2273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5183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50592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9902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6722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7508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4BDA5-D2A4-4453-BF19-B1713142F541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E2A4-2BA2-455F-9324-71E8567B41A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5399584" y="6453336"/>
            <a:ext cx="37444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" dirty="0" smtClean="0"/>
              <a:t>UPV/EHU OCW 2016 </a:t>
            </a:r>
            <a:r>
              <a:rPr lang="es-ES_tradnl" sz="800" dirty="0" smtClean="0"/>
              <a:t>GUION </a:t>
            </a:r>
            <a:r>
              <a:rPr lang="es-ES_tradnl" sz="800" dirty="0" smtClean="0"/>
              <a:t>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55592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4750040" y="6474424"/>
            <a:ext cx="42659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800" dirty="0" smtClean="0"/>
              <a:t>UPV/EHU OCW 2016 GUIÓN 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6512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4750040" y="6474424"/>
            <a:ext cx="42659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800" dirty="0" smtClean="0"/>
              <a:t>UPV/EHU OCW 2016 GUIÓN 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6512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91A90-EA72-D541-8101-5D48CA50BE3E}" type="datetimeFigureOut">
              <a:rPr lang="es-ES" smtClean="0"/>
              <a:pPr/>
              <a:t>13/06/2016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5A50F-050D-7F4E-B92A-A00D5E901E5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4750040" y="6474424"/>
            <a:ext cx="426591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800" dirty="0" smtClean="0"/>
              <a:t>UPV/EHU OCW 2016 GUIÓN 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6512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554260"/>
            <a:ext cx="4320174" cy="5419367"/>
          </a:xfrm>
        </p:spPr>
        <p:txBody>
          <a:bodyPr>
            <a:normAutofit fontScale="62500" lnSpcReduction="20000"/>
          </a:bodyPr>
          <a:lstStyle/>
          <a:p>
            <a:r>
              <a:rPr lang="es-ES" sz="2800" b="1" u="sng" dirty="0" smtClean="0">
                <a:solidFill>
                  <a:schemeClr val="tx1"/>
                </a:solidFill>
              </a:rPr>
              <a:t>PRESENTACIÓN</a:t>
            </a:r>
            <a:endParaRPr lang="es-ES_tradnl" sz="2800" u="sng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just"/>
            <a:r>
              <a:rPr lang="es-ES" sz="2800" dirty="0">
                <a:solidFill>
                  <a:schemeClr val="tx1"/>
                </a:solidFill>
              </a:rPr>
              <a:t>Estos materiales pertenecen a una de las unidades temáticas del curso </a:t>
            </a:r>
            <a:r>
              <a:rPr lang="es-ES" sz="2800" b="1" dirty="0" smtClean="0">
                <a:solidFill>
                  <a:schemeClr val="tx1"/>
                </a:solidFill>
              </a:rPr>
              <a:t>“Guion documental” </a:t>
            </a:r>
            <a:r>
              <a:rPr lang="es-ES" sz="2800" dirty="0">
                <a:solidFill>
                  <a:schemeClr val="tx1"/>
                </a:solidFill>
              </a:rPr>
              <a:t>publicado por la UPV/EHU (Universidad del País Vasco/</a:t>
            </a:r>
            <a:r>
              <a:rPr lang="es-ES" sz="2800" dirty="0" err="1">
                <a:solidFill>
                  <a:schemeClr val="tx1"/>
                </a:solidFill>
              </a:rPr>
              <a:t>Euskal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Herriko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Unibertsitatea</a:t>
            </a:r>
            <a:r>
              <a:rPr lang="es-ES" sz="2800" dirty="0">
                <a:solidFill>
                  <a:schemeClr val="tx1"/>
                </a:solidFill>
              </a:rPr>
              <a:t>), dentro de la iniciativa OCW (Open </a:t>
            </a:r>
            <a:r>
              <a:rPr lang="es-ES" sz="2800" dirty="0" err="1">
                <a:solidFill>
                  <a:schemeClr val="tx1"/>
                </a:solidFill>
              </a:rPr>
              <a:t>Course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Ware</a:t>
            </a:r>
            <a:r>
              <a:rPr lang="es-ES" sz="2800" dirty="0">
                <a:solidFill>
                  <a:schemeClr val="tx1"/>
                </a:solidFill>
              </a:rPr>
              <a:t>).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dirty="0">
                <a:solidFill>
                  <a:schemeClr val="tx1"/>
                </a:solidFill>
              </a:rPr>
              <a:t>Puedes ver el curso completo en la siguiente web: ocw.ehu.es, </a:t>
            </a:r>
            <a:r>
              <a:rPr lang="es-ES" sz="2800" dirty="0" smtClean="0">
                <a:solidFill>
                  <a:schemeClr val="tx1"/>
                </a:solidFill>
              </a:rPr>
              <a:t>en </a:t>
            </a:r>
            <a:r>
              <a:rPr lang="es-ES" sz="2800" dirty="0">
                <a:solidFill>
                  <a:schemeClr val="tx1"/>
                </a:solidFill>
              </a:rPr>
              <a:t>el número </a:t>
            </a:r>
            <a:r>
              <a:rPr lang="es-ES" sz="2800" dirty="0" smtClean="0">
                <a:solidFill>
                  <a:schemeClr val="tx1"/>
                </a:solidFill>
              </a:rPr>
              <a:t>x </a:t>
            </a:r>
            <a:r>
              <a:rPr lang="es-ES" sz="2800" dirty="0">
                <a:solidFill>
                  <a:schemeClr val="tx1"/>
                </a:solidFill>
              </a:rPr>
              <a:t>(año </a:t>
            </a:r>
            <a:r>
              <a:rPr lang="es-ES" sz="2800" dirty="0" smtClean="0">
                <a:solidFill>
                  <a:schemeClr val="tx1"/>
                </a:solidFill>
              </a:rPr>
              <a:t>2016)</a:t>
            </a:r>
            <a:r>
              <a:rPr lang="es-ES" sz="2800" dirty="0">
                <a:solidFill>
                  <a:schemeClr val="tx1"/>
                </a:solidFill>
              </a:rPr>
              <a:t>, dentro de la sección </a:t>
            </a:r>
            <a:br>
              <a:rPr lang="es-ES" sz="2800" dirty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“Arte y Humanidades”.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i="1" dirty="0">
                <a:solidFill>
                  <a:schemeClr val="tx1"/>
                </a:solidFill>
              </a:rPr>
              <a:t>Cómo citar: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_tradnl" sz="2800" dirty="0" err="1" smtClean="0">
                <a:solidFill>
                  <a:schemeClr val="tx1"/>
                </a:solidFill>
              </a:rPr>
              <a:t>Nerekan</a:t>
            </a:r>
            <a:r>
              <a:rPr lang="es-ES_tradnl" sz="2800" dirty="0" smtClean="0">
                <a:solidFill>
                  <a:schemeClr val="tx1"/>
                </a:solidFill>
              </a:rPr>
              <a:t>, Amaia;  Fresneda, Iratxe</a:t>
            </a:r>
            <a:r>
              <a:rPr lang="es-ES" sz="2800" dirty="0" smtClean="0">
                <a:solidFill>
                  <a:schemeClr val="tx1"/>
                </a:solidFill>
              </a:rPr>
              <a:t> (2016) “</a:t>
            </a:r>
            <a:r>
              <a:rPr lang="es-ES" sz="2800" dirty="0" smtClean="0">
                <a:solidFill>
                  <a:schemeClr val="tx1"/>
                </a:solidFill>
              </a:rPr>
              <a:t>Guion </a:t>
            </a:r>
            <a:r>
              <a:rPr lang="es-ES" sz="2800" dirty="0" smtClean="0">
                <a:solidFill>
                  <a:schemeClr val="tx1"/>
                </a:solidFill>
              </a:rPr>
              <a:t>documental”, en </a:t>
            </a:r>
            <a:r>
              <a:rPr lang="es-ES" sz="2800" i="1" dirty="0">
                <a:solidFill>
                  <a:schemeClr val="tx1"/>
                </a:solidFill>
              </a:rPr>
              <a:t>OCW UPV/EHU, </a:t>
            </a:r>
            <a:r>
              <a:rPr lang="es-ES" sz="2800" dirty="0" smtClean="0">
                <a:solidFill>
                  <a:schemeClr val="tx1"/>
                </a:solidFill>
              </a:rPr>
              <a:t>nº9. 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_tradnl" sz="2800" b="1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15840" y="1554260"/>
            <a:ext cx="43281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u="sng" dirty="0" smtClean="0"/>
              <a:t>NOTAS SOBRE DERECHOS DE AUTOR/AS</a:t>
            </a:r>
            <a:endParaRPr lang="es-ES_tradnl" dirty="0"/>
          </a:p>
          <a:p>
            <a:r>
              <a:rPr lang="es-ES_tradnl" b="1" dirty="0"/>
              <a:t> </a:t>
            </a:r>
            <a:endParaRPr lang="es-ES_tradnl" dirty="0"/>
          </a:p>
          <a:p>
            <a:r>
              <a:rPr lang="es-ES_tradnl" dirty="0"/>
              <a:t>El presente trabajo está publicado bajo la licencia </a:t>
            </a:r>
            <a:r>
              <a:rPr lang="es-ES_tradnl" dirty="0" err="1"/>
              <a:t>Creative</a:t>
            </a:r>
            <a:r>
              <a:rPr lang="es-ES_tradnl" dirty="0"/>
              <a:t> </a:t>
            </a:r>
            <a:r>
              <a:rPr lang="es-ES_tradnl" dirty="0" err="1"/>
              <a:t>Commons</a:t>
            </a:r>
            <a:r>
              <a:rPr lang="es-ES_tradnl" dirty="0"/>
              <a:t>, que permite copiar, distribuir y comunicar públicamente esta obra de forma libre siempre que se cumplan las siguientes condiciones: </a:t>
            </a:r>
            <a:endParaRPr lang="es-ES_tradnl" dirty="0" smtClean="0"/>
          </a:p>
          <a:p>
            <a:endParaRPr lang="es-ES_tradnl" dirty="0" smtClean="0"/>
          </a:p>
          <a:p>
            <a:pPr marL="285750" indent="-285750">
              <a:buFont typeface="Arial"/>
              <a:buChar char="•"/>
            </a:pPr>
            <a:r>
              <a:rPr lang="es-ES_tradnl" dirty="0" smtClean="0"/>
              <a:t>Reconocer </a:t>
            </a:r>
            <a:r>
              <a:rPr lang="es-ES_tradnl" dirty="0"/>
              <a:t>su </a:t>
            </a:r>
            <a:r>
              <a:rPr lang="es-ES_tradnl" dirty="0" smtClean="0"/>
              <a:t>autoría. 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N</a:t>
            </a:r>
            <a:r>
              <a:rPr lang="es-ES_tradnl" dirty="0" smtClean="0"/>
              <a:t>o </a:t>
            </a:r>
            <a:r>
              <a:rPr lang="es-ES_tradnl" dirty="0"/>
              <a:t>utilizar la obra para fines </a:t>
            </a:r>
            <a:r>
              <a:rPr lang="es-ES_tradnl" dirty="0" smtClean="0"/>
              <a:t>comerciales.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E</a:t>
            </a:r>
            <a:r>
              <a:rPr lang="es-ES_tradnl" dirty="0" smtClean="0"/>
              <a:t>n </a:t>
            </a:r>
            <a:r>
              <a:rPr lang="es-ES_tradnl" dirty="0"/>
              <a:t>caso de crear materiales reutilizando elementos de este trabajo, compartirlos bajo esta misma licencia. </a:t>
            </a:r>
          </a:p>
          <a:p>
            <a:r>
              <a:rPr lang="es-ES_tradnl" dirty="0"/>
              <a:t> </a:t>
            </a:r>
          </a:p>
        </p:txBody>
      </p:sp>
      <p:pic>
        <p:nvPicPr>
          <p:cNvPr id="6" name="Imagen 5" descr="Creative commons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5914" y="5886570"/>
            <a:ext cx="11176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863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1528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/>
          </a:p>
        </p:txBody>
      </p:sp>
      <p:sp>
        <p:nvSpPr>
          <p:cNvPr id="3075" name="8 CuadroTexto"/>
          <p:cNvSpPr txBox="1">
            <a:spLocks noChangeArrowheads="1"/>
          </p:cNvSpPr>
          <p:nvPr/>
        </p:nvSpPr>
        <p:spPr bwMode="auto">
          <a:xfrm>
            <a:off x="1116013" y="44450"/>
            <a:ext cx="74882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Arial Narrow"/>
              <a:ea typeface="+mn-ea"/>
              <a:cs typeface="Arial Narrow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0" y="476250"/>
            <a:ext cx="9144000" cy="10080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 dirty="0">
              <a:solidFill>
                <a:schemeClr val="tx1">
                  <a:lumMod val="85000"/>
                  <a:lumOff val="1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8532813" y="476250"/>
            <a:ext cx="611187" cy="10080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>
              <a:solidFill>
                <a:sysClr val="windowText" lastClr="000000"/>
              </a:solidFill>
              <a:latin typeface="Arial Narrow"/>
              <a:cs typeface="Arial Narrow"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-36513" y="476250"/>
            <a:ext cx="9180513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179513" y="765175"/>
            <a:ext cx="8280276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rgbClr val="F2F2F2"/>
                </a:solidFill>
                <a:latin typeface="Arial Narrow" charset="0"/>
                <a:cs typeface="Arial Narrow" charset="0"/>
              </a:rPr>
              <a:t>ANÁLISIS DEL GUION DOCUMENTAL: práctica 1</a:t>
            </a:r>
            <a:endParaRPr lang="eu-ES" sz="3200" dirty="0">
              <a:solidFill>
                <a:srgbClr val="F2F2F2"/>
              </a:solidFill>
              <a:latin typeface="Arial Narrow" charset="0"/>
              <a:cs typeface="Arial Narrow" charset="0"/>
            </a:endParaRPr>
          </a:p>
        </p:txBody>
      </p:sp>
      <p:sp>
        <p:nvSpPr>
          <p:cNvPr id="12" name="8 CuadroTexto"/>
          <p:cNvSpPr txBox="1">
            <a:spLocks noChangeArrowheads="1"/>
          </p:cNvSpPr>
          <p:nvPr/>
        </p:nvSpPr>
        <p:spPr bwMode="auto">
          <a:xfrm>
            <a:off x="-107950" y="44450"/>
            <a:ext cx="89281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latin typeface="Arial Narrow"/>
                <a:cs typeface="Arial Narrow"/>
              </a:rPr>
              <a:t>Guion documental: ejercicios prácticos</a:t>
            </a:r>
            <a:endParaRPr lang="es-ES" sz="2000" dirty="0">
              <a:latin typeface="Arial Narrow"/>
              <a:cs typeface="Arial Narrow"/>
            </a:endParaRPr>
          </a:p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Arial Narrow"/>
              <a:ea typeface="+mn-ea"/>
              <a:cs typeface="Arial Narrow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6211" y="170080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179512" y="1772816"/>
            <a:ext cx="878497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Visionado y análisis de las estrategias narrativas y discursivas presentes en alguno de los documentales incluidos en la </a:t>
            </a:r>
            <a:r>
              <a:rPr lang="es-ES" sz="2400" b="1" dirty="0" smtClean="0"/>
              <a:t>filmografía </a:t>
            </a:r>
            <a:endParaRPr lang="es-ES_tradnl" sz="2400" dirty="0"/>
          </a:p>
          <a:p>
            <a:r>
              <a:rPr lang="es-ES_tradnl" dirty="0"/>
              <a:t> </a:t>
            </a:r>
          </a:p>
          <a:p>
            <a:r>
              <a:rPr lang="es-ES_tradnl" sz="2000" dirty="0"/>
              <a:t>Escoge una de las películas documentales que aparece en el listado de la filmografía recomendada y realiza un análisis fílmico de la misma teniendo en cuenta los conceptos desarrollados en los temas 3 y 4 del programa teórico. </a:t>
            </a:r>
          </a:p>
          <a:p>
            <a:r>
              <a:rPr lang="es-ES_tradnl" sz="2000" dirty="0"/>
              <a:t> </a:t>
            </a:r>
          </a:p>
          <a:p>
            <a:r>
              <a:rPr lang="es-ES_tradnl" sz="2000" dirty="0"/>
              <a:t>¿Se asemeja la película a alguno de los modelos de representación definidos por Bill </a:t>
            </a:r>
            <a:r>
              <a:rPr lang="es-ES_tradnl" sz="2000" dirty="0" err="1"/>
              <a:t>Nichols</a:t>
            </a:r>
            <a:r>
              <a:rPr lang="es-ES_tradnl" sz="2000" dirty="0"/>
              <a:t>? Es decir, ¿estamos ante un documental de corte expositivo? ¿Observacional? ¿Participativo? ¿Reflexivo? ¿</a:t>
            </a:r>
            <a:r>
              <a:rPr lang="es-ES_tradnl" sz="2000" dirty="0" err="1"/>
              <a:t>Performativo</a:t>
            </a:r>
            <a:r>
              <a:rPr lang="es-ES_tradnl" sz="2000" dirty="0"/>
              <a:t>? ¿Poético?</a:t>
            </a:r>
          </a:p>
          <a:p>
            <a:r>
              <a:rPr lang="es-ES_tradnl" sz="2000" dirty="0"/>
              <a:t> </a:t>
            </a:r>
          </a:p>
          <a:p>
            <a:r>
              <a:rPr lang="es-ES_tradnl" sz="2000" dirty="0"/>
              <a:t>Analiza a su vez, qué recursos narrativos utiliza para contarnos la historia y cómo los utiliza (voz en off, entrevistas, foto fija, sonido, animación, etc.), poniendo especial atención en la forma de estructurar el relato.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-417286" y="287261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7239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1528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/>
          </a:p>
        </p:txBody>
      </p:sp>
      <p:sp>
        <p:nvSpPr>
          <p:cNvPr id="3075" name="8 CuadroTexto"/>
          <p:cNvSpPr txBox="1">
            <a:spLocks noChangeArrowheads="1"/>
          </p:cNvSpPr>
          <p:nvPr/>
        </p:nvSpPr>
        <p:spPr bwMode="auto">
          <a:xfrm>
            <a:off x="1116013" y="44450"/>
            <a:ext cx="74882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Arial Narrow"/>
              <a:ea typeface="+mn-ea"/>
              <a:cs typeface="Arial Narrow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0" y="476250"/>
            <a:ext cx="9144000" cy="1008063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 dirty="0">
              <a:solidFill>
                <a:schemeClr val="tx1">
                  <a:lumMod val="85000"/>
                  <a:lumOff val="1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8532813" y="476250"/>
            <a:ext cx="611187" cy="10080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u-ES">
              <a:solidFill>
                <a:sysClr val="windowText" lastClr="000000"/>
              </a:solidFill>
              <a:latin typeface="Arial Narrow"/>
              <a:cs typeface="Arial Narrow"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-36513" y="476250"/>
            <a:ext cx="9180513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179513" y="765175"/>
            <a:ext cx="8280276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ES" sz="3200" dirty="0" smtClean="0">
                <a:solidFill>
                  <a:srgbClr val="F2F2F2"/>
                </a:solidFill>
                <a:latin typeface="Arial Narrow" charset="0"/>
                <a:cs typeface="Arial Narrow" charset="0"/>
              </a:rPr>
              <a:t>ANÁLISIS DEL GUION DOCUMENTAL: práctica 1</a:t>
            </a:r>
            <a:endParaRPr lang="eu-ES" sz="3200" dirty="0">
              <a:solidFill>
                <a:srgbClr val="F2F2F2"/>
              </a:solidFill>
              <a:latin typeface="Arial Narrow" charset="0"/>
              <a:cs typeface="Arial Narrow" charset="0"/>
            </a:endParaRPr>
          </a:p>
        </p:txBody>
      </p:sp>
      <p:sp>
        <p:nvSpPr>
          <p:cNvPr id="12" name="8 CuadroTexto"/>
          <p:cNvSpPr txBox="1">
            <a:spLocks noChangeArrowheads="1"/>
          </p:cNvSpPr>
          <p:nvPr/>
        </p:nvSpPr>
        <p:spPr bwMode="auto">
          <a:xfrm>
            <a:off x="-107950" y="44450"/>
            <a:ext cx="89281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latin typeface="Arial Narrow"/>
                <a:cs typeface="Arial Narrow"/>
              </a:rPr>
              <a:t>Guion documental: ejercicios prácticos</a:t>
            </a:r>
            <a:endParaRPr lang="es-ES" sz="2000" dirty="0">
              <a:latin typeface="Arial Narrow"/>
              <a:cs typeface="Arial Narrow"/>
            </a:endParaRPr>
          </a:p>
          <a:p>
            <a:pPr algn="r">
              <a:defRPr/>
            </a:pPr>
            <a:endParaRPr lang="es-ES" sz="1600" dirty="0">
              <a:solidFill>
                <a:srgbClr val="C8003E"/>
              </a:solidFill>
              <a:latin typeface="Arial Narrow"/>
              <a:ea typeface="+mn-ea"/>
              <a:cs typeface="Arial Narrow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6211" y="170080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" name="Rectángulo 2"/>
          <p:cNvSpPr/>
          <p:nvPr/>
        </p:nvSpPr>
        <p:spPr>
          <a:xfrm>
            <a:off x="17946" y="1772816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_tradnl" sz="2000" dirty="0"/>
          </a:p>
        </p:txBody>
      </p:sp>
      <p:sp>
        <p:nvSpPr>
          <p:cNvPr id="6" name="Rectángulo 5"/>
          <p:cNvSpPr/>
          <p:nvPr/>
        </p:nvSpPr>
        <p:spPr>
          <a:xfrm>
            <a:off x="179512" y="1595021"/>
            <a:ext cx="8712968" cy="5632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/>
              <a:t>Lecturas recomendadas para realizar esta práctica: </a:t>
            </a:r>
          </a:p>
          <a:p>
            <a:r>
              <a:rPr lang="es-ES_tradnl" sz="2400" dirty="0"/>
              <a:t> </a:t>
            </a:r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AUMONT</a:t>
            </a:r>
            <a:r>
              <a:rPr lang="es-ES_tradnl" sz="2400" dirty="0"/>
              <a:t>, Jacques y Michael Marie (1990): Análisis del film. Barcelona, </a:t>
            </a:r>
            <a:r>
              <a:rPr lang="es-ES_tradnl" sz="2400" dirty="0" smtClean="0"/>
              <a:t>Paidós.</a:t>
            </a:r>
          </a:p>
          <a:p>
            <a:pPr marL="342900" indent="-342900">
              <a:buFont typeface="Arial"/>
              <a:buChar char="•"/>
            </a:pPr>
            <a:endParaRPr lang="es-ES_tradnl" sz="2400" dirty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BELLOUR</a:t>
            </a:r>
            <a:r>
              <a:rPr lang="es-ES_tradnl" sz="2400" dirty="0"/>
              <a:t>, Raymond (1980): </a:t>
            </a:r>
            <a:r>
              <a:rPr lang="es-ES_tradnl" sz="2400" dirty="0" err="1"/>
              <a:t>Analyse</a:t>
            </a:r>
            <a:r>
              <a:rPr lang="es-ES_tradnl" sz="2400" dirty="0"/>
              <a:t> du film. París, </a:t>
            </a:r>
            <a:r>
              <a:rPr lang="es-ES_tradnl" sz="2400" dirty="0" smtClean="0"/>
              <a:t>Albatros.</a:t>
            </a:r>
          </a:p>
          <a:p>
            <a:pPr marL="342900" indent="-342900">
              <a:buFont typeface="Arial"/>
              <a:buChar char="•"/>
            </a:pPr>
            <a:endParaRPr lang="es-ES_tradnl" sz="2400" dirty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CALABRESE</a:t>
            </a:r>
            <a:r>
              <a:rPr lang="es-ES_tradnl" sz="2400" dirty="0"/>
              <a:t>, Omar (1993): Como se lee una obra de arte, Madrid, </a:t>
            </a:r>
            <a:r>
              <a:rPr lang="es-ES_tradnl" sz="2400" dirty="0" smtClean="0"/>
              <a:t>Cátedra.</a:t>
            </a:r>
          </a:p>
          <a:p>
            <a:pPr marL="342900" indent="-342900">
              <a:buFont typeface="Arial"/>
              <a:buChar char="•"/>
            </a:pPr>
            <a:endParaRPr lang="es-ES_tradnl" sz="2400" dirty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CARMONA</a:t>
            </a:r>
            <a:r>
              <a:rPr lang="es-ES_tradnl" sz="2400" dirty="0"/>
              <a:t>, Ramón (1996): Cómo se comenta un texto fílmico, Madrid, Cátedra</a:t>
            </a:r>
            <a:r>
              <a:rPr lang="es-ES_tradnl" sz="2400" dirty="0" smtClean="0"/>
              <a:t>.</a:t>
            </a:r>
          </a:p>
          <a:p>
            <a:pPr marL="342900" indent="-342900">
              <a:buFont typeface="Arial"/>
              <a:buChar char="•"/>
            </a:pPr>
            <a:endParaRPr lang="es-ES_tradnl" sz="2400" dirty="0" smtClean="0"/>
          </a:p>
          <a:p>
            <a:pPr marL="342900" indent="-342900">
              <a:buFont typeface="Arial"/>
              <a:buChar char="•"/>
            </a:pPr>
            <a:r>
              <a:rPr lang="es-ES_tradnl" sz="2400" dirty="0"/>
              <a:t>COSTA, Antonio: Saber ver cine. Barcelona, Paidós, 1988.</a:t>
            </a:r>
          </a:p>
          <a:p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xmlns="" val="109855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59</Words>
  <Application>Microsoft Office PowerPoint</Application>
  <PresentationFormat>Presentación en pantalla (4:3)</PresentationFormat>
  <Paragraphs>41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Tema de Office</vt:lpstr>
      <vt:lpstr>3_Tema de Office</vt:lpstr>
      <vt:lpstr>2_Tema de Office</vt:lpstr>
      <vt:lpstr>1_Tema de Office</vt:lpstr>
      <vt:lpstr>GUION DOCUMENTAL</vt:lpstr>
      <vt:lpstr>Diapositiva 2</vt:lpstr>
      <vt:lpstr>Diapositiva 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GUION DOCUMENTAL Portada</dc:title>
  <dc:creator>Iratxe</dc:creator>
  <cp:lastModifiedBy>Administrador</cp:lastModifiedBy>
  <cp:revision>11</cp:revision>
  <dcterms:created xsi:type="dcterms:W3CDTF">2016-04-20T21:06:29Z</dcterms:created>
  <dcterms:modified xsi:type="dcterms:W3CDTF">2016-06-13T16:23:13Z</dcterms:modified>
</cp:coreProperties>
</file>