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2" r:id="rId2"/>
    <p:sldId id="256" r:id="rId3"/>
    <p:sldId id="261" r:id="rId4"/>
    <p:sldId id="257" r:id="rId5"/>
    <p:sldId id="258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B3084-0657-6D42-986B-57840A4A1236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24A40-EAE7-AC47-ADF3-DFC1941A6A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6553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6769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6249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3972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5651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5463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15957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72470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79300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58316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98482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7987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3558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11E04-140D-8547-808B-C4174506456D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A998E-E477-7245-A7A7-5DA27816974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5399584" y="6453336"/>
            <a:ext cx="37444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" dirty="0" smtClean="0"/>
              <a:t>UPV/EHU OCW 2016 </a:t>
            </a:r>
            <a:r>
              <a:rPr lang="es-ES_tradnl" sz="800" dirty="0" smtClean="0"/>
              <a:t>GUION </a:t>
            </a:r>
            <a:r>
              <a:rPr lang="es-ES_tradnl" sz="800" dirty="0" smtClean="0"/>
              <a:t>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37455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Nanuk,_el_esquimal" TargetMode="External"/><Relationship Id="rId2" Type="http://schemas.openxmlformats.org/officeDocument/2006/relationships/hyperlink" Target="https://es.wikipedia.org/wiki/Hermanos_Lumi%C3%A8re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s.wikipedia.org/wiki/John_Grierson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554260"/>
            <a:ext cx="4320174" cy="5419367"/>
          </a:xfrm>
        </p:spPr>
        <p:txBody>
          <a:bodyPr>
            <a:normAutofit fontScale="62500" lnSpcReduction="20000"/>
          </a:bodyPr>
          <a:lstStyle/>
          <a:p>
            <a:r>
              <a:rPr lang="es-ES" sz="2800" b="1" u="sng" dirty="0" smtClean="0">
                <a:solidFill>
                  <a:schemeClr val="tx1"/>
                </a:solidFill>
              </a:rPr>
              <a:t>PRESENTACIÓN</a:t>
            </a:r>
            <a:endParaRPr lang="es-ES_tradnl" sz="2800" u="sng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just"/>
            <a:r>
              <a:rPr lang="es-ES" sz="2800" dirty="0">
                <a:solidFill>
                  <a:schemeClr val="tx1"/>
                </a:solidFill>
              </a:rPr>
              <a:t>Estos materiales pertenecen a una de las unidades temáticas del curso </a:t>
            </a:r>
            <a:r>
              <a:rPr lang="es-ES" sz="2800" b="1" dirty="0" smtClean="0">
                <a:solidFill>
                  <a:schemeClr val="tx1"/>
                </a:solidFill>
              </a:rPr>
              <a:t>“Guion documental” </a:t>
            </a:r>
            <a:r>
              <a:rPr lang="es-ES" sz="2800" dirty="0">
                <a:solidFill>
                  <a:schemeClr val="tx1"/>
                </a:solidFill>
              </a:rPr>
              <a:t>publicado por la UPV/EHU (Universidad del País Vasco/</a:t>
            </a:r>
            <a:r>
              <a:rPr lang="es-ES" sz="2800" dirty="0" err="1">
                <a:solidFill>
                  <a:schemeClr val="tx1"/>
                </a:solidFill>
              </a:rPr>
              <a:t>Euskal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Herriko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Unibertsitatea</a:t>
            </a:r>
            <a:r>
              <a:rPr lang="es-ES" sz="2800" dirty="0">
                <a:solidFill>
                  <a:schemeClr val="tx1"/>
                </a:solidFill>
              </a:rPr>
              <a:t>), dentro de la iniciativa OCW (Open </a:t>
            </a:r>
            <a:r>
              <a:rPr lang="es-ES" sz="2800" dirty="0" err="1">
                <a:solidFill>
                  <a:schemeClr val="tx1"/>
                </a:solidFill>
              </a:rPr>
              <a:t>Course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Ware</a:t>
            </a:r>
            <a:r>
              <a:rPr lang="es-ES" sz="2800" dirty="0">
                <a:solidFill>
                  <a:schemeClr val="tx1"/>
                </a:solidFill>
              </a:rPr>
              <a:t>).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dirty="0">
                <a:solidFill>
                  <a:schemeClr val="tx1"/>
                </a:solidFill>
              </a:rPr>
              <a:t>Puedes ver el curso completo en la siguiente web: ocw.ehu.es, </a:t>
            </a:r>
            <a:r>
              <a:rPr lang="es-ES" sz="2800" dirty="0" smtClean="0">
                <a:solidFill>
                  <a:schemeClr val="tx1"/>
                </a:solidFill>
              </a:rPr>
              <a:t>en </a:t>
            </a:r>
            <a:r>
              <a:rPr lang="es-ES" sz="2800" dirty="0">
                <a:solidFill>
                  <a:schemeClr val="tx1"/>
                </a:solidFill>
              </a:rPr>
              <a:t>el número </a:t>
            </a:r>
            <a:r>
              <a:rPr lang="es-ES" sz="2800" dirty="0" smtClean="0">
                <a:solidFill>
                  <a:schemeClr val="tx1"/>
                </a:solidFill>
              </a:rPr>
              <a:t>x </a:t>
            </a:r>
            <a:r>
              <a:rPr lang="es-ES" sz="2800" dirty="0">
                <a:solidFill>
                  <a:schemeClr val="tx1"/>
                </a:solidFill>
              </a:rPr>
              <a:t>(año </a:t>
            </a:r>
            <a:r>
              <a:rPr lang="es-ES" sz="2800" dirty="0" smtClean="0">
                <a:solidFill>
                  <a:schemeClr val="tx1"/>
                </a:solidFill>
              </a:rPr>
              <a:t>2016)</a:t>
            </a:r>
            <a:r>
              <a:rPr lang="es-ES" sz="2800" dirty="0">
                <a:solidFill>
                  <a:schemeClr val="tx1"/>
                </a:solidFill>
              </a:rPr>
              <a:t>, dentro de la sección </a:t>
            </a:r>
            <a:br>
              <a:rPr lang="es-ES" sz="2800" dirty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“Arte y Humanidades”.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i="1" dirty="0">
                <a:solidFill>
                  <a:schemeClr val="tx1"/>
                </a:solidFill>
              </a:rPr>
              <a:t>Cómo citar: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_tradnl" sz="2800" dirty="0" err="1" smtClean="0">
                <a:solidFill>
                  <a:schemeClr val="tx1"/>
                </a:solidFill>
              </a:rPr>
              <a:t>Nerekan</a:t>
            </a:r>
            <a:r>
              <a:rPr lang="es-ES_tradnl" sz="2800" dirty="0" smtClean="0">
                <a:solidFill>
                  <a:schemeClr val="tx1"/>
                </a:solidFill>
              </a:rPr>
              <a:t>, Amaia;  Fresneda, Iratxe</a:t>
            </a:r>
            <a:r>
              <a:rPr lang="es-ES" sz="2800" dirty="0" smtClean="0">
                <a:solidFill>
                  <a:schemeClr val="tx1"/>
                </a:solidFill>
              </a:rPr>
              <a:t> (2016) “</a:t>
            </a:r>
            <a:r>
              <a:rPr lang="es-ES" sz="2800" dirty="0" smtClean="0">
                <a:solidFill>
                  <a:schemeClr val="tx1"/>
                </a:solidFill>
              </a:rPr>
              <a:t>Guion </a:t>
            </a:r>
            <a:r>
              <a:rPr lang="es-ES" sz="2800" dirty="0" smtClean="0">
                <a:solidFill>
                  <a:schemeClr val="tx1"/>
                </a:solidFill>
              </a:rPr>
              <a:t>documental”, en </a:t>
            </a:r>
            <a:r>
              <a:rPr lang="es-ES" sz="2800" i="1" dirty="0">
                <a:solidFill>
                  <a:schemeClr val="tx1"/>
                </a:solidFill>
              </a:rPr>
              <a:t>OCW UPV/EHU, </a:t>
            </a:r>
            <a:r>
              <a:rPr lang="es-ES" sz="2800" dirty="0" smtClean="0">
                <a:solidFill>
                  <a:schemeClr val="tx1"/>
                </a:solidFill>
              </a:rPr>
              <a:t>nº9. 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_tradnl" sz="2800" b="1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15840" y="1554260"/>
            <a:ext cx="43281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u="sng" dirty="0" smtClean="0"/>
              <a:t>NOTAS SOBRE DERECHOS DE AUTOR/AS</a:t>
            </a:r>
            <a:endParaRPr lang="es-ES_tradnl" dirty="0"/>
          </a:p>
          <a:p>
            <a:r>
              <a:rPr lang="es-ES_tradnl" b="1" dirty="0"/>
              <a:t> </a:t>
            </a:r>
            <a:endParaRPr lang="es-ES_tradnl" dirty="0"/>
          </a:p>
          <a:p>
            <a:r>
              <a:rPr lang="es-ES_tradnl" dirty="0"/>
              <a:t>El presente trabajo está publicado bajo la licencia </a:t>
            </a:r>
            <a:r>
              <a:rPr lang="es-ES_tradnl" dirty="0" err="1"/>
              <a:t>Creative</a:t>
            </a:r>
            <a:r>
              <a:rPr lang="es-ES_tradnl" dirty="0"/>
              <a:t> </a:t>
            </a:r>
            <a:r>
              <a:rPr lang="es-ES_tradnl" dirty="0" err="1"/>
              <a:t>Commons</a:t>
            </a:r>
            <a:r>
              <a:rPr lang="es-ES_tradnl" dirty="0"/>
              <a:t>, que permite copiar, distribuir y comunicar públicamente esta obra de forma libre siempre que se cumplan las siguientes condiciones: </a:t>
            </a:r>
            <a:endParaRPr lang="es-ES_tradnl" dirty="0" smtClean="0"/>
          </a:p>
          <a:p>
            <a:endParaRPr lang="es-ES_tradnl" dirty="0" smtClean="0"/>
          </a:p>
          <a:p>
            <a:pPr marL="285750" indent="-285750">
              <a:buFont typeface="Arial"/>
              <a:buChar char="•"/>
            </a:pPr>
            <a:r>
              <a:rPr lang="es-ES_tradnl" dirty="0" smtClean="0"/>
              <a:t>Reconocer </a:t>
            </a:r>
            <a:r>
              <a:rPr lang="es-ES_tradnl" dirty="0"/>
              <a:t>su </a:t>
            </a:r>
            <a:r>
              <a:rPr lang="es-ES_tradnl" dirty="0" smtClean="0"/>
              <a:t>autoría. 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N</a:t>
            </a:r>
            <a:r>
              <a:rPr lang="es-ES_tradnl" dirty="0" smtClean="0"/>
              <a:t>o </a:t>
            </a:r>
            <a:r>
              <a:rPr lang="es-ES_tradnl" dirty="0"/>
              <a:t>utilizar la obra para fines </a:t>
            </a:r>
            <a:r>
              <a:rPr lang="es-ES_tradnl" dirty="0" smtClean="0"/>
              <a:t>comerciales.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E</a:t>
            </a:r>
            <a:r>
              <a:rPr lang="es-ES_tradnl" dirty="0" smtClean="0"/>
              <a:t>n </a:t>
            </a:r>
            <a:r>
              <a:rPr lang="es-ES_tradnl" dirty="0"/>
              <a:t>caso de crear materiales reutilizando elementos de este trabajo, compartirlos bajo esta misma licencia. </a:t>
            </a:r>
          </a:p>
          <a:p>
            <a:r>
              <a:rPr lang="es-ES_tradnl" dirty="0"/>
              <a:t> </a:t>
            </a:r>
          </a:p>
        </p:txBody>
      </p:sp>
      <p:pic>
        <p:nvPicPr>
          <p:cNvPr id="6" name="Imagen 5" descr="Creative common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5914" y="5886570"/>
            <a:ext cx="11176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2639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3099" y="1359138"/>
            <a:ext cx="8782809" cy="4340370"/>
          </a:xfrm>
        </p:spPr>
        <p:txBody>
          <a:bodyPr>
            <a:normAutofit fontScale="90000"/>
          </a:bodyPr>
          <a:lstStyle/>
          <a:p>
            <a:pPr lvl="0" algn="l"/>
            <a:r>
              <a:rPr lang="es-ES_tradnl" sz="3600" dirty="0" smtClean="0">
                <a:latin typeface="Calibri"/>
                <a:cs typeface="Calibri"/>
              </a:rPr>
              <a:t/>
            </a:r>
            <a:br>
              <a:rPr lang="es-ES_tradnl" sz="3600" dirty="0" smtClean="0">
                <a:latin typeface="Calibri"/>
                <a:cs typeface="Calibri"/>
              </a:rPr>
            </a:br>
            <a:r>
              <a:rPr lang="es-ES_tradnl" sz="2800" dirty="0">
                <a:latin typeface="Calibri"/>
                <a:cs typeface="Calibri"/>
              </a:rPr>
              <a:t/>
            </a:r>
            <a:br>
              <a:rPr lang="es-ES_tradnl" sz="2800" dirty="0">
                <a:latin typeface="Calibri"/>
                <a:cs typeface="Calibri"/>
              </a:rPr>
            </a:br>
            <a:r>
              <a:rPr lang="es-ES_tradnl" sz="3600" dirty="0" smtClean="0">
                <a:latin typeface="Calibri"/>
                <a:cs typeface="Calibri"/>
              </a:rPr>
              <a:t>1.1. Ficción </a:t>
            </a:r>
            <a:r>
              <a:rPr lang="es-ES_tradnl" sz="3600" dirty="0">
                <a:latin typeface="Calibri"/>
                <a:cs typeface="Calibri"/>
              </a:rPr>
              <a:t>vs </a:t>
            </a:r>
            <a:r>
              <a:rPr lang="es-ES_tradnl" sz="3600" dirty="0" smtClean="0">
                <a:latin typeface="Calibri"/>
                <a:cs typeface="Calibri"/>
              </a:rPr>
              <a:t>Documental</a:t>
            </a:r>
            <a:br>
              <a:rPr lang="es-ES_tradnl" sz="3600" dirty="0" smtClean="0">
                <a:latin typeface="Calibri"/>
                <a:cs typeface="Calibri"/>
              </a:rPr>
            </a:br>
            <a:r>
              <a:rPr lang="es-ES_tradnl" sz="3600" dirty="0">
                <a:latin typeface="Calibri"/>
                <a:cs typeface="Calibri"/>
              </a:rPr>
              <a:t/>
            </a:r>
            <a:br>
              <a:rPr lang="es-ES_tradnl" sz="3600" dirty="0">
                <a:latin typeface="Calibri"/>
                <a:cs typeface="Calibri"/>
              </a:rPr>
            </a:br>
            <a:r>
              <a:rPr lang="es-ES_tradnl" sz="3600" dirty="0" smtClean="0">
                <a:latin typeface="Calibri"/>
                <a:cs typeface="Calibri"/>
              </a:rPr>
              <a:t>1.2. Problemas terminológicos</a:t>
            </a:r>
            <a:br>
              <a:rPr lang="es-ES_tradnl" sz="3600" dirty="0" smtClean="0">
                <a:latin typeface="Calibri"/>
                <a:cs typeface="Calibri"/>
              </a:rPr>
            </a:br>
            <a:r>
              <a:rPr lang="es-ES_tradnl" sz="3600" dirty="0">
                <a:latin typeface="Calibri"/>
                <a:cs typeface="Calibri"/>
              </a:rPr>
              <a:t/>
            </a:r>
            <a:br>
              <a:rPr lang="es-ES_tradnl" sz="3600" dirty="0">
                <a:latin typeface="Calibri"/>
                <a:cs typeface="Calibri"/>
              </a:rPr>
            </a:br>
            <a:r>
              <a:rPr lang="es-ES_tradnl" sz="3600" dirty="0" smtClean="0">
                <a:latin typeface="Calibri"/>
                <a:cs typeface="Calibri"/>
              </a:rPr>
              <a:t>1.3. El </a:t>
            </a:r>
            <a:r>
              <a:rPr lang="es-ES_tradnl" sz="3600" dirty="0">
                <a:latin typeface="Calibri"/>
                <a:cs typeface="Calibri"/>
              </a:rPr>
              <a:t>bautismo del </a:t>
            </a:r>
            <a:r>
              <a:rPr lang="es-ES_tradnl" sz="3600" dirty="0" smtClean="0">
                <a:latin typeface="Calibri"/>
                <a:cs typeface="Calibri"/>
              </a:rPr>
              <a:t>documental</a:t>
            </a:r>
            <a:br>
              <a:rPr lang="es-ES_tradnl" sz="3600" dirty="0" smtClean="0">
                <a:latin typeface="Calibri"/>
                <a:cs typeface="Calibri"/>
              </a:rPr>
            </a:br>
            <a:r>
              <a:rPr lang="es-ES_tradnl" sz="3600" dirty="0">
                <a:latin typeface="Calibri"/>
                <a:cs typeface="Calibri"/>
              </a:rPr>
              <a:t/>
            </a:r>
            <a:br>
              <a:rPr lang="es-ES_tradnl" sz="3600" dirty="0">
                <a:latin typeface="Calibri"/>
                <a:cs typeface="Calibri"/>
              </a:rPr>
            </a:br>
            <a:r>
              <a:rPr lang="es-ES_tradnl" sz="3600" dirty="0" smtClean="0">
                <a:latin typeface="Calibri"/>
                <a:cs typeface="Calibri"/>
              </a:rPr>
              <a:t>1.4. Documental </a:t>
            </a:r>
            <a:r>
              <a:rPr lang="es-ES_tradnl" sz="3600" dirty="0">
                <a:latin typeface="Calibri"/>
                <a:cs typeface="Calibri"/>
              </a:rPr>
              <a:t>vs. reportaje</a:t>
            </a:r>
            <a:r>
              <a:rPr lang="es-ES_tradnl" sz="2800" dirty="0">
                <a:latin typeface="Calibri"/>
                <a:cs typeface="Calibri"/>
              </a:rPr>
              <a:t/>
            </a:r>
            <a:br>
              <a:rPr lang="es-ES_tradnl" sz="2800" dirty="0">
                <a:latin typeface="Calibri"/>
                <a:cs typeface="Calibri"/>
              </a:rPr>
            </a:br>
            <a:endParaRPr lang="es-ES" sz="2800" dirty="0">
              <a:latin typeface="Calibri"/>
              <a:cs typeface="Calibri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041573" y="356176"/>
            <a:ext cx="73716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 smtClean="0">
                <a:latin typeface="Calibri"/>
                <a:cs typeface="Calibri"/>
              </a:rPr>
              <a:t>        </a:t>
            </a:r>
            <a:r>
              <a:rPr lang="es-ES_tradnl" sz="4000" b="1" u="sng" dirty="0" smtClean="0">
                <a:latin typeface="Calibri"/>
                <a:cs typeface="Calibri"/>
              </a:rPr>
              <a:t>GUIÓN DOCUMENTAL</a:t>
            </a:r>
            <a:endParaRPr lang="es-ES_tradnl" sz="4000" b="1" u="sng" dirty="0">
              <a:latin typeface="Calibri"/>
              <a:cs typeface="Calibri"/>
            </a:endParaRPr>
          </a:p>
          <a:p>
            <a:endParaRPr lang="es-ES" dirty="0">
              <a:latin typeface="Calibri"/>
              <a:cs typeface="Calibri"/>
            </a:endParaRPr>
          </a:p>
        </p:txBody>
      </p:sp>
      <p:sp>
        <p:nvSpPr>
          <p:cNvPr id="5" name="7 Rectángulo"/>
          <p:cNvSpPr/>
          <p:nvPr/>
        </p:nvSpPr>
        <p:spPr>
          <a:xfrm>
            <a:off x="0" y="0"/>
            <a:ext cx="9144000" cy="1528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>
              <a:latin typeface="Calibri"/>
              <a:cs typeface="Calibri"/>
            </a:endParaRPr>
          </a:p>
        </p:txBody>
      </p:sp>
      <p:sp>
        <p:nvSpPr>
          <p:cNvPr id="6" name="8 CuadroTexto"/>
          <p:cNvSpPr txBox="1">
            <a:spLocks noChangeArrowheads="1"/>
          </p:cNvSpPr>
          <p:nvPr/>
        </p:nvSpPr>
        <p:spPr bwMode="auto">
          <a:xfrm>
            <a:off x="1116013" y="44450"/>
            <a:ext cx="74882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7" name="9 Rectángulo"/>
          <p:cNvSpPr/>
          <p:nvPr/>
        </p:nvSpPr>
        <p:spPr>
          <a:xfrm>
            <a:off x="0" y="476250"/>
            <a:ext cx="9144000" cy="10080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8" name="10 Rectángulo"/>
          <p:cNvSpPr/>
          <p:nvPr/>
        </p:nvSpPr>
        <p:spPr>
          <a:xfrm>
            <a:off x="8532813" y="476250"/>
            <a:ext cx="611187" cy="10080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cxnSp>
        <p:nvCxnSpPr>
          <p:cNvPr id="9" name="15 Conector recto"/>
          <p:cNvCxnSpPr/>
          <p:nvPr/>
        </p:nvCxnSpPr>
        <p:spPr>
          <a:xfrm>
            <a:off x="-36513" y="476250"/>
            <a:ext cx="9180513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13 CuadroTexto"/>
          <p:cNvSpPr txBox="1">
            <a:spLocks noChangeArrowheads="1"/>
          </p:cNvSpPr>
          <p:nvPr/>
        </p:nvSpPr>
        <p:spPr bwMode="auto">
          <a:xfrm>
            <a:off x="179513" y="765175"/>
            <a:ext cx="828027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rgbClr val="F2F2F2"/>
                </a:solidFill>
                <a:latin typeface="Calibri"/>
                <a:cs typeface="Calibri"/>
              </a:rPr>
              <a:t>TEMA 1: </a:t>
            </a:r>
            <a:r>
              <a:rPr lang="es-ES_tradnl" sz="3200" b="1" dirty="0">
                <a:solidFill>
                  <a:schemeClr val="bg1"/>
                </a:solidFill>
                <a:latin typeface="Calibri"/>
                <a:cs typeface="Calibri"/>
              </a:rPr>
              <a:t>Definiendo</a:t>
            </a:r>
            <a:r>
              <a:rPr lang="es-ES_tradnl" sz="3200" dirty="0">
                <a:solidFill>
                  <a:schemeClr val="bg1"/>
                </a:solidFill>
                <a:latin typeface="Calibri"/>
                <a:cs typeface="Calibri"/>
              </a:rPr>
              <a:t> el cine de no ficción</a:t>
            </a:r>
            <a:r>
              <a:rPr lang="es-ES_tradnl" sz="3200" dirty="0">
                <a:latin typeface="Calibri"/>
                <a:cs typeface="Calibri"/>
              </a:rPr>
              <a:t/>
            </a:r>
            <a:br>
              <a:rPr lang="es-ES_tradnl" sz="3200" dirty="0">
                <a:latin typeface="Calibri"/>
                <a:cs typeface="Calibri"/>
              </a:rPr>
            </a:br>
            <a:endParaRPr lang="eu-ES" sz="3200" dirty="0">
              <a:solidFill>
                <a:srgbClr val="F2F2F2"/>
              </a:solidFill>
              <a:latin typeface="Calibri"/>
              <a:cs typeface="Calibri"/>
            </a:endParaRPr>
          </a:p>
        </p:txBody>
      </p:sp>
      <p:sp>
        <p:nvSpPr>
          <p:cNvPr id="11" name="8 CuadroTexto"/>
          <p:cNvSpPr txBox="1">
            <a:spLocks noChangeArrowheads="1"/>
          </p:cNvSpPr>
          <p:nvPr/>
        </p:nvSpPr>
        <p:spPr bwMode="auto">
          <a:xfrm>
            <a:off x="-107950" y="44450"/>
            <a:ext cx="89281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latin typeface="Calibri"/>
                <a:cs typeface="Calibri"/>
              </a:rPr>
              <a:t>Guion documental: temario teórico</a:t>
            </a:r>
            <a:endParaRPr lang="es-ES" sz="2000" dirty="0">
              <a:latin typeface="Calibri"/>
              <a:cs typeface="Calibri"/>
            </a:endParaRPr>
          </a:p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583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0957" y="2903575"/>
            <a:ext cx="8910486" cy="1470025"/>
          </a:xfrm>
        </p:spPr>
        <p:txBody>
          <a:bodyPr>
            <a:normAutofit/>
          </a:bodyPr>
          <a:lstStyle/>
          <a:p>
            <a:r>
              <a:rPr lang="es-ES" sz="2800" dirty="0" smtClean="0"/>
              <a:t>Reproducción – Representación - Construcción</a:t>
            </a:r>
            <a:endParaRPr lang="es-ES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385342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s-ES_tradnl" b="1" i="1" dirty="0" smtClean="0">
                <a:solidFill>
                  <a:schemeClr val="tx1"/>
                </a:solidFill>
              </a:rPr>
              <a:t>“El </a:t>
            </a:r>
            <a:r>
              <a:rPr lang="es-ES_tradnl" b="1" i="1" dirty="0">
                <a:solidFill>
                  <a:schemeClr val="tx1"/>
                </a:solidFill>
              </a:rPr>
              <a:t>documental no está tan lejos de la ficción como se presumía en tiempos más neoclásicos </a:t>
            </a:r>
            <a:r>
              <a:rPr lang="es-ES_tradnl" b="1" i="1" dirty="0" smtClean="0">
                <a:solidFill>
                  <a:schemeClr val="tx1"/>
                </a:solidFill>
              </a:rPr>
              <a:t>y, </a:t>
            </a:r>
            <a:r>
              <a:rPr lang="es-ES_tradnl" b="1" i="1" dirty="0">
                <a:solidFill>
                  <a:schemeClr val="tx1"/>
                </a:solidFill>
              </a:rPr>
              <a:t>por lo tanto, su relación con lo real es mucho más indirecta de lo que se pretendía” </a:t>
            </a:r>
            <a:r>
              <a:rPr lang="es-ES_tradnl" b="1" dirty="0">
                <a:solidFill>
                  <a:schemeClr val="tx1"/>
                </a:solidFill>
              </a:rPr>
              <a:t>(</a:t>
            </a:r>
            <a:r>
              <a:rPr lang="es-ES_tradnl" b="1" dirty="0" err="1">
                <a:solidFill>
                  <a:schemeClr val="tx1"/>
                </a:solidFill>
              </a:rPr>
              <a:t>Català</a:t>
            </a:r>
            <a:r>
              <a:rPr lang="es-ES_tradnl" b="1" dirty="0">
                <a:solidFill>
                  <a:schemeClr val="tx1"/>
                </a:solidFill>
              </a:rPr>
              <a:t> eta Cerdán, 2008: 8</a:t>
            </a:r>
            <a:r>
              <a:rPr lang="es-ES_tradnl" b="1" dirty="0" smtClean="0">
                <a:solidFill>
                  <a:schemeClr val="tx1"/>
                </a:solidFill>
              </a:rPr>
              <a:t>)</a:t>
            </a:r>
            <a:r>
              <a:rPr lang="es-ES_tradnl" dirty="0" smtClean="0">
                <a:solidFill>
                  <a:schemeClr val="tx1"/>
                </a:solidFill>
                <a:effectLst/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0926" y="560824"/>
            <a:ext cx="73716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 smtClean="0"/>
              <a:t>        1.1. FICCIÓN vs. DOCUMENTAL</a:t>
            </a:r>
          </a:p>
          <a:p>
            <a:pPr algn="ctr"/>
            <a:endParaRPr lang="es-ES_tradnl" sz="3600" b="1" dirty="0" smtClean="0"/>
          </a:p>
          <a:p>
            <a:pPr algn="ctr"/>
            <a:r>
              <a:rPr lang="es-ES_tradnl" sz="3600" b="1" dirty="0" smtClean="0"/>
              <a:t>Ficción vs. Realidad</a:t>
            </a:r>
          </a:p>
          <a:p>
            <a:pPr algn="ctr"/>
            <a:r>
              <a:rPr lang="es-ES_tradnl" sz="3600" b="1" dirty="0" smtClean="0"/>
              <a:t>Imaginado vs. </a:t>
            </a:r>
            <a:r>
              <a:rPr lang="es-ES_tradnl" sz="3600" b="1" dirty="0"/>
              <a:t>Real/</a:t>
            </a:r>
            <a:r>
              <a:rPr lang="es-ES_tradnl" sz="3600" b="1" dirty="0" smtClean="0"/>
              <a:t>Verdad</a:t>
            </a:r>
            <a:endParaRPr lang="es-ES_tradnl" sz="3600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0552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0957" y="470359"/>
            <a:ext cx="8910486" cy="5980277"/>
          </a:xfrm>
        </p:spPr>
        <p:txBody>
          <a:bodyPr>
            <a:normAutofit fontScale="90000"/>
          </a:bodyPr>
          <a:lstStyle/>
          <a:p>
            <a:r>
              <a:rPr lang="es-ES_tradnl" sz="2800" b="1" i="1" dirty="0" smtClean="0"/>
              <a:t>1.2. PROBLEMAS TERMINOLÓGICOS</a:t>
            </a:r>
            <a:br>
              <a:rPr lang="es-ES_tradnl" sz="2800" b="1" i="1" dirty="0" smtClean="0"/>
            </a:br>
            <a:r>
              <a:rPr lang="es-ES_tradnl" sz="2800" b="1" i="1" dirty="0"/>
              <a:t/>
            </a:r>
            <a:br>
              <a:rPr lang="es-ES_tradnl" sz="2800" b="1" i="1" dirty="0"/>
            </a:br>
            <a:r>
              <a:rPr lang="es-ES_tradnl" sz="2800" i="1" dirty="0" smtClean="0"/>
              <a:t>El término “documental” se queda un tanto obsoleto y no da cabida a las hibridaciones fílmicas (mezcla de documental, ficción, cine </a:t>
            </a:r>
            <a:r>
              <a:rPr lang="es-ES_tradnl" sz="2800" i="1" dirty="0" err="1" smtClean="0"/>
              <a:t>esperimental</a:t>
            </a:r>
            <a:r>
              <a:rPr lang="es-ES_tradnl" sz="2800" i="1" dirty="0" smtClean="0"/>
              <a:t>, cine ensayo, etc.) cada vez más abundantes, por lo que se empieza a utilizar el término “no ficción”. </a:t>
            </a:r>
            <a:br>
              <a:rPr lang="es-ES_tradnl" sz="2800" i="1" dirty="0" smtClean="0"/>
            </a:br>
            <a:r>
              <a:rPr lang="es-ES_tradnl" sz="2800" i="1" dirty="0"/>
              <a:t/>
            </a:r>
            <a:br>
              <a:rPr lang="es-ES_tradnl" sz="2800" i="1" dirty="0"/>
            </a:br>
            <a:r>
              <a:rPr lang="es-ES_tradnl" sz="2800" i="1" dirty="0" smtClean="0"/>
              <a:t> </a:t>
            </a:r>
            <a:br>
              <a:rPr lang="es-ES_tradnl" sz="2800" i="1" dirty="0" smtClean="0"/>
            </a:br>
            <a:r>
              <a:rPr lang="es-ES_tradnl" sz="2800" i="1" dirty="0" smtClean="0"/>
              <a:t>“</a:t>
            </a:r>
            <a:r>
              <a:rPr lang="es-ES_tradnl" sz="2800" i="1" dirty="0"/>
              <a:t>No ficción. Una categoría negativa que designa una “</a:t>
            </a:r>
            <a:r>
              <a:rPr lang="es-ES_tradnl" sz="2800" i="1" dirty="0" err="1"/>
              <a:t>terra</a:t>
            </a:r>
            <a:r>
              <a:rPr lang="es-ES_tradnl" sz="2800" i="1" dirty="0"/>
              <a:t> incógnita”, la extensa Zona no cartografiada entre el documental convencional, la ficción y lo experimental. En su negatividad está su mayor riqueza: no ficción=no definición. Libertad para mezclar formatos, para desmontar los discursos establecidos, para hacer una síntesis de ficción, de información y de reflexión” </a:t>
            </a:r>
            <a:r>
              <a:rPr lang="es-ES_tradnl" sz="2800" dirty="0"/>
              <a:t>(</a:t>
            </a:r>
            <a:r>
              <a:rPr lang="es-ES_tradnl" sz="2800" dirty="0" err="1"/>
              <a:t>Weinrichter</a:t>
            </a:r>
            <a:r>
              <a:rPr lang="es-ES_tradnl" sz="2800" dirty="0"/>
              <a:t>, 2004: 11).</a:t>
            </a:r>
            <a:br>
              <a:rPr lang="es-ES_tradnl" sz="2800" dirty="0"/>
            </a:b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357823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3349" y="1182616"/>
            <a:ext cx="8339301" cy="5395688"/>
          </a:xfrm>
        </p:spPr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s-ES_tradnl" sz="2400" b="1" dirty="0" smtClean="0">
                <a:solidFill>
                  <a:srgbClr val="000000"/>
                </a:solidFill>
              </a:rPr>
              <a:t>1985: LUMIERE</a:t>
            </a:r>
            <a:r>
              <a:rPr lang="es-ES_tradnl" sz="2400" dirty="0" smtClean="0">
                <a:solidFill>
                  <a:srgbClr val="000000"/>
                </a:solidFill>
              </a:rPr>
              <a:t>, Invención del cinematógrafo</a:t>
            </a:r>
          </a:p>
          <a:p>
            <a:pPr algn="l"/>
            <a:r>
              <a:rPr lang="es-ES_tradnl" sz="2400" dirty="0">
                <a:solidFill>
                  <a:srgbClr val="000000"/>
                </a:solidFill>
              </a:rPr>
              <a:t> </a:t>
            </a:r>
            <a:r>
              <a:rPr lang="es-ES_tradnl" sz="2400" dirty="0" smtClean="0">
                <a:solidFill>
                  <a:srgbClr val="000000"/>
                </a:solidFill>
              </a:rPr>
              <a:t>     </a:t>
            </a:r>
            <a:r>
              <a:rPr lang="es-ES_tradnl" sz="2400" dirty="0" smtClean="0">
                <a:solidFill>
                  <a:srgbClr val="000000"/>
                </a:solidFill>
                <a:hlinkClick r:id="rId2"/>
              </a:rPr>
              <a:t>Salida de los obreros de la fábrica</a:t>
            </a:r>
            <a:endParaRPr lang="es-ES_tradnl" sz="2400" dirty="0" smtClean="0">
              <a:solidFill>
                <a:srgbClr val="000000"/>
              </a:solidFill>
            </a:endParaRPr>
          </a:p>
          <a:p>
            <a:pPr algn="l"/>
            <a:endParaRPr lang="es-ES_tradnl" sz="2400" dirty="0">
              <a:solidFill>
                <a:srgbClr val="000000"/>
              </a:solidFill>
            </a:endParaRPr>
          </a:p>
          <a:p>
            <a:pPr marL="342900" indent="-342900" algn="l">
              <a:buFont typeface="Arial"/>
              <a:buChar char="•"/>
            </a:pPr>
            <a:r>
              <a:rPr lang="es-ES_tradnl" sz="2400" b="1" dirty="0" smtClean="0">
                <a:solidFill>
                  <a:srgbClr val="000000"/>
                </a:solidFill>
              </a:rPr>
              <a:t>1922: FLAHERTY, </a:t>
            </a:r>
            <a:r>
              <a:rPr lang="es-ES_tradnl" sz="2400" dirty="0">
                <a:solidFill>
                  <a:srgbClr val="000000"/>
                </a:solidFill>
                <a:hlinkClick r:id="rId3"/>
              </a:rPr>
              <a:t>Nanook </a:t>
            </a:r>
            <a:r>
              <a:rPr lang="es-ES_tradnl" sz="2400" dirty="0" smtClean="0">
                <a:solidFill>
                  <a:srgbClr val="000000"/>
                </a:solidFill>
                <a:hlinkClick r:id="rId3"/>
              </a:rPr>
              <a:t>el </a:t>
            </a:r>
            <a:r>
              <a:rPr lang="es-ES_tradnl" sz="2400" dirty="0">
                <a:solidFill>
                  <a:srgbClr val="000000"/>
                </a:solidFill>
                <a:hlinkClick r:id="rId3"/>
              </a:rPr>
              <a:t>esquimal </a:t>
            </a:r>
            <a:endParaRPr lang="es-ES_tradnl" sz="2400" dirty="0" smtClean="0">
              <a:solidFill>
                <a:srgbClr val="000000"/>
              </a:solidFill>
            </a:endParaRPr>
          </a:p>
          <a:p>
            <a:pPr algn="l"/>
            <a:endParaRPr lang="es-ES_tradnl" sz="2400" b="1" dirty="0">
              <a:solidFill>
                <a:srgbClr val="000000"/>
              </a:solidFill>
            </a:endParaRPr>
          </a:p>
          <a:p>
            <a:pPr marL="342900" indent="-342900" algn="l">
              <a:buFont typeface="Arial"/>
              <a:buChar char="•"/>
            </a:pPr>
            <a:r>
              <a:rPr lang="es-ES_tradnl" sz="2400" b="1" dirty="0" smtClean="0">
                <a:solidFill>
                  <a:srgbClr val="000000"/>
                </a:solidFill>
              </a:rPr>
              <a:t>1926, GRIERSON</a:t>
            </a:r>
            <a:r>
              <a:rPr lang="es-ES_tradnl" sz="2400" dirty="0" smtClean="0">
                <a:solidFill>
                  <a:srgbClr val="000000"/>
                </a:solidFill>
              </a:rPr>
              <a:t>, </a:t>
            </a:r>
            <a:r>
              <a:rPr lang="es-ES_tradnl" sz="2400" dirty="0" smtClean="0">
                <a:solidFill>
                  <a:srgbClr val="000000"/>
                </a:solidFill>
                <a:hlinkClick r:id="rId4"/>
              </a:rPr>
              <a:t>el padrino del documental</a:t>
            </a:r>
            <a:endParaRPr lang="es-ES_tradnl" sz="2400" dirty="0" smtClean="0">
              <a:solidFill>
                <a:srgbClr val="000000"/>
              </a:solidFill>
            </a:endParaRPr>
          </a:p>
          <a:p>
            <a:pPr algn="l"/>
            <a:r>
              <a:rPr lang="es-ES_tradnl" sz="2400" dirty="0" smtClean="0"/>
              <a:t>   </a:t>
            </a:r>
            <a:r>
              <a:rPr lang="es-ES_tradnl" sz="2400" dirty="0" smtClean="0">
                <a:solidFill>
                  <a:srgbClr val="000000"/>
                </a:solidFill>
              </a:rPr>
              <a:t>  “</a:t>
            </a:r>
            <a:r>
              <a:rPr lang="es-ES_tradnl" sz="2400" dirty="0" err="1">
                <a:solidFill>
                  <a:srgbClr val="000000"/>
                </a:solidFill>
              </a:rPr>
              <a:t>T</a:t>
            </a:r>
            <a:r>
              <a:rPr lang="es-ES_tradnl" sz="2400" dirty="0" err="1" smtClean="0">
                <a:solidFill>
                  <a:srgbClr val="000000"/>
                </a:solidFill>
              </a:rPr>
              <a:t>he</a:t>
            </a:r>
            <a:r>
              <a:rPr lang="es-ES_tradnl" sz="2400" dirty="0" smtClean="0">
                <a:solidFill>
                  <a:srgbClr val="000000"/>
                </a:solidFill>
              </a:rPr>
              <a:t> </a:t>
            </a:r>
            <a:r>
              <a:rPr lang="es-ES_tradnl" sz="2400" dirty="0" err="1">
                <a:solidFill>
                  <a:srgbClr val="000000"/>
                </a:solidFill>
              </a:rPr>
              <a:t>creative</a:t>
            </a:r>
            <a:r>
              <a:rPr lang="es-ES_tradnl" sz="2400" dirty="0">
                <a:solidFill>
                  <a:srgbClr val="000000"/>
                </a:solidFill>
              </a:rPr>
              <a:t> </a:t>
            </a:r>
            <a:r>
              <a:rPr lang="es-ES_tradnl" sz="2400" dirty="0" err="1">
                <a:solidFill>
                  <a:srgbClr val="000000"/>
                </a:solidFill>
              </a:rPr>
              <a:t>treatment</a:t>
            </a:r>
            <a:r>
              <a:rPr lang="es-ES_tradnl" sz="2400" dirty="0">
                <a:solidFill>
                  <a:srgbClr val="000000"/>
                </a:solidFill>
              </a:rPr>
              <a:t> of </a:t>
            </a:r>
            <a:r>
              <a:rPr lang="es-ES_tradnl" sz="2400" dirty="0" err="1">
                <a:solidFill>
                  <a:srgbClr val="000000"/>
                </a:solidFill>
              </a:rPr>
              <a:t>actuality</a:t>
            </a:r>
            <a:r>
              <a:rPr lang="es-ES_tradnl" sz="2400" dirty="0">
                <a:solidFill>
                  <a:srgbClr val="000000"/>
                </a:solidFill>
              </a:rPr>
              <a:t>” </a:t>
            </a:r>
            <a:endParaRPr lang="es-ES_tradnl" sz="2400" dirty="0" smtClean="0">
              <a:solidFill>
                <a:srgbClr val="000000"/>
              </a:solidFill>
            </a:endParaRPr>
          </a:p>
          <a:p>
            <a:pPr algn="l"/>
            <a:r>
              <a:rPr lang="es-ES_tradnl" sz="2400" b="1" dirty="0" smtClean="0">
                <a:solidFill>
                  <a:srgbClr val="000000"/>
                </a:solidFill>
              </a:rPr>
              <a:t>     </a:t>
            </a:r>
            <a:r>
              <a:rPr lang="es-ES_tradnl" sz="2400" dirty="0" smtClean="0">
                <a:solidFill>
                  <a:srgbClr val="000000"/>
                </a:solidFill>
              </a:rPr>
              <a:t>“Tratamiento creativo de la realidad”</a:t>
            </a:r>
          </a:p>
          <a:p>
            <a:pPr marL="342900" indent="-342900" algn="l">
              <a:buFont typeface="Arial"/>
              <a:buChar char="•"/>
            </a:pPr>
            <a:endParaRPr lang="es-ES_tradnl" sz="2400" dirty="0" smtClean="0">
              <a:solidFill>
                <a:srgbClr val="000000"/>
              </a:solidFill>
            </a:endParaRPr>
          </a:p>
          <a:p>
            <a:pPr marL="342900" indent="-342900" algn="l">
              <a:buFont typeface="Arial"/>
              <a:buChar char="•"/>
            </a:pPr>
            <a:r>
              <a:rPr lang="es-ES_tradnl" sz="2400" b="1" dirty="0" smtClean="0">
                <a:solidFill>
                  <a:srgbClr val="000000"/>
                </a:solidFill>
              </a:rPr>
              <a:t>VÉRTOV</a:t>
            </a:r>
            <a:r>
              <a:rPr lang="es-ES_tradnl" sz="2400" dirty="0" smtClean="0">
                <a:solidFill>
                  <a:srgbClr val="000000"/>
                </a:solidFill>
              </a:rPr>
              <a:t> y </a:t>
            </a:r>
            <a:r>
              <a:rPr lang="es-ES_tradnl" sz="2400" b="1" dirty="0" smtClean="0">
                <a:solidFill>
                  <a:srgbClr val="000000"/>
                </a:solidFill>
              </a:rPr>
              <a:t>FLAHERTY</a:t>
            </a:r>
            <a:r>
              <a:rPr lang="es-ES_tradnl" sz="2400" dirty="0" smtClean="0">
                <a:solidFill>
                  <a:srgbClr val="000000"/>
                </a:solidFill>
              </a:rPr>
              <a:t>,</a:t>
            </a:r>
            <a:r>
              <a:rPr lang="es-ES_tradnl" sz="2400" b="1" dirty="0" smtClean="0">
                <a:solidFill>
                  <a:srgbClr val="000000"/>
                </a:solidFill>
              </a:rPr>
              <a:t> </a:t>
            </a:r>
            <a:r>
              <a:rPr lang="es-ES_tradnl" sz="2400" dirty="0" smtClean="0">
                <a:solidFill>
                  <a:srgbClr val="000000"/>
                </a:solidFill>
              </a:rPr>
              <a:t>los padres del documental </a:t>
            </a:r>
            <a:endParaRPr lang="es-ES_tradnl" sz="2400" dirty="0">
              <a:solidFill>
                <a:srgbClr val="000000"/>
              </a:solidFill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618602" y="168358"/>
            <a:ext cx="7772400" cy="866431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1.3. El bautismo del documental</a:t>
            </a:r>
            <a:endParaRPr lang="es-ES" sz="4000" b="1" u="sng" dirty="0"/>
          </a:p>
        </p:txBody>
      </p:sp>
    </p:spTree>
    <p:extLst>
      <p:ext uri="{BB962C8B-B14F-4D97-AF65-F5344CB8AC3E}">
        <p14:creationId xmlns:p14="http://schemas.microsoft.com/office/powerpoint/2010/main" xmlns="" val="357823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ctrTitle"/>
          </p:nvPr>
        </p:nvSpPr>
        <p:spPr>
          <a:xfrm>
            <a:off x="5039140" y="1555605"/>
            <a:ext cx="3722492" cy="4680509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s-ES" sz="3200" b="1" u="sng" dirty="0" smtClean="0"/>
              <a:t>REPORTAJE</a:t>
            </a:r>
            <a:r>
              <a:rPr lang="es-ES" sz="4000" b="1" dirty="0"/>
              <a:t/>
            </a:r>
            <a:br>
              <a:rPr lang="es-ES" sz="4000" b="1" dirty="0"/>
            </a:br>
            <a:r>
              <a:rPr lang="es-ES" sz="2800" dirty="0" smtClean="0"/>
              <a:t> </a:t>
            </a:r>
            <a:br>
              <a:rPr lang="es-ES" sz="2800" dirty="0" smtClean="0"/>
            </a:br>
            <a:r>
              <a:rPr lang="es-ES" sz="2400" dirty="0" smtClean="0"/>
              <a:t>Periodismo-tv.</a:t>
            </a:r>
            <a:br>
              <a:rPr lang="es-ES" sz="2400" dirty="0" smtClean="0"/>
            </a:br>
            <a:r>
              <a:rPr lang="es-ES_tradnl" sz="2400" i="1" dirty="0" err="1"/>
              <a:t>R</a:t>
            </a:r>
            <a:r>
              <a:rPr lang="es-ES_tradnl" sz="2400" i="1" dirty="0" err="1" smtClean="0"/>
              <a:t>eportàre</a:t>
            </a:r>
            <a:r>
              <a:rPr lang="es-ES_tradnl" sz="2400" dirty="0" smtClean="0"/>
              <a:t> </a:t>
            </a:r>
            <a:br>
              <a:rPr lang="es-ES_tradnl" sz="2400" dirty="0" smtClean="0"/>
            </a:br>
            <a:r>
              <a:rPr lang="es-ES_tradnl" sz="2400" dirty="0"/>
              <a:t>Colectivo</a:t>
            </a:r>
            <a:r>
              <a:rPr lang="es-ES_tradnl" sz="2400" dirty="0" smtClean="0"/>
              <a:t/>
            </a:r>
            <a:br>
              <a:rPr lang="es-ES_tradnl" sz="2400" dirty="0" smtClean="0"/>
            </a:br>
            <a:r>
              <a:rPr lang="es-ES_tradnl" sz="2400" dirty="0" smtClean="0"/>
              <a:t>No huella autoral</a:t>
            </a:r>
            <a:br>
              <a:rPr lang="es-ES_tradnl" sz="2400" dirty="0" smtClean="0"/>
            </a:br>
            <a:r>
              <a:rPr lang="es-ES_tradnl" sz="2400" dirty="0" smtClean="0"/>
              <a:t>Estructura dramática clásica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Objetividad</a:t>
            </a:r>
            <a:br>
              <a:rPr lang="es-ES" sz="2400" dirty="0" smtClean="0"/>
            </a:br>
            <a:r>
              <a:rPr lang="es-ES" sz="2400" dirty="0" smtClean="0"/>
              <a:t>Actualidad</a:t>
            </a:r>
            <a:endParaRPr lang="es-ES" sz="28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67241" y="250325"/>
            <a:ext cx="8045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u="sng" dirty="0" smtClean="0"/>
              <a:t>1.4. Documental vs. Reportaje</a:t>
            </a:r>
            <a:endParaRPr lang="es-ES" sz="4000" b="1" u="sng" dirty="0"/>
          </a:p>
        </p:txBody>
      </p:sp>
      <p:sp>
        <p:nvSpPr>
          <p:cNvPr id="5" name="Título 6"/>
          <p:cNvSpPr txBox="1">
            <a:spLocks/>
          </p:cNvSpPr>
          <p:nvPr/>
        </p:nvSpPr>
        <p:spPr>
          <a:xfrm>
            <a:off x="790056" y="1555605"/>
            <a:ext cx="3722492" cy="468050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u="sng" dirty="0" smtClean="0"/>
              <a:t>DOCUMENTAL</a:t>
            </a: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400" dirty="0" smtClean="0"/>
              <a:t> </a:t>
            </a:r>
            <a:br>
              <a:rPr lang="es-ES" sz="2400" dirty="0" smtClean="0"/>
            </a:br>
            <a:r>
              <a:rPr lang="es-ES" sz="2400" dirty="0" smtClean="0"/>
              <a:t>Cine</a:t>
            </a:r>
          </a:p>
          <a:p>
            <a:r>
              <a:rPr lang="es-ES" sz="2400" dirty="0" smtClean="0"/>
              <a:t>Documento</a:t>
            </a:r>
          </a:p>
          <a:p>
            <a:r>
              <a:rPr lang="es-ES" sz="2400" dirty="0"/>
              <a:t>A</a:t>
            </a:r>
            <a:r>
              <a:rPr lang="es-ES" sz="2400" dirty="0" smtClean="0"/>
              <a:t>utor/a</a:t>
            </a:r>
          </a:p>
          <a:p>
            <a:r>
              <a:rPr lang="es-ES" sz="2400" dirty="0" smtClean="0"/>
              <a:t>Creatividad</a:t>
            </a:r>
          </a:p>
          <a:p>
            <a:r>
              <a:rPr lang="es-ES" sz="2400" dirty="0" smtClean="0"/>
              <a:t>No estructura dramática</a:t>
            </a:r>
          </a:p>
          <a:p>
            <a:r>
              <a:rPr lang="es-ES" sz="2400" dirty="0" smtClean="0"/>
              <a:t>Investigación subjetiva</a:t>
            </a:r>
          </a:p>
          <a:p>
            <a:r>
              <a:rPr lang="es-ES" sz="2400" dirty="0" smtClean="0"/>
              <a:t>No actualidad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75227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165</Words>
  <Application>Microsoft Office PowerPoint</Application>
  <PresentationFormat>Presentación en pantalla (4:3)</PresentationFormat>
  <Paragraphs>50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GUION DOCUMENTAL</vt:lpstr>
      <vt:lpstr>  1.1. Ficción vs Documental  1.2. Problemas terminológicos  1.3. El bautismo del documental  1.4. Documental vs. reportaje </vt:lpstr>
      <vt:lpstr>Reproducción – Representación - Construcción</vt:lpstr>
      <vt:lpstr>1.2. PROBLEMAS TERMINOLÓGICOS  El término “documental” se queda un tanto obsoleto y no da cabida a las hibridaciones fílmicas (mezcla de documental, ficción, cine esperimental, cine ensayo, etc.) cada vez más abundantes, por lo que se empieza a utilizar el término “no ficción”.     “No ficción. Una categoría negativa que designa una “terra incógnita”, la extensa Zona no cartografiada entre el documental convencional, la ficción y lo experimental. En su negatividad está su mayor riqueza: no ficción=no definición. Libertad para mezclar formatos, para desmontar los discursos establecidos, para hacer una síntesis de ficción, de información y de reflexión” (Weinrichter, 2004: 11). </vt:lpstr>
      <vt:lpstr>1.3. El bautismo del documental</vt:lpstr>
      <vt:lpstr>REPORTAJE   Periodismo-tv. Reportàre  Colectivo No huella autoral Estructura dramática clásica Objetividad Actualidad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Reproducción – Representación - Construcción</dc:title>
  <dc:creator>Usuario</dc:creator>
  <cp:lastModifiedBy>Administrador</cp:lastModifiedBy>
  <cp:revision>15</cp:revision>
  <dcterms:created xsi:type="dcterms:W3CDTF">2016-01-20T09:17:00Z</dcterms:created>
  <dcterms:modified xsi:type="dcterms:W3CDTF">2016-06-13T15:57:56Z</dcterms:modified>
</cp:coreProperties>
</file>