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 id="2147483917" r:id="rId2"/>
    <p:sldMasterId id="2147483905" r:id="rId3"/>
  </p:sldMasterIdLst>
  <p:notesMasterIdLst>
    <p:notesMasterId r:id="rId9"/>
  </p:notesMasterIdLst>
  <p:sldIdLst>
    <p:sldId id="269" r:id="rId4"/>
    <p:sldId id="265" r:id="rId5"/>
    <p:sldId id="266" r:id="rId6"/>
    <p:sldId id="267" r:id="rId7"/>
    <p:sldId id="268"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001BBB-0A63-D041-BE25-E11275528EB0}" type="datetimeFigureOut">
              <a:rPr lang="es-ES" smtClean="0"/>
              <a:pPr/>
              <a:t>13/06/2016</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7EBBF8-3D77-8C43-A980-852AB66EA074}" type="slidenum">
              <a:rPr lang="es-ES" smtClean="0"/>
              <a:pPr/>
              <a:t>‹Nº›</a:t>
            </a:fld>
            <a:endParaRPr lang="es-ES"/>
          </a:p>
        </p:txBody>
      </p:sp>
    </p:spTree>
    <p:extLst>
      <p:ext uri="{BB962C8B-B14F-4D97-AF65-F5344CB8AC3E}">
        <p14:creationId xmlns:p14="http://schemas.microsoft.com/office/powerpoint/2010/main" xmlns="" val="353869192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52876B30-D1D4-6B47-AF8B-1E4796B1A827}" type="slidenum">
              <a:rPr lang="es-ES" smtClean="0"/>
              <a:pPr/>
              <a:t>1</a:t>
            </a:fld>
            <a:endParaRPr lang="es-ES"/>
          </a:p>
        </p:txBody>
      </p:sp>
    </p:spTree>
    <p:extLst>
      <p:ext uri="{BB962C8B-B14F-4D97-AF65-F5344CB8AC3E}">
        <p14:creationId xmlns:p14="http://schemas.microsoft.com/office/powerpoint/2010/main" xmlns="" val="4067696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588324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265870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9290091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166625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367391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2581641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487966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37545458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9927936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30191260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784610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6772563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39705143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23836409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27227309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1666259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3673912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25816410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4879663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37545458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9927936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3019126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1020481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7846102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39705143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23836409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D55A50F-050D-7F4E-B92A-A00D5E901E57}" type="slidenum">
              <a:rPr lang="es-ES" smtClean="0"/>
              <a:pPr/>
              <a:t>‹Nº›</a:t>
            </a:fld>
            <a:endParaRPr lang="es-ES"/>
          </a:p>
        </p:txBody>
      </p:sp>
    </p:spTree>
    <p:extLst>
      <p:ext uri="{BB962C8B-B14F-4D97-AF65-F5344CB8AC3E}">
        <p14:creationId xmlns:p14="http://schemas.microsoft.com/office/powerpoint/2010/main" xmlns="" val="2722730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518494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2951834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2650592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1399027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1667221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347508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9E2A4-2BA2-455F-9324-71E8567B41A7}" type="slidenum">
              <a:rPr lang="es-ES" smtClean="0"/>
              <a:pPr/>
              <a:t>‹Nº›</a:t>
            </a:fld>
            <a:endParaRPr lang="es-ES"/>
          </a:p>
        </p:txBody>
      </p:sp>
      <p:sp>
        <p:nvSpPr>
          <p:cNvPr id="7" name="CuadroTexto 6"/>
          <p:cNvSpPr txBox="1"/>
          <p:nvPr userDrawn="1"/>
        </p:nvSpPr>
        <p:spPr>
          <a:xfrm>
            <a:off x="5399584" y="6453336"/>
            <a:ext cx="3744416" cy="492443"/>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800" dirty="0" smtClean="0"/>
              <a:t>UPV/EHU OCW 2016 </a:t>
            </a:r>
            <a:r>
              <a:rPr lang="es-ES_tradnl" sz="800" dirty="0" smtClean="0"/>
              <a:t>GUION </a:t>
            </a:r>
            <a:r>
              <a:rPr lang="es-ES_tradnl" sz="800" dirty="0" smtClean="0"/>
              <a:t>DOCUMENTAL.A. Nerekan </a:t>
            </a:r>
            <a:r>
              <a:rPr lang="es-ES_tradnl" sz="800" dirty="0" err="1" smtClean="0"/>
              <a:t>Umaran</a:t>
            </a:r>
            <a:r>
              <a:rPr lang="es-ES_tradnl" sz="800" dirty="0" smtClean="0"/>
              <a:t>, I. Fresneda Delgado </a:t>
            </a:r>
            <a:endParaRPr lang="es-ES" sz="800" dirty="0" smtClean="0"/>
          </a:p>
          <a:p>
            <a:endParaRPr lang="es-ES" dirty="0"/>
          </a:p>
        </p:txBody>
      </p:sp>
    </p:spTree>
    <p:extLst>
      <p:ext uri="{BB962C8B-B14F-4D97-AF65-F5344CB8AC3E}">
        <p14:creationId xmlns:p14="http://schemas.microsoft.com/office/powerpoint/2010/main" xmlns="" val="1555929385"/>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55A50F-050D-7F4E-B92A-A00D5E901E57}" type="slidenum">
              <a:rPr lang="es-ES" smtClean="0"/>
              <a:pPr/>
              <a:t>‹Nº›</a:t>
            </a:fld>
            <a:endParaRPr lang="es-ES"/>
          </a:p>
        </p:txBody>
      </p:sp>
      <p:sp>
        <p:nvSpPr>
          <p:cNvPr id="7" name="CuadroTexto 6"/>
          <p:cNvSpPr txBox="1"/>
          <p:nvPr userDrawn="1"/>
        </p:nvSpPr>
        <p:spPr>
          <a:xfrm>
            <a:off x="2339752" y="5229200"/>
            <a:ext cx="4265914" cy="492443"/>
          </a:xfrm>
          <a:prstGeom prst="rect">
            <a:avLst/>
          </a:prstGeom>
          <a:noFill/>
        </p:spPr>
        <p:txBody>
          <a:bodyPr wrap="square" rtlCol="0">
            <a:spAutoFit/>
          </a:bodyPr>
          <a:lstStyle/>
          <a:p>
            <a:pPr algn="r"/>
            <a:r>
              <a:rPr lang="es-ES_tradnl" sz="800" dirty="0" smtClean="0"/>
              <a:t>UPV/EHU OCW 2016 GUIÓN DOCUMENTAL.A. Nerekan </a:t>
            </a:r>
            <a:r>
              <a:rPr lang="es-ES_tradnl" sz="800" dirty="0" err="1" smtClean="0"/>
              <a:t>Umaran</a:t>
            </a:r>
            <a:r>
              <a:rPr lang="es-ES_tradnl" sz="800" dirty="0" smtClean="0"/>
              <a:t>, I. Fresneda Delgado </a:t>
            </a:r>
            <a:endParaRPr lang="es-ES" sz="800" dirty="0" smtClean="0"/>
          </a:p>
          <a:p>
            <a:endParaRPr lang="es-ES" dirty="0"/>
          </a:p>
        </p:txBody>
      </p:sp>
    </p:spTree>
    <p:extLst>
      <p:ext uri="{BB962C8B-B14F-4D97-AF65-F5344CB8AC3E}">
        <p14:creationId xmlns:p14="http://schemas.microsoft.com/office/powerpoint/2010/main" xmlns="" val="1265122718"/>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491A90-EA72-D541-8101-5D48CA50BE3E}" type="datetimeFigureOut">
              <a:rPr lang="es-ES" smtClean="0"/>
              <a:pPr/>
              <a:t>13/06/2016</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55A50F-050D-7F4E-B92A-A00D5E901E57}" type="slidenum">
              <a:rPr lang="es-ES" smtClean="0"/>
              <a:pPr/>
              <a:t>‹Nº›</a:t>
            </a:fld>
            <a:endParaRPr lang="es-ES"/>
          </a:p>
        </p:txBody>
      </p:sp>
      <p:sp>
        <p:nvSpPr>
          <p:cNvPr id="7" name="CuadroTexto 6"/>
          <p:cNvSpPr txBox="1"/>
          <p:nvPr userDrawn="1"/>
        </p:nvSpPr>
        <p:spPr>
          <a:xfrm>
            <a:off x="4750040" y="6474424"/>
            <a:ext cx="4265914" cy="492443"/>
          </a:xfrm>
          <a:prstGeom prst="rect">
            <a:avLst/>
          </a:prstGeom>
          <a:noFill/>
        </p:spPr>
        <p:txBody>
          <a:bodyPr wrap="square" rtlCol="0">
            <a:spAutoFit/>
          </a:bodyPr>
          <a:lstStyle/>
          <a:p>
            <a:pPr algn="r"/>
            <a:r>
              <a:rPr lang="es-ES_tradnl" sz="800" dirty="0" smtClean="0"/>
              <a:t>UPV/EHU OCW 2016 GUIÓN DOCUMENTAL.A. Nerekan </a:t>
            </a:r>
            <a:r>
              <a:rPr lang="es-ES_tradnl" sz="800" dirty="0" err="1" smtClean="0"/>
              <a:t>Umaran</a:t>
            </a:r>
            <a:r>
              <a:rPr lang="es-ES_tradnl" sz="800" dirty="0" smtClean="0"/>
              <a:t>, I. Fresneda Delgado </a:t>
            </a:r>
            <a:endParaRPr lang="es-ES" sz="800" dirty="0" smtClean="0"/>
          </a:p>
          <a:p>
            <a:endParaRPr lang="es-ES" dirty="0"/>
          </a:p>
        </p:txBody>
      </p:sp>
    </p:spTree>
    <p:extLst>
      <p:ext uri="{BB962C8B-B14F-4D97-AF65-F5344CB8AC3E}">
        <p14:creationId xmlns:p14="http://schemas.microsoft.com/office/powerpoint/2010/main" xmlns="" val="1265122718"/>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28134" y="249616"/>
            <a:ext cx="7772400" cy="905479"/>
          </a:xfrm>
        </p:spPr>
        <p:txBody>
          <a:bodyPr>
            <a:normAutofit/>
          </a:bodyPr>
          <a:lstStyle/>
          <a:p>
            <a:r>
              <a:rPr lang="es-ES" sz="3600" b="1" u="sng" dirty="0" smtClean="0"/>
              <a:t>GUION DOCUMENTAL</a:t>
            </a:r>
            <a:endParaRPr lang="es-ES" sz="3600" b="1" u="sng" dirty="0"/>
          </a:p>
        </p:txBody>
      </p:sp>
      <p:sp>
        <p:nvSpPr>
          <p:cNvPr id="3" name="Subtítulo 2"/>
          <p:cNvSpPr>
            <a:spLocks noGrp="1"/>
          </p:cNvSpPr>
          <p:nvPr>
            <p:ph type="subTitle" idx="1"/>
          </p:nvPr>
        </p:nvSpPr>
        <p:spPr>
          <a:xfrm>
            <a:off x="215250" y="1554260"/>
            <a:ext cx="4320174" cy="5419367"/>
          </a:xfrm>
        </p:spPr>
        <p:txBody>
          <a:bodyPr>
            <a:normAutofit fontScale="62500" lnSpcReduction="20000"/>
          </a:bodyPr>
          <a:lstStyle/>
          <a:p>
            <a:r>
              <a:rPr lang="es-ES" sz="2800" b="1" u="sng" dirty="0" smtClean="0">
                <a:solidFill>
                  <a:schemeClr val="tx1"/>
                </a:solidFill>
              </a:rPr>
              <a:t>PRESENTACIÓN</a:t>
            </a:r>
            <a:endParaRPr lang="es-ES_tradnl" sz="2800" u="sng" dirty="0">
              <a:solidFill>
                <a:schemeClr val="tx1"/>
              </a:solidFill>
            </a:endParaRPr>
          </a:p>
          <a:p>
            <a:r>
              <a:rPr lang="es-ES" sz="2800" dirty="0">
                <a:solidFill>
                  <a:schemeClr val="tx1"/>
                </a:solidFill>
              </a:rPr>
              <a:t> </a:t>
            </a:r>
            <a:endParaRPr lang="es-ES_tradnl" sz="2800" dirty="0">
              <a:solidFill>
                <a:schemeClr val="tx1"/>
              </a:solidFill>
            </a:endParaRPr>
          </a:p>
          <a:p>
            <a:pPr algn="just"/>
            <a:r>
              <a:rPr lang="es-ES" sz="2800" dirty="0">
                <a:solidFill>
                  <a:schemeClr val="tx1"/>
                </a:solidFill>
              </a:rPr>
              <a:t>Estos materiales pertenecen a una de las unidades temáticas del curso </a:t>
            </a:r>
            <a:r>
              <a:rPr lang="es-ES" sz="2800" b="1" dirty="0" smtClean="0">
                <a:solidFill>
                  <a:schemeClr val="tx1"/>
                </a:solidFill>
              </a:rPr>
              <a:t>“Guion documental” </a:t>
            </a:r>
            <a:r>
              <a:rPr lang="es-ES" sz="2800" dirty="0">
                <a:solidFill>
                  <a:schemeClr val="tx1"/>
                </a:solidFill>
              </a:rPr>
              <a:t>publicado por la UPV/EHU (Universidad del País Vasco/</a:t>
            </a:r>
            <a:r>
              <a:rPr lang="es-ES" sz="2800" dirty="0" err="1">
                <a:solidFill>
                  <a:schemeClr val="tx1"/>
                </a:solidFill>
              </a:rPr>
              <a:t>Euskal</a:t>
            </a:r>
            <a:r>
              <a:rPr lang="es-ES" sz="2800" dirty="0">
                <a:solidFill>
                  <a:schemeClr val="tx1"/>
                </a:solidFill>
              </a:rPr>
              <a:t> </a:t>
            </a:r>
            <a:r>
              <a:rPr lang="es-ES" sz="2800" dirty="0" err="1">
                <a:solidFill>
                  <a:schemeClr val="tx1"/>
                </a:solidFill>
              </a:rPr>
              <a:t>Herriko</a:t>
            </a:r>
            <a:r>
              <a:rPr lang="es-ES" sz="2800" dirty="0">
                <a:solidFill>
                  <a:schemeClr val="tx1"/>
                </a:solidFill>
              </a:rPr>
              <a:t> </a:t>
            </a:r>
            <a:r>
              <a:rPr lang="es-ES" sz="2800" dirty="0" err="1">
                <a:solidFill>
                  <a:schemeClr val="tx1"/>
                </a:solidFill>
              </a:rPr>
              <a:t>Unibertsitatea</a:t>
            </a:r>
            <a:r>
              <a:rPr lang="es-ES" sz="2800" dirty="0">
                <a:solidFill>
                  <a:schemeClr val="tx1"/>
                </a:solidFill>
              </a:rPr>
              <a:t>), dentro de la iniciativa OCW (Open </a:t>
            </a:r>
            <a:r>
              <a:rPr lang="es-ES" sz="2800" dirty="0" err="1">
                <a:solidFill>
                  <a:schemeClr val="tx1"/>
                </a:solidFill>
              </a:rPr>
              <a:t>Course</a:t>
            </a:r>
            <a:r>
              <a:rPr lang="es-ES" sz="2800" dirty="0">
                <a:solidFill>
                  <a:schemeClr val="tx1"/>
                </a:solidFill>
              </a:rPr>
              <a:t> </a:t>
            </a:r>
            <a:r>
              <a:rPr lang="es-ES" sz="2800" dirty="0" err="1">
                <a:solidFill>
                  <a:schemeClr val="tx1"/>
                </a:solidFill>
              </a:rPr>
              <a:t>Ware</a:t>
            </a:r>
            <a:r>
              <a:rPr lang="es-ES" sz="2800" dirty="0">
                <a:solidFill>
                  <a:schemeClr val="tx1"/>
                </a:solidFill>
              </a:rPr>
              <a:t>).</a:t>
            </a:r>
            <a:endParaRPr lang="es-ES_tradnl" sz="2800" dirty="0">
              <a:solidFill>
                <a:schemeClr val="tx1"/>
              </a:solidFill>
            </a:endParaRPr>
          </a:p>
          <a:p>
            <a:r>
              <a:rPr lang="es-ES" sz="2800" dirty="0">
                <a:solidFill>
                  <a:schemeClr val="tx1"/>
                </a:solidFill>
              </a:rPr>
              <a:t> </a:t>
            </a:r>
            <a:endParaRPr lang="es-ES_tradnl" sz="2800" dirty="0">
              <a:solidFill>
                <a:schemeClr val="tx1"/>
              </a:solidFill>
            </a:endParaRPr>
          </a:p>
          <a:p>
            <a:pPr algn="l"/>
            <a:r>
              <a:rPr lang="es-ES" sz="2800" dirty="0">
                <a:solidFill>
                  <a:schemeClr val="tx1"/>
                </a:solidFill>
              </a:rPr>
              <a:t>Puedes ver el curso completo en la siguiente web: ocw.ehu.es, </a:t>
            </a:r>
            <a:r>
              <a:rPr lang="es-ES" sz="2800" dirty="0" smtClean="0">
                <a:solidFill>
                  <a:schemeClr val="tx1"/>
                </a:solidFill>
              </a:rPr>
              <a:t>en </a:t>
            </a:r>
            <a:r>
              <a:rPr lang="es-ES" sz="2800" dirty="0">
                <a:solidFill>
                  <a:schemeClr val="tx1"/>
                </a:solidFill>
              </a:rPr>
              <a:t>el número </a:t>
            </a:r>
            <a:r>
              <a:rPr lang="es-ES" sz="2800" dirty="0" smtClean="0">
                <a:solidFill>
                  <a:schemeClr val="tx1"/>
                </a:solidFill>
              </a:rPr>
              <a:t>x </a:t>
            </a:r>
            <a:r>
              <a:rPr lang="es-ES" sz="2800" dirty="0">
                <a:solidFill>
                  <a:schemeClr val="tx1"/>
                </a:solidFill>
              </a:rPr>
              <a:t>(año </a:t>
            </a:r>
            <a:r>
              <a:rPr lang="es-ES" sz="2800" dirty="0" smtClean="0">
                <a:solidFill>
                  <a:schemeClr val="tx1"/>
                </a:solidFill>
              </a:rPr>
              <a:t>2016)</a:t>
            </a:r>
            <a:r>
              <a:rPr lang="es-ES" sz="2800" dirty="0">
                <a:solidFill>
                  <a:schemeClr val="tx1"/>
                </a:solidFill>
              </a:rPr>
              <a:t>, dentro de la sección </a:t>
            </a:r>
            <a:br>
              <a:rPr lang="es-ES" sz="2800" dirty="0">
                <a:solidFill>
                  <a:schemeClr val="tx1"/>
                </a:solidFill>
              </a:rPr>
            </a:br>
            <a:r>
              <a:rPr lang="es-ES" sz="2800" dirty="0" smtClean="0">
                <a:solidFill>
                  <a:schemeClr val="tx1"/>
                </a:solidFill>
              </a:rPr>
              <a:t>“Arte y Humanidades”.</a:t>
            </a:r>
            <a:endParaRPr lang="es-ES_tradnl" sz="2800" dirty="0">
              <a:solidFill>
                <a:schemeClr val="tx1"/>
              </a:solidFill>
            </a:endParaRPr>
          </a:p>
          <a:p>
            <a:r>
              <a:rPr lang="es-ES" sz="2800" dirty="0">
                <a:solidFill>
                  <a:schemeClr val="tx1"/>
                </a:solidFill>
              </a:rPr>
              <a:t> </a:t>
            </a:r>
            <a:endParaRPr lang="es-ES_tradnl" sz="2800" dirty="0">
              <a:solidFill>
                <a:schemeClr val="tx1"/>
              </a:solidFill>
            </a:endParaRPr>
          </a:p>
          <a:p>
            <a:pPr algn="l"/>
            <a:r>
              <a:rPr lang="es-ES" sz="2800" i="1" dirty="0">
                <a:solidFill>
                  <a:schemeClr val="tx1"/>
                </a:solidFill>
              </a:rPr>
              <a:t>Cómo citar:</a:t>
            </a:r>
            <a:endParaRPr lang="es-ES_tradnl" sz="2800" dirty="0">
              <a:solidFill>
                <a:schemeClr val="tx1"/>
              </a:solidFill>
            </a:endParaRPr>
          </a:p>
          <a:p>
            <a:pPr algn="l"/>
            <a:r>
              <a:rPr lang="es-ES_tradnl" sz="2800" dirty="0" err="1" smtClean="0">
                <a:solidFill>
                  <a:schemeClr val="tx1"/>
                </a:solidFill>
              </a:rPr>
              <a:t>Nerekan</a:t>
            </a:r>
            <a:r>
              <a:rPr lang="es-ES_tradnl" sz="2800" dirty="0" smtClean="0">
                <a:solidFill>
                  <a:schemeClr val="tx1"/>
                </a:solidFill>
              </a:rPr>
              <a:t>, Amaia;  Fresneda, Iratxe</a:t>
            </a:r>
            <a:r>
              <a:rPr lang="es-ES" sz="2800" dirty="0" smtClean="0">
                <a:solidFill>
                  <a:schemeClr val="tx1"/>
                </a:solidFill>
              </a:rPr>
              <a:t> (2016) “</a:t>
            </a:r>
            <a:r>
              <a:rPr lang="es-ES" sz="2800" dirty="0" smtClean="0">
                <a:solidFill>
                  <a:schemeClr val="tx1"/>
                </a:solidFill>
              </a:rPr>
              <a:t>Guion </a:t>
            </a:r>
            <a:r>
              <a:rPr lang="es-ES" sz="2800" dirty="0" smtClean="0">
                <a:solidFill>
                  <a:schemeClr val="tx1"/>
                </a:solidFill>
              </a:rPr>
              <a:t>documental”, en </a:t>
            </a:r>
            <a:r>
              <a:rPr lang="es-ES" sz="2800" i="1" dirty="0">
                <a:solidFill>
                  <a:schemeClr val="tx1"/>
                </a:solidFill>
              </a:rPr>
              <a:t>OCW UPV/EHU, </a:t>
            </a:r>
            <a:r>
              <a:rPr lang="es-ES" sz="2800" dirty="0" smtClean="0">
                <a:solidFill>
                  <a:schemeClr val="tx1"/>
                </a:solidFill>
              </a:rPr>
              <a:t>nº9. </a:t>
            </a:r>
            <a:endParaRPr lang="es-ES_tradnl" sz="2800" dirty="0">
              <a:solidFill>
                <a:schemeClr val="tx1"/>
              </a:solidFill>
            </a:endParaRPr>
          </a:p>
          <a:p>
            <a:r>
              <a:rPr lang="es-ES_tradnl" sz="2800" b="1" dirty="0">
                <a:solidFill>
                  <a:schemeClr val="tx1"/>
                </a:solidFill>
              </a:rPr>
              <a:t> </a:t>
            </a:r>
            <a:endParaRPr lang="es-ES_tradnl" sz="2800" dirty="0">
              <a:solidFill>
                <a:schemeClr val="tx1"/>
              </a:solidFill>
            </a:endParaRPr>
          </a:p>
          <a:p>
            <a:pPr algn="l"/>
            <a:endParaRPr lang="es-ES" sz="2800" dirty="0">
              <a:solidFill>
                <a:schemeClr val="tx1"/>
              </a:solidFill>
            </a:endParaRPr>
          </a:p>
        </p:txBody>
      </p:sp>
      <p:sp>
        <p:nvSpPr>
          <p:cNvPr id="4" name="Rectángulo 3"/>
          <p:cNvSpPr/>
          <p:nvPr/>
        </p:nvSpPr>
        <p:spPr>
          <a:xfrm>
            <a:off x="4815840" y="1554260"/>
            <a:ext cx="4328160" cy="3970318"/>
          </a:xfrm>
          <a:prstGeom prst="rect">
            <a:avLst/>
          </a:prstGeom>
        </p:spPr>
        <p:txBody>
          <a:bodyPr wrap="square">
            <a:spAutoFit/>
          </a:bodyPr>
          <a:lstStyle/>
          <a:p>
            <a:pPr algn="ctr"/>
            <a:r>
              <a:rPr lang="es-ES_tradnl" b="1" u="sng" dirty="0" smtClean="0"/>
              <a:t>NOTAS SOBRE DERECHOS DE AUTOR/AS</a:t>
            </a:r>
            <a:endParaRPr lang="es-ES_tradnl" dirty="0"/>
          </a:p>
          <a:p>
            <a:r>
              <a:rPr lang="es-ES_tradnl" b="1" dirty="0"/>
              <a:t> </a:t>
            </a:r>
            <a:endParaRPr lang="es-ES_tradnl" dirty="0"/>
          </a:p>
          <a:p>
            <a:r>
              <a:rPr lang="es-ES_tradnl" dirty="0"/>
              <a:t>El presente trabajo está publicado bajo la licencia </a:t>
            </a:r>
            <a:r>
              <a:rPr lang="es-ES_tradnl" dirty="0" err="1"/>
              <a:t>Creative</a:t>
            </a:r>
            <a:r>
              <a:rPr lang="es-ES_tradnl" dirty="0"/>
              <a:t> </a:t>
            </a:r>
            <a:r>
              <a:rPr lang="es-ES_tradnl" dirty="0" err="1"/>
              <a:t>Commons</a:t>
            </a:r>
            <a:r>
              <a:rPr lang="es-ES_tradnl" dirty="0"/>
              <a:t>, que permite copiar, distribuir y comunicar públicamente esta obra de forma libre siempre que se cumplan las siguientes condiciones: </a:t>
            </a:r>
            <a:endParaRPr lang="es-ES_tradnl" dirty="0" smtClean="0"/>
          </a:p>
          <a:p>
            <a:endParaRPr lang="es-ES_tradnl" dirty="0" smtClean="0"/>
          </a:p>
          <a:p>
            <a:pPr marL="285750" indent="-285750">
              <a:buFont typeface="Arial"/>
              <a:buChar char="•"/>
            </a:pPr>
            <a:r>
              <a:rPr lang="es-ES_tradnl" dirty="0" smtClean="0"/>
              <a:t>Reconocer </a:t>
            </a:r>
            <a:r>
              <a:rPr lang="es-ES_tradnl" dirty="0"/>
              <a:t>su </a:t>
            </a:r>
            <a:r>
              <a:rPr lang="es-ES_tradnl" dirty="0" smtClean="0"/>
              <a:t>autoría. </a:t>
            </a:r>
          </a:p>
          <a:p>
            <a:pPr marL="285750" indent="-285750">
              <a:buFont typeface="Arial"/>
              <a:buChar char="•"/>
            </a:pPr>
            <a:r>
              <a:rPr lang="es-ES_tradnl" dirty="0"/>
              <a:t>N</a:t>
            </a:r>
            <a:r>
              <a:rPr lang="es-ES_tradnl" dirty="0" smtClean="0"/>
              <a:t>o </a:t>
            </a:r>
            <a:r>
              <a:rPr lang="es-ES_tradnl" dirty="0"/>
              <a:t>utilizar la obra para fines </a:t>
            </a:r>
            <a:r>
              <a:rPr lang="es-ES_tradnl" dirty="0" smtClean="0"/>
              <a:t>comerciales.</a:t>
            </a:r>
          </a:p>
          <a:p>
            <a:pPr marL="285750" indent="-285750">
              <a:buFont typeface="Arial"/>
              <a:buChar char="•"/>
            </a:pPr>
            <a:r>
              <a:rPr lang="es-ES_tradnl" dirty="0"/>
              <a:t>E</a:t>
            </a:r>
            <a:r>
              <a:rPr lang="es-ES_tradnl" dirty="0" smtClean="0"/>
              <a:t>n </a:t>
            </a:r>
            <a:r>
              <a:rPr lang="es-ES_tradnl" dirty="0"/>
              <a:t>caso de crear materiales reutilizando elementos de este trabajo, compartirlos bajo esta misma licencia. </a:t>
            </a:r>
          </a:p>
          <a:p>
            <a:r>
              <a:rPr lang="es-ES_tradnl" dirty="0"/>
              <a:t> </a:t>
            </a:r>
          </a:p>
        </p:txBody>
      </p:sp>
      <p:pic>
        <p:nvPicPr>
          <p:cNvPr id="6" name="Imagen 5" descr="Creative commons.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625914" y="5886570"/>
            <a:ext cx="1117600" cy="393700"/>
          </a:xfrm>
          <a:prstGeom prst="rect">
            <a:avLst/>
          </a:prstGeom>
        </p:spPr>
      </p:pic>
    </p:spTree>
    <p:extLst>
      <p:ext uri="{BB962C8B-B14F-4D97-AF65-F5344CB8AC3E}">
        <p14:creationId xmlns:p14="http://schemas.microsoft.com/office/powerpoint/2010/main" xmlns="" val="2426393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179513" y="765175"/>
            <a:ext cx="8280276"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ES" sz="3200" dirty="0" smtClean="0">
                <a:solidFill>
                  <a:srgbClr val="F2F2F2"/>
                </a:solidFill>
                <a:latin typeface="Arial Narrow" charset="0"/>
                <a:cs typeface="Arial Narrow" charset="0"/>
              </a:rPr>
              <a:t>ANÁLISIS DEL GUION DOCUMENTAL: práctica 2</a:t>
            </a:r>
            <a:endParaRPr lang="eu-ES" sz="32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512" y="1772816"/>
            <a:ext cx="8784976" cy="4493538"/>
          </a:xfrm>
          <a:prstGeom prst="rect">
            <a:avLst/>
          </a:prstGeom>
        </p:spPr>
        <p:txBody>
          <a:bodyPr wrap="square">
            <a:spAutoFit/>
          </a:bodyPr>
          <a:lstStyle/>
          <a:p>
            <a:pPr algn="ctr"/>
            <a:r>
              <a:rPr lang="es-ES_tradnl" sz="2800" b="1" dirty="0"/>
              <a:t>Escritura de </a:t>
            </a:r>
            <a:r>
              <a:rPr lang="es-ES_tradnl" sz="2800" b="1" i="1" dirty="0" err="1" smtClean="0"/>
              <a:t>logline</a:t>
            </a:r>
            <a:r>
              <a:rPr lang="es-ES_tradnl" sz="2800" b="1" dirty="0" smtClean="0"/>
              <a:t> </a:t>
            </a:r>
            <a:r>
              <a:rPr lang="es-ES_tradnl" sz="2800" b="1" dirty="0"/>
              <a:t>y sinopsis </a:t>
            </a:r>
            <a:r>
              <a:rPr lang="es-ES_tradnl" sz="2800" b="1" dirty="0" smtClean="0"/>
              <a:t>corta</a:t>
            </a:r>
            <a:r>
              <a:rPr lang="es-ES" sz="2800" b="1" dirty="0" smtClean="0"/>
              <a:t> </a:t>
            </a:r>
            <a:endParaRPr lang="es-ES_tradnl" sz="2800" dirty="0"/>
          </a:p>
          <a:p>
            <a:r>
              <a:rPr lang="es-ES_tradnl" dirty="0"/>
              <a:t> </a:t>
            </a:r>
          </a:p>
          <a:p>
            <a:pPr algn="just"/>
            <a:r>
              <a:rPr lang="es-ES_tradnl" sz="2000" dirty="0"/>
              <a:t>Redactar correctamente y de una forma que resulte atractiva el </a:t>
            </a:r>
            <a:r>
              <a:rPr lang="es-ES_tradnl" sz="2000" i="1" dirty="0" err="1"/>
              <a:t>storyline</a:t>
            </a:r>
            <a:r>
              <a:rPr lang="es-ES_tradnl" sz="2000" dirty="0"/>
              <a:t> y la sinopsis corta es seguramente una de las cosas más importantes a la hora de preparar el dossier de presentación de un proyecto de </a:t>
            </a:r>
            <a:r>
              <a:rPr lang="es-ES_tradnl" sz="2000" dirty="0" smtClean="0"/>
              <a:t>guion </a:t>
            </a:r>
            <a:r>
              <a:rPr lang="es-ES_tradnl" sz="2000" dirty="0"/>
              <a:t>documental. Es la semilla de la historia y lo que motiva a los productores a seguir leyendo el proyecto. Es por lo tanto, la herramienta principal para vender el documental.</a:t>
            </a:r>
          </a:p>
          <a:p>
            <a:pPr algn="just"/>
            <a:r>
              <a:rPr lang="es-ES_tradnl" sz="2000" dirty="0"/>
              <a:t> </a:t>
            </a:r>
          </a:p>
          <a:p>
            <a:pPr algn="just"/>
            <a:r>
              <a:rPr lang="es-ES_tradnl" sz="2000" b="1" i="1" dirty="0" err="1"/>
              <a:t>Logline</a:t>
            </a:r>
            <a:r>
              <a:rPr lang="es-ES_tradnl" sz="2000" dirty="0"/>
              <a:t>: un </a:t>
            </a:r>
            <a:r>
              <a:rPr lang="es-ES_tradnl" sz="2000" i="1" dirty="0" err="1"/>
              <a:t>logline</a:t>
            </a:r>
            <a:r>
              <a:rPr lang="es-ES_tradnl" sz="2000" dirty="0"/>
              <a:t> es la esencia de tu historia resumida en no más de 45 palabras más o menos. </a:t>
            </a:r>
          </a:p>
          <a:p>
            <a:pPr algn="just"/>
            <a:r>
              <a:rPr lang="es-ES_tradnl" sz="2000" dirty="0"/>
              <a:t> </a:t>
            </a:r>
          </a:p>
          <a:p>
            <a:pPr algn="just"/>
            <a:r>
              <a:rPr lang="es-ES_tradnl" sz="2000" b="1" dirty="0"/>
              <a:t>Sinopsis</a:t>
            </a:r>
            <a:r>
              <a:rPr lang="es-ES_tradnl" sz="2000" dirty="0"/>
              <a:t>: en una sinopsis se tiene que narrar lo que pasa en la historia en algo menos de una página, presentando y describiendo a los personajes, contando el arco de la historia, los giros y la evolución hasta el final. </a:t>
            </a:r>
          </a:p>
        </p:txBody>
      </p:sp>
    </p:spTree>
    <p:extLst>
      <p:ext uri="{BB962C8B-B14F-4D97-AF65-F5344CB8AC3E}">
        <p14:creationId xmlns:p14="http://schemas.microsoft.com/office/powerpoint/2010/main" xmlns="" val="38723980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179513" y="765175"/>
            <a:ext cx="8280276"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ES" sz="3200" dirty="0" smtClean="0">
                <a:solidFill>
                  <a:srgbClr val="F2F2F2"/>
                </a:solidFill>
                <a:latin typeface="Arial Narrow" charset="0"/>
                <a:cs typeface="Arial Narrow" charset="0"/>
              </a:rPr>
              <a:t>ANÁLISIS DEL GUION DOCUMENTAL: práctica 2</a:t>
            </a:r>
            <a:endParaRPr lang="eu-ES" sz="32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46" y="1772816"/>
            <a:ext cx="9144000" cy="400110"/>
          </a:xfrm>
          <a:prstGeom prst="rect">
            <a:avLst/>
          </a:prstGeom>
        </p:spPr>
        <p:txBody>
          <a:bodyPr wrap="square">
            <a:spAutoFit/>
          </a:bodyPr>
          <a:lstStyle/>
          <a:p>
            <a:pPr algn="ctr"/>
            <a:endParaRPr lang="es-ES_tradnl" sz="2000" dirty="0"/>
          </a:p>
        </p:txBody>
      </p:sp>
      <p:sp>
        <p:nvSpPr>
          <p:cNvPr id="6" name="Rectángulo 5"/>
          <p:cNvSpPr/>
          <p:nvPr/>
        </p:nvSpPr>
        <p:spPr>
          <a:xfrm>
            <a:off x="179512" y="1595021"/>
            <a:ext cx="8712968" cy="4524316"/>
          </a:xfrm>
          <a:prstGeom prst="rect">
            <a:avLst/>
          </a:prstGeom>
        </p:spPr>
        <p:txBody>
          <a:bodyPr wrap="square">
            <a:spAutoFit/>
          </a:bodyPr>
          <a:lstStyle/>
          <a:p>
            <a:r>
              <a:rPr lang="es-ES_tradnl" sz="2400" b="1" dirty="0" smtClean="0"/>
              <a:t>Ejemplo sinopsis corta de la película documental “En construcción” de </a:t>
            </a:r>
            <a:r>
              <a:rPr lang="es-ES" sz="2400" b="1" dirty="0" smtClean="0"/>
              <a:t>José </a:t>
            </a:r>
            <a:r>
              <a:rPr lang="es-ES" sz="2400" b="1" dirty="0"/>
              <a:t>Luis </a:t>
            </a:r>
            <a:r>
              <a:rPr lang="es-ES" sz="2400" b="1" dirty="0" err="1"/>
              <a:t>Guerín</a:t>
            </a:r>
            <a:r>
              <a:rPr lang="es-ES" sz="2400" b="1" dirty="0"/>
              <a:t> </a:t>
            </a:r>
            <a:r>
              <a:rPr lang="es-ES" sz="2400" b="1" dirty="0" smtClean="0"/>
              <a:t>(Premio Goya 2001 al mejor documental)</a:t>
            </a:r>
            <a:endParaRPr lang="es-ES_tradnl" sz="2400" b="1" dirty="0"/>
          </a:p>
          <a:p>
            <a:r>
              <a:rPr lang="es-ES_tradnl" sz="2400" dirty="0"/>
              <a:t> </a:t>
            </a:r>
          </a:p>
          <a:p>
            <a:pPr algn="just"/>
            <a:r>
              <a:rPr lang="es-ES_tradnl" dirty="0"/>
              <a:t>En un emblemático barrio popular de Barcelona, amenazado por un plan de reforma, se emprende la construcción de un bloque de viviendas. Queríamos conocer la intimidad de una construcción, así que nos metimos ahí, cuando ese espacio era todavía un solar donde los chavales jugaban a fútbol. Sobre este terreno buscamos la forma de convivir, conocer y rodar -así, por este orden- que nos permitiera abordar tanto el anecdotario de la propia obra como el que ésta generaba a su alrededor; en esa cotidianidad quebrada por el estruendo de los derribos, entre sus vecinos, en el barrio (de hecho la imagen del barrio se concretó en la del puñado de rostros que a nuestros ojos lo representaban). En este proceso, pronto advertimos que la mutación del paisaje urbano implicaba también una mutación en el paisaje humano, y que en este movimiento se podrían reconocer ciertos ecos del mundo. Sobre estos cimientos construimos una película. José Luis </a:t>
            </a:r>
            <a:r>
              <a:rPr lang="es-ES_tradnl" dirty="0" err="1"/>
              <a:t>Guerin</a:t>
            </a:r>
            <a:r>
              <a:rPr lang="es-ES_tradnl" dirty="0"/>
              <a:t>. En Revista Media, numero especial dedicado a José Luis </a:t>
            </a:r>
            <a:r>
              <a:rPr lang="es-ES_tradnl" dirty="0" err="1"/>
              <a:t>Guerin</a:t>
            </a:r>
            <a:r>
              <a:rPr lang="es-ES_tradnl" dirty="0"/>
              <a:t>.</a:t>
            </a:r>
          </a:p>
        </p:txBody>
      </p:sp>
    </p:spTree>
    <p:extLst>
      <p:ext uri="{BB962C8B-B14F-4D97-AF65-F5344CB8AC3E}">
        <p14:creationId xmlns:p14="http://schemas.microsoft.com/office/powerpoint/2010/main" xmlns="" val="10985510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179513" y="765175"/>
            <a:ext cx="8280276"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ES" sz="3200" dirty="0" smtClean="0">
                <a:solidFill>
                  <a:srgbClr val="F2F2F2"/>
                </a:solidFill>
                <a:latin typeface="Arial Narrow" charset="0"/>
                <a:cs typeface="Arial Narrow" charset="0"/>
              </a:rPr>
              <a:t>ANÁLISIS DEL GUION DOCUMENTAL: práctica 2</a:t>
            </a:r>
            <a:endParaRPr lang="eu-ES" sz="32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46" y="1772816"/>
            <a:ext cx="9144000" cy="400110"/>
          </a:xfrm>
          <a:prstGeom prst="rect">
            <a:avLst/>
          </a:prstGeom>
        </p:spPr>
        <p:txBody>
          <a:bodyPr wrap="square">
            <a:spAutoFit/>
          </a:bodyPr>
          <a:lstStyle/>
          <a:p>
            <a:pPr algn="ctr"/>
            <a:endParaRPr lang="es-ES_tradnl" sz="2000" dirty="0"/>
          </a:p>
        </p:txBody>
      </p:sp>
      <p:sp>
        <p:nvSpPr>
          <p:cNvPr id="6" name="Rectángulo 5"/>
          <p:cNvSpPr/>
          <p:nvPr/>
        </p:nvSpPr>
        <p:spPr>
          <a:xfrm>
            <a:off x="107504" y="2348880"/>
            <a:ext cx="8712968" cy="2708434"/>
          </a:xfrm>
          <a:prstGeom prst="rect">
            <a:avLst/>
          </a:prstGeom>
        </p:spPr>
        <p:txBody>
          <a:bodyPr wrap="square">
            <a:spAutoFit/>
          </a:bodyPr>
          <a:lstStyle/>
          <a:p>
            <a:pPr algn="ctr"/>
            <a:r>
              <a:rPr lang="es-ES_tradnl" sz="2800" b="1" dirty="0" smtClean="0"/>
              <a:t>Ejemplo </a:t>
            </a:r>
            <a:r>
              <a:rPr lang="es-ES_tradnl" sz="2800" b="1" dirty="0" err="1" smtClean="0"/>
              <a:t>logline</a:t>
            </a:r>
            <a:r>
              <a:rPr lang="es-ES_tradnl" sz="2800" b="1" dirty="0" smtClean="0"/>
              <a:t> de la película documental </a:t>
            </a:r>
          </a:p>
          <a:p>
            <a:pPr algn="ctr"/>
            <a:r>
              <a:rPr lang="es-ES_tradnl" sz="2800" b="1" dirty="0" smtClean="0"/>
              <a:t>“</a:t>
            </a:r>
            <a:r>
              <a:rPr lang="es-ES_tradnl" sz="2800" b="1" dirty="0" err="1"/>
              <a:t>Sleepless</a:t>
            </a:r>
            <a:r>
              <a:rPr lang="es-ES_tradnl" sz="2800" b="1" dirty="0"/>
              <a:t> </a:t>
            </a:r>
            <a:r>
              <a:rPr lang="es-ES_tradnl" sz="2800" b="1" dirty="0" err="1"/>
              <a:t>brothers</a:t>
            </a:r>
            <a:r>
              <a:rPr lang="es-ES_tradnl" sz="2800" b="1" dirty="0" smtClean="0"/>
              <a:t>”  </a:t>
            </a:r>
            <a:r>
              <a:rPr lang="es-ES_tradnl" sz="2800" b="1" dirty="0" err="1"/>
              <a:t>Victor</a:t>
            </a:r>
            <a:r>
              <a:rPr lang="es-ES_tradnl" sz="2800" b="1" dirty="0"/>
              <a:t> </a:t>
            </a:r>
            <a:r>
              <a:rPr lang="es-ES_tradnl" sz="2800" b="1" dirty="0" err="1"/>
              <a:t>Kossakovsky</a:t>
            </a:r>
            <a:r>
              <a:rPr lang="es-ES_tradnl" sz="2800" b="1" dirty="0"/>
              <a:t> </a:t>
            </a:r>
            <a:r>
              <a:rPr lang="es-ES" sz="2800" b="1" dirty="0" smtClean="0"/>
              <a:t>(2016)</a:t>
            </a:r>
            <a:endParaRPr lang="es-ES_tradnl" sz="2800" b="1" dirty="0"/>
          </a:p>
          <a:p>
            <a:pPr algn="ctr"/>
            <a:r>
              <a:rPr lang="es-ES_tradnl" sz="2400" dirty="0"/>
              <a:t> </a:t>
            </a:r>
            <a:r>
              <a:rPr lang="es-ES_tradnl" dirty="0"/>
              <a:t/>
            </a:r>
            <a:br>
              <a:rPr lang="es-ES_tradnl" dirty="0"/>
            </a:br>
            <a:r>
              <a:rPr lang="es-ES_tradnl" dirty="0"/>
              <a:t/>
            </a:r>
            <a:br>
              <a:rPr lang="es-ES_tradnl" dirty="0"/>
            </a:br>
            <a:r>
              <a:rPr lang="es-ES_tradnl" sz="2400" dirty="0"/>
              <a:t>Una aventura positiva, divertida y excéntrica de tres hermanos que viven en un apartamento en el centro musical del San Petersburgo con 13 pianos, 7 violines y cinco guitarras.</a:t>
            </a:r>
          </a:p>
        </p:txBody>
      </p:sp>
    </p:spTree>
    <p:extLst>
      <p:ext uri="{BB962C8B-B14F-4D97-AF65-F5344CB8AC3E}">
        <p14:creationId xmlns:p14="http://schemas.microsoft.com/office/powerpoint/2010/main" xmlns="" val="28217322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179513" y="765175"/>
            <a:ext cx="8280276"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s-ES" sz="3200" dirty="0" smtClean="0">
                <a:solidFill>
                  <a:srgbClr val="F2F2F2"/>
                </a:solidFill>
                <a:latin typeface="Arial Narrow" charset="0"/>
                <a:cs typeface="Arial Narrow" charset="0"/>
              </a:rPr>
              <a:t>ANÁLISIS DEL GUION DOCUMENTAL: práctica 2</a:t>
            </a:r>
            <a:endParaRPr lang="eu-ES" sz="32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46" y="1772816"/>
            <a:ext cx="9144000" cy="400110"/>
          </a:xfrm>
          <a:prstGeom prst="rect">
            <a:avLst/>
          </a:prstGeom>
        </p:spPr>
        <p:txBody>
          <a:bodyPr wrap="square">
            <a:spAutoFit/>
          </a:bodyPr>
          <a:lstStyle/>
          <a:p>
            <a:pPr algn="ctr"/>
            <a:endParaRPr lang="es-ES_tradnl" sz="2000" dirty="0"/>
          </a:p>
        </p:txBody>
      </p:sp>
      <p:sp>
        <p:nvSpPr>
          <p:cNvPr id="6" name="Rectángulo 5"/>
          <p:cNvSpPr/>
          <p:nvPr/>
        </p:nvSpPr>
        <p:spPr>
          <a:xfrm>
            <a:off x="107504" y="2132856"/>
            <a:ext cx="8712968" cy="4431983"/>
          </a:xfrm>
          <a:prstGeom prst="rect">
            <a:avLst/>
          </a:prstGeom>
        </p:spPr>
        <p:txBody>
          <a:bodyPr wrap="square">
            <a:spAutoFit/>
          </a:bodyPr>
          <a:lstStyle/>
          <a:p>
            <a:r>
              <a:rPr lang="es-ES_tradnl" sz="2400" u="sng" dirty="0"/>
              <a:t>Práctica 2</a:t>
            </a:r>
            <a:r>
              <a:rPr lang="es-ES_tradnl" sz="2400" dirty="0"/>
              <a:t>: </a:t>
            </a:r>
            <a:endParaRPr lang="es-ES_tradnl" sz="2400" dirty="0" smtClean="0"/>
          </a:p>
          <a:p>
            <a:endParaRPr lang="es-ES_tradnl" sz="2400" dirty="0"/>
          </a:p>
          <a:p>
            <a:r>
              <a:rPr lang="es-ES_tradnl" sz="2400" dirty="0"/>
              <a:t>V</a:t>
            </a:r>
            <a:r>
              <a:rPr lang="es-ES_tradnl" sz="2400" dirty="0" smtClean="0"/>
              <a:t>isiona </a:t>
            </a:r>
            <a:r>
              <a:rPr lang="es-ES_tradnl" sz="2400" dirty="0"/>
              <a:t>las siguientes películas que recoge la filmografía recomendada y escribe el </a:t>
            </a:r>
            <a:r>
              <a:rPr lang="es-ES_tradnl" sz="2400" i="1" dirty="0" err="1"/>
              <a:t>logline</a:t>
            </a:r>
            <a:r>
              <a:rPr lang="es-ES_tradnl" sz="2400" dirty="0"/>
              <a:t> y sinopsis </a:t>
            </a:r>
            <a:r>
              <a:rPr lang="es-ES_tradnl" sz="2400" dirty="0" smtClean="0"/>
              <a:t>de </a:t>
            </a:r>
            <a:r>
              <a:rPr lang="es-ES_tradnl" sz="2400" dirty="0"/>
              <a:t>cada una de ellas</a:t>
            </a:r>
            <a:r>
              <a:rPr lang="es-ES_tradnl" sz="2400" dirty="0" smtClean="0"/>
              <a:t>:</a:t>
            </a:r>
          </a:p>
          <a:p>
            <a:endParaRPr lang="es-ES_tradnl" sz="2400" dirty="0"/>
          </a:p>
          <a:p>
            <a:pPr marL="285750" indent="-285750">
              <a:buFont typeface="Arial"/>
              <a:buChar char="•"/>
            </a:pPr>
            <a:r>
              <a:rPr lang="fr-FR" sz="2400" dirty="0"/>
              <a:t>Sans soleil (</a:t>
            </a:r>
            <a:r>
              <a:rPr lang="fr-FR" sz="2400" i="1" dirty="0"/>
              <a:t>Le joli mai</a:t>
            </a:r>
            <a:r>
              <a:rPr lang="fr-FR" sz="2400" dirty="0"/>
              <a:t>, Chris Marker 1963</a:t>
            </a:r>
            <a:r>
              <a:rPr lang="fr-FR" sz="2400" dirty="0" smtClean="0"/>
              <a:t>)</a:t>
            </a:r>
          </a:p>
          <a:p>
            <a:pPr marL="285750" indent="-285750">
              <a:buFont typeface="Arial"/>
              <a:buChar char="•"/>
            </a:pPr>
            <a:endParaRPr lang="es-ES_tradnl" sz="2400" dirty="0"/>
          </a:p>
          <a:p>
            <a:pPr marL="285750" indent="-285750">
              <a:buFont typeface="Arial"/>
              <a:buChar char="•"/>
            </a:pPr>
            <a:r>
              <a:rPr lang="es-ES" sz="2400" dirty="0"/>
              <a:t>Los espigadores y la espigadora (Les </a:t>
            </a:r>
            <a:r>
              <a:rPr lang="es-ES" sz="2400" dirty="0" err="1"/>
              <a:t>glaneurs</a:t>
            </a:r>
            <a:r>
              <a:rPr lang="es-ES" sz="2400" dirty="0"/>
              <a:t> et la </a:t>
            </a:r>
            <a:r>
              <a:rPr lang="es-ES" sz="2400" dirty="0" err="1"/>
              <a:t>glaneuse</a:t>
            </a:r>
            <a:r>
              <a:rPr lang="es-ES" sz="2400" dirty="0"/>
              <a:t>, </a:t>
            </a:r>
            <a:r>
              <a:rPr lang="es-ES" sz="2400" dirty="0" err="1"/>
              <a:t>Agnès</a:t>
            </a:r>
            <a:r>
              <a:rPr lang="es-ES" sz="2400" dirty="0"/>
              <a:t> </a:t>
            </a:r>
            <a:r>
              <a:rPr lang="es-ES" sz="2400" dirty="0" err="1"/>
              <a:t>Varda</a:t>
            </a:r>
            <a:r>
              <a:rPr lang="es-ES" sz="2400" dirty="0"/>
              <a:t>, 2000</a:t>
            </a:r>
            <a:r>
              <a:rPr lang="es-ES" sz="2400" dirty="0" smtClean="0"/>
              <a:t>)</a:t>
            </a:r>
          </a:p>
          <a:p>
            <a:pPr marL="285750" indent="-285750">
              <a:buFont typeface="Arial"/>
              <a:buChar char="•"/>
            </a:pPr>
            <a:endParaRPr lang="es-ES_tradnl" sz="2400" dirty="0"/>
          </a:p>
          <a:p>
            <a:pPr marL="285750" indent="-285750">
              <a:buFont typeface="Arial"/>
              <a:buChar char="•"/>
            </a:pPr>
            <a:r>
              <a:rPr lang="es-ES_tradnl" sz="2400" dirty="0" err="1" smtClean="0"/>
              <a:t>The</a:t>
            </a:r>
            <a:r>
              <a:rPr lang="es-ES_tradnl" sz="2400" dirty="0" smtClean="0"/>
              <a:t> </a:t>
            </a:r>
            <a:r>
              <a:rPr lang="es-ES_tradnl" sz="2400" dirty="0" err="1"/>
              <a:t>Act</a:t>
            </a:r>
            <a:r>
              <a:rPr lang="es-ES_tradnl" sz="2400" dirty="0"/>
              <a:t> of </a:t>
            </a:r>
            <a:r>
              <a:rPr lang="es-ES_tradnl" sz="2400" dirty="0" err="1"/>
              <a:t>Killing</a:t>
            </a:r>
            <a:r>
              <a:rPr lang="es-ES_tradnl" sz="2400" dirty="0"/>
              <a:t> (</a:t>
            </a:r>
            <a:r>
              <a:rPr lang="es-ES" sz="2400" dirty="0"/>
              <a:t>Joshua </a:t>
            </a:r>
            <a:r>
              <a:rPr lang="es-ES" sz="2400" dirty="0" err="1"/>
              <a:t>Oppenheimer</a:t>
            </a:r>
            <a:r>
              <a:rPr lang="es-ES" sz="2400" dirty="0"/>
              <a:t>, Christine </a:t>
            </a:r>
            <a:r>
              <a:rPr lang="es-ES" sz="2400" dirty="0" err="1"/>
              <a:t>Cynn</a:t>
            </a:r>
            <a:r>
              <a:rPr lang="es-ES" sz="2400" dirty="0"/>
              <a:t>, 2012)</a:t>
            </a:r>
            <a:endParaRPr lang="es-ES_tradnl" sz="2400" dirty="0"/>
          </a:p>
          <a:p>
            <a:endParaRPr lang="es-ES_tradnl" dirty="0"/>
          </a:p>
        </p:txBody>
      </p:sp>
    </p:spTree>
    <p:extLst>
      <p:ext uri="{BB962C8B-B14F-4D97-AF65-F5344CB8AC3E}">
        <p14:creationId xmlns:p14="http://schemas.microsoft.com/office/powerpoint/2010/main" xmlns="" val="28217322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130</TotalTime>
  <Words>166</Words>
  <Application>Microsoft Office PowerPoint</Application>
  <PresentationFormat>Presentación en pantalla (4:3)</PresentationFormat>
  <Paragraphs>49</Paragraphs>
  <Slides>5</Slides>
  <Notes>1</Notes>
  <HiddenSlides>0</HiddenSlides>
  <MMClips>0</MMClips>
  <ScaleCrop>false</ScaleCrop>
  <HeadingPairs>
    <vt:vector size="4" baseType="variant">
      <vt:variant>
        <vt:lpstr>Tema</vt:lpstr>
      </vt:variant>
      <vt:variant>
        <vt:i4>3</vt:i4>
      </vt:variant>
      <vt:variant>
        <vt:lpstr>Títulos de diapositiva</vt:lpstr>
      </vt:variant>
      <vt:variant>
        <vt:i4>5</vt:i4>
      </vt:variant>
    </vt:vector>
  </HeadingPairs>
  <TitlesOfParts>
    <vt:vector size="8" baseType="lpstr">
      <vt:lpstr>Tema de Office</vt:lpstr>
      <vt:lpstr>2_Tema de Office</vt:lpstr>
      <vt:lpstr>1_Tema de Office</vt:lpstr>
      <vt:lpstr>GUION DOCUMENTAL</vt:lpstr>
      <vt:lpstr>Diapositiva 2</vt:lpstr>
      <vt:lpstr>Diapositiva 3</vt:lpstr>
      <vt:lpstr>Diapositiva 4</vt:lpstr>
      <vt:lpstr>Diapositiva 5</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GUION DOCUMENTAL Portada</dc:title>
  <dc:creator>Iratxe</dc:creator>
  <cp:lastModifiedBy>Administrador</cp:lastModifiedBy>
  <cp:revision>14</cp:revision>
  <dcterms:created xsi:type="dcterms:W3CDTF">2016-04-20T21:06:29Z</dcterms:created>
  <dcterms:modified xsi:type="dcterms:W3CDTF">2016-06-13T16:26:48Z</dcterms:modified>
</cp:coreProperties>
</file>